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media/image57.png" ContentType="image/png"/>
  <Override PartName="/ppt/media/image1.png" ContentType="image/png"/>
  <Override PartName="/ppt/media/image58.png" ContentType="image/png"/>
  <Override PartName="/ppt/media/image130.png" ContentType="image/png"/>
  <Override PartName="/ppt/media/image2.png" ContentType="image/png"/>
  <Override PartName="/ppt/media/image3.png" ContentType="image/png"/>
  <Override PartName="/ppt/media/image4.png" ContentType="image/png"/>
  <Override PartName="/ppt/media/image70.png" ContentType="image/png"/>
  <Override PartName="/ppt/media/image71.png" ContentType="image/png"/>
  <Override PartName="/ppt/media/image5.png" ContentType="image/png"/>
  <Override PartName="/ppt/media/image72.png" ContentType="image/png"/>
  <Override PartName="/ppt/media/image6.png" ContentType="image/png"/>
  <Override PartName="/ppt/media/image73.png" ContentType="image/png"/>
  <Override PartName="/ppt/media/image7.png" ContentType="image/png"/>
  <Override PartName="/ppt/media/image74.png" ContentType="image/png"/>
  <Override PartName="/ppt/media/image8.png" ContentType="image/png"/>
  <Override PartName="/ppt/media/image75.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jpeg" ContentType="image/jpeg"/>
  <Override PartName="/ppt/media/image54.png" ContentType="image/png"/>
  <Override PartName="/ppt/media/image22.jpeg" ContentType="image/jpe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100.png" ContentType="image/png"/>
  <Override PartName="/ppt/media/image28.png" ContentType="image/png"/>
  <Override PartName="/ppt/media/image101.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110.png" ContentType="image/png"/>
  <Override PartName="/ppt/media/image38.png" ContentType="image/png"/>
  <Override PartName="/ppt/media/image111.png" ContentType="image/png"/>
  <Override PartName="/ppt/media/image39.png" ContentType="image/png"/>
  <Override PartName="/ppt/media/image40.png" ContentType="image/png"/>
  <Override PartName="/ppt/media/image41.png" ContentType="image/png"/>
  <Override PartName="/ppt/media/image103.png" ContentType="image/png"/>
  <Override PartName="/ppt/media/image60.emf" ContentType="image/x-emf"/>
  <Override PartName="/ppt/media/image42.png" ContentType="image/png"/>
  <Override PartName="/ppt/media/image104.png" ContentType="image/png"/>
  <Override PartName="/ppt/media/image61.emf" ContentType="image/x-emf"/>
  <Override PartName="/ppt/media/image43.png" ContentType="image/png"/>
  <Override PartName="/ppt/media/image105.png" ContentType="image/png"/>
  <Override PartName="/ppt/media/image62.emf" ContentType="image/x-emf"/>
  <Override PartName="/ppt/media/image63.emf" ContentType="image/x-emf"/>
  <Override PartName="/ppt/media/image106.png" ContentType="image/png"/>
  <Override PartName="/ppt/media/image44.png" ContentType="image/png"/>
  <Override PartName="/ppt/media/image64.emf" ContentType="image/x-emf"/>
  <Override PartName="/ppt/media/image107.png" ContentType="image/png"/>
  <Override PartName="/ppt/media/image45.png" ContentType="image/png"/>
  <Override PartName="/ppt/media/image46.png" ContentType="image/png"/>
  <Override PartName="/ppt/media/image47.png" ContentType="image/png"/>
  <Override PartName="/ppt/media/image48.png" ContentType="image/png"/>
  <Override PartName="/ppt/media/image120.png" ContentType="image/png"/>
  <Override PartName="/ppt/media/image49.png" ContentType="image/png"/>
  <Override PartName="/ppt/media/image121.png" ContentType="image/png"/>
  <Override PartName="/ppt/media/image59.emf" ContentType="image/x-emf"/>
  <Override PartName="/ppt/media/image50.png" ContentType="image/png"/>
  <Override PartName="/ppt/media/image51.png" ContentType="image/png"/>
  <Override PartName="/ppt/media/image52.png" ContentType="image/png"/>
  <Override PartName="/ppt/media/image53.png" ContentType="image/png"/>
  <Override PartName="/ppt/media/image55.png" ContentType="image/png"/>
  <Override PartName="/ppt/media/image56.png" ContentType="image/png"/>
  <Override PartName="/ppt/media/image65.emf" ContentType="image/x-emf"/>
  <Override PartName="/ppt/media/image108.png" ContentType="image/png"/>
  <Override PartName="/ppt/media/image66.emf" ContentType="image/x-emf"/>
  <Override PartName="/ppt/media/image109.png" ContentType="image/png"/>
  <Override PartName="/ppt/media/image67.png" ContentType="image/png"/>
  <Override PartName="/ppt/media/image68.png" ContentType="image/png"/>
  <Override PartName="/ppt/media/image140.png" ContentType="image/png"/>
  <Override PartName="/ppt/media/image69.png" ContentType="image/png"/>
  <Override PartName="/ppt/media/image141.png" ContentType="image/png"/>
  <Override PartName="/ppt/media/image76.png" ContentType="image/png"/>
  <Override PartName="/ppt/media/image77.png" ContentType="image/png"/>
  <Override PartName="/ppt/media/image78.png" ContentType="image/png"/>
  <Override PartName="/ppt/media/image150.png" ContentType="image/png"/>
  <Override PartName="/ppt/media/image79.png" ContentType="image/png"/>
  <Override PartName="/ppt/media/image151.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Override PartName="/ppt/media/image86.png" ContentType="image/png"/>
  <Override PartName="/ppt/media/image87.png" ContentType="image/png"/>
  <Override PartName="/ppt/media/image88.png" ContentType="image/png"/>
  <Override PartName="/ppt/media/image160.png" ContentType="image/png"/>
  <Override PartName="/ppt/media/image89.png" ContentType="image/png"/>
  <Override PartName="/ppt/media/image161.png" ContentType="image/png"/>
  <Override PartName="/ppt/media/image90.png" ContentType="image/png"/>
  <Override PartName="/ppt/media/image91.png" ContentType="image/png"/>
  <Override PartName="/ppt/media/image92.png" ContentType="image/png"/>
  <Override PartName="/ppt/media/image93.png" ContentType="image/png"/>
  <Override PartName="/ppt/media/image94.png" ContentType="image/png"/>
  <Override PartName="/ppt/media/image95.png" ContentType="image/png"/>
  <Override PartName="/ppt/media/image96.png" ContentType="image/png"/>
  <Override PartName="/ppt/media/image97.png" ContentType="image/png"/>
  <Override PartName="/ppt/media/image98.png" ContentType="image/png"/>
  <Override PartName="/ppt/media/image170.png" ContentType="image/png"/>
  <Override PartName="/ppt/media/image99.png" ContentType="image/png"/>
  <Override PartName="/ppt/media/image171.png" ContentType="image/png"/>
  <Override PartName="/ppt/media/image102.png" ContentType="image/png"/>
  <Override PartName="/ppt/media/image112.png" ContentType="image/png"/>
  <Override PartName="/ppt/media/image113.png" ContentType="image/png"/>
  <Override PartName="/ppt/media/image114.png" ContentType="image/png"/>
  <Override PartName="/ppt/media/image115.png" ContentType="image/png"/>
  <Override PartName="/ppt/media/image116.png" ContentType="image/png"/>
  <Override PartName="/ppt/media/image117.png" ContentType="image/png"/>
  <Override PartName="/ppt/media/image118.png" ContentType="image/png"/>
  <Override PartName="/ppt/media/image119.png" ContentType="image/png"/>
  <Override PartName="/ppt/media/image122.png" ContentType="image/png"/>
  <Override PartName="/ppt/media/image123.png" ContentType="image/png"/>
  <Override PartName="/ppt/media/image124.png" ContentType="image/png"/>
  <Override PartName="/ppt/media/image125.png" ContentType="image/png"/>
  <Override PartName="/ppt/media/image126.png" ContentType="image/png"/>
  <Override PartName="/ppt/media/image127.png" ContentType="image/png"/>
  <Override PartName="/ppt/media/image128.png" ContentType="image/png"/>
  <Override PartName="/ppt/media/image129.png" ContentType="image/png"/>
  <Override PartName="/ppt/media/image131.png" ContentType="image/png"/>
  <Override PartName="/ppt/media/image132.png" ContentType="image/png"/>
  <Override PartName="/ppt/media/image133.png" ContentType="image/png"/>
  <Override PartName="/ppt/media/image134.png" ContentType="image/png"/>
  <Override PartName="/ppt/media/image135.png" ContentType="image/png"/>
  <Override PartName="/ppt/media/image136.png" ContentType="image/png"/>
  <Override PartName="/ppt/media/image137.png" ContentType="image/png"/>
  <Override PartName="/ppt/media/image138.png" ContentType="image/png"/>
  <Override PartName="/ppt/media/image139.png" ContentType="image/png"/>
  <Override PartName="/ppt/media/image142.png" ContentType="image/png"/>
  <Override PartName="/ppt/media/image143.png" ContentType="image/png"/>
  <Override PartName="/ppt/media/image144.png" ContentType="image/png"/>
  <Override PartName="/ppt/media/image145.png" ContentType="image/png"/>
  <Override PartName="/ppt/media/image146.png" ContentType="image/png"/>
  <Override PartName="/ppt/media/image147.png" ContentType="image/png"/>
  <Override PartName="/ppt/media/image148.png" ContentType="image/png"/>
  <Override PartName="/ppt/media/image149.png" ContentType="image/png"/>
  <Override PartName="/ppt/media/image152.png" ContentType="image/png"/>
  <Override PartName="/ppt/media/image153.png" ContentType="image/png"/>
  <Override PartName="/ppt/media/image154.png" ContentType="image/png"/>
  <Override PartName="/ppt/media/image155.png" ContentType="image/png"/>
  <Override PartName="/ppt/media/image156.png" ContentType="image/png"/>
  <Override PartName="/ppt/media/image157.png" ContentType="image/png"/>
  <Override PartName="/ppt/media/image158.png" ContentType="image/png"/>
  <Override PartName="/ppt/media/image159.png" ContentType="image/png"/>
  <Override PartName="/ppt/media/image162.png" ContentType="image/png"/>
  <Override PartName="/ppt/media/image163.png" ContentType="image/png"/>
  <Override PartName="/ppt/media/image164.png" ContentType="image/png"/>
  <Override PartName="/ppt/media/image165.png" ContentType="image/png"/>
  <Override PartName="/ppt/media/image166.png" ContentType="image/png"/>
  <Override PartName="/ppt/media/image167.png" ContentType="image/png"/>
  <Override PartName="/ppt/media/image168.png" ContentType="image/png"/>
  <Override PartName="/ppt/media/image169.png" ContentType="image/png"/>
  <Override PartName="/ppt/media/image172.png" ContentType="image/png"/>
  <Override PartName="/ppt/media/image173.png" ContentType="image/png"/>
  <Override PartName="/ppt/media/image174.png" ContentType="image/png"/>
  <Override PartName="/ppt/media/image175.png" ContentType="image/png"/>
  <Override PartName="/ppt/media/image176.png" ContentType="image/png"/>
  <Override PartName="/ppt/media/image177.png" ContentType="image/png"/>
  <Override PartName="/ppt/media/image178.png" ContentType="image/png"/>
  <Override PartName="/ppt/media/image179.png" ContentType="image/png"/>
  <Override PartName="/ppt/media/image180.png" ContentType="image/png"/>
  <Override PartName="/ppt/media/image181.png" ContentType="image/png"/>
  <Override PartName="/ppt/media/image182.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10287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layout>
        <c:manualLayout>
          <c:layoutTarget val="inner"/>
          <c:xMode val="edge"/>
          <c:yMode val="edge"/>
          <c:x val="0.0539327676240209"/>
          <c:y val="0.0584780810587262"/>
          <c:w val="0.945985639686684"/>
          <c:h val="0.716956162117452"/>
        </c:manualLayout>
      </c:layout>
      <c:barChart>
        <c:barDir val="col"/>
        <c:grouping val="clustered"/>
        <c:varyColors val="0"/>
        <c:ser>
          <c:idx val="0"/>
          <c:order val="0"/>
          <c:tx>
            <c:strRef>
              <c:f>label 0</c:f>
              <c:strCache>
                <c:ptCount val="1"/>
                <c:pt idx="0">
                  <c:v>2013(n=583)</c:v>
                </c:pt>
              </c:strCache>
            </c:strRef>
          </c:tx>
          <c:spPr>
            <a:solidFill>
              <a:srgbClr val="bed0e9"/>
            </a:solidFill>
            <a:ln w="0">
              <a:noFill/>
            </a:ln>
          </c:spPr>
          <c:invertIfNegative val="0"/>
          <c:dPt>
            <c:idx val="0"/>
            <c:invertIfNegative val="0"/>
            <c:spPr>
              <a:solidFill>
                <a:srgbClr val="bed0e9"/>
              </a:solidFill>
              <a:ln w="0">
                <a:noFill/>
              </a:ln>
            </c:spPr>
          </c:dPt>
          <c:dPt>
            <c:idx val="1"/>
            <c:invertIfNegative val="0"/>
            <c:spPr>
              <a:solidFill>
                <a:srgbClr val="bed0e9"/>
              </a:solidFill>
              <a:ln w="0">
                <a:noFill/>
              </a:ln>
            </c:spPr>
          </c:dPt>
          <c:dPt>
            <c:idx val="2"/>
            <c:invertIfNegative val="0"/>
            <c:spPr>
              <a:solidFill>
                <a:srgbClr val="bed0e9"/>
              </a:solidFill>
              <a:ln w="0">
                <a:noFill/>
              </a:ln>
            </c:spPr>
          </c:dPt>
          <c:dPt>
            <c:idx val="3"/>
            <c:invertIfNegative val="0"/>
            <c:spPr>
              <a:solidFill>
                <a:srgbClr val="bed0e9"/>
              </a:solidFill>
              <a:ln w="0">
                <a:noFill/>
              </a:ln>
            </c:spPr>
          </c:dPt>
          <c:dPt>
            <c:idx val="4"/>
            <c:invertIfNegative val="0"/>
            <c:spPr>
              <a:solidFill>
                <a:srgbClr val="bed0e9"/>
              </a:solidFill>
              <a:ln w="0">
                <a:noFill/>
              </a:ln>
            </c:spPr>
          </c:dPt>
          <c:dPt>
            <c:idx val="5"/>
            <c:invertIfNegative val="0"/>
            <c:spPr>
              <a:solidFill>
                <a:srgbClr val="bed0e9"/>
              </a:solidFill>
              <a:ln w="0">
                <a:noFill/>
              </a:ln>
            </c:spPr>
          </c:dPt>
          <c:dPt>
            <c:idx val="6"/>
            <c:invertIfNegative val="0"/>
            <c:spPr>
              <a:solidFill>
                <a:srgbClr val="bed0e9"/>
              </a:solidFill>
              <a:ln w="0">
                <a:noFill/>
              </a:ln>
            </c:spPr>
          </c:dPt>
          <c:dPt>
            <c:idx val="7"/>
            <c:invertIfNegative val="0"/>
            <c:spPr>
              <a:solidFill>
                <a:srgbClr val="bed0e9"/>
              </a:solidFill>
              <a:ln w="0">
                <a:noFill/>
              </a:ln>
            </c:spPr>
          </c:dPt>
          <c:dLbls>
            <c:numFmt formatCode="General" sourceLinked="0"/>
            <c:dLbl>
              <c:idx val="0"/>
              <c:layout>
                <c:manualLayout>
                  <c:x val="0"/>
                  <c:y val="-0.029960962817094"/>
                </c:manualLayout>
              </c:layout>
              <c:numFmt formatCode="General" sourceLinked="0"/>
              <c:txPr>
                <a:bodyPr wrap="square"/>
                <a:lstStyle/>
                <a:p>
                  <a:pPr>
                    <a:defRPr b="0" sz="1100" spc="-1" strike="noStrike">
                      <a:solidFill>
                        <a:srgbClr val="404040"/>
                      </a:solidFill>
                      <a:latin typeface="Meiryo UI"/>
                    </a:defRPr>
                  </a:pPr>
                </a:p>
              </c:txPr>
              <c:dLblPos val="outEnd"/>
              <c:showLegendKey val="0"/>
              <c:showVal val="1"/>
              <c:showCatName val="0"/>
              <c:showSerName val="0"/>
              <c:showPercent val="0"/>
              <c:separator>; </c:separator>
            </c:dLbl>
            <c:dLbl>
              <c:idx val="1"/>
              <c:layout>
                <c:manualLayout>
                  <c:x val="-2.63853301068295E-017"/>
                  <c:y val="-0.0163423433547785"/>
                </c:manualLayout>
              </c:layout>
              <c:numFmt formatCode="General" sourceLinked="0"/>
              <c:txPr>
                <a:bodyPr wrap="square"/>
                <a:lstStyle/>
                <a:p>
                  <a:pPr>
                    <a:defRPr b="0" sz="1100" spc="-1" strike="noStrike">
                      <a:solidFill>
                        <a:srgbClr val="404040"/>
                      </a:solidFill>
                      <a:latin typeface="Meiryo UI"/>
                    </a:defRPr>
                  </a:pPr>
                </a:p>
              </c:txPr>
              <c:dLblPos val="outEnd"/>
              <c:showLegendKey val="0"/>
              <c:showVal val="1"/>
              <c:showCatName val="0"/>
              <c:showSerName val="0"/>
              <c:showPercent val="0"/>
              <c:separator>; </c:separator>
            </c:dLbl>
            <c:dLbl>
              <c:idx val="2"/>
              <c:txPr>
                <a:bodyPr wrap="square"/>
                <a:lstStyle/>
                <a:p>
                  <a:pPr>
                    <a:defRPr b="0" sz="1100" spc="-1" strike="noStrike">
                      <a:solidFill>
                        <a:srgbClr val="404040"/>
                      </a:solidFill>
                      <a:latin typeface="Meiryo UI"/>
                    </a:defRPr>
                  </a:pPr>
                </a:p>
              </c:txPr>
              <c:dLblPos val="outEnd"/>
              <c:showLegendKey val="0"/>
              <c:showVal val="0"/>
              <c:showCatName val="0"/>
              <c:showSerName val="0"/>
              <c:showPercent val="0"/>
              <c:separator>; </c:separator>
            </c:dLbl>
            <c:dLbl>
              <c:idx val="3"/>
              <c:layout>
                <c:manualLayout>
                  <c:x val="-0.00287854622366607"/>
                  <c:y val="-0.0175078032646769"/>
                </c:manualLayout>
              </c:layout>
              <c:numFmt formatCode="General" sourceLinked="0"/>
              <c:txPr>
                <a:bodyPr wrap="square"/>
                <a:lstStyle/>
                <a:p>
                  <a:pPr>
                    <a:defRPr b="0" sz="1100" spc="-1" strike="noStrike">
                      <a:solidFill>
                        <a:srgbClr val="404040"/>
                      </a:solidFill>
                      <a:latin typeface="Meiryo UI"/>
                    </a:defRPr>
                  </a:pPr>
                </a:p>
              </c:txPr>
              <c:dLblPos val="outEnd"/>
              <c:showLegendKey val="0"/>
              <c:showVal val="1"/>
              <c:showCatName val="0"/>
              <c:showSerName val="0"/>
              <c:showPercent val="0"/>
              <c:separator>; </c:separator>
            </c:dLbl>
            <c:dLbl>
              <c:idx val="4"/>
              <c:txPr>
                <a:bodyPr wrap="square"/>
                <a:lstStyle/>
                <a:p>
                  <a:pPr>
                    <a:defRPr b="0" sz="1100" spc="-1" strike="noStrike">
                      <a:solidFill>
                        <a:srgbClr val="404040"/>
                      </a:solidFill>
                      <a:latin typeface="Meiryo UI"/>
                    </a:defRPr>
                  </a:pPr>
                </a:p>
              </c:txPr>
              <c:dLblPos val="outEnd"/>
              <c:showLegendKey val="0"/>
              <c:showVal val="0"/>
              <c:showCatName val="0"/>
              <c:showSerName val="0"/>
              <c:showPercent val="0"/>
              <c:separator>; </c:separator>
            </c:dLbl>
            <c:dLbl>
              <c:idx val="5"/>
              <c:txPr>
                <a:bodyPr wrap="square"/>
                <a:lstStyle/>
                <a:p>
                  <a:pPr>
                    <a:defRPr b="0" sz="1100" spc="-1" strike="noStrike">
                      <a:solidFill>
                        <a:srgbClr val="404040"/>
                      </a:solidFill>
                      <a:latin typeface="Meiryo UI"/>
                    </a:defRPr>
                  </a:pPr>
                </a:p>
              </c:txPr>
              <c:dLblPos val="outEnd"/>
              <c:showLegendKey val="0"/>
              <c:showVal val="0"/>
              <c:showCatName val="0"/>
              <c:showSerName val="0"/>
              <c:showPercent val="0"/>
              <c:separator>; </c:separator>
            </c:dLbl>
            <c:dLbl>
              <c:idx val="6"/>
              <c:txPr>
                <a:bodyPr wrap="square"/>
                <a:lstStyle/>
                <a:p>
                  <a:pPr>
                    <a:defRPr b="0" sz="1100" spc="-1" strike="noStrike">
                      <a:solidFill>
                        <a:srgbClr val="404040"/>
                      </a:solidFill>
                      <a:latin typeface="Meiryo UI"/>
                    </a:defRPr>
                  </a:pPr>
                </a:p>
              </c:txPr>
              <c:dLblPos val="outEnd"/>
              <c:showLegendKey val="0"/>
              <c:showVal val="0"/>
              <c:showCatName val="0"/>
              <c:showSerName val="0"/>
              <c:showPercent val="0"/>
              <c:separator>; </c:separator>
            </c:dLbl>
            <c:dLbl>
              <c:idx val="7"/>
              <c:txPr>
                <a:bodyPr wrap="square"/>
                <a:lstStyle/>
                <a:p>
                  <a:pPr>
                    <a:defRPr b="0" sz="1100" spc="-1" strike="noStrike">
                      <a:solidFill>
                        <a:srgbClr val="404040"/>
                      </a:solidFill>
                      <a:latin typeface="Meiryo UI"/>
                    </a:defRPr>
                  </a:pPr>
                </a:p>
              </c:txPr>
              <c:dLblPos val="outEnd"/>
              <c:showLegendKey val="0"/>
              <c:showVal val="0"/>
              <c:showCatName val="0"/>
              <c:showSerName val="0"/>
              <c:showPercent val="0"/>
              <c:separator>; </c:separator>
            </c:dLbl>
            <c:txPr>
              <a:bodyPr wrap="square"/>
              <a:lstStyle/>
              <a:p>
                <a:pPr>
                  <a:defRPr b="0" sz="1100" spc="-1" strike="noStrike">
                    <a:solidFill>
                      <a:srgbClr val="404040"/>
                    </a:solidFill>
                    <a:latin typeface="Meiryo UI"/>
                    <a:ea typeface="Meiryo UI"/>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8"/>
                <c:pt idx="0">
                  <c:v>医師</c:v>
                </c:pt>
                <c:pt idx="1">
                  <c:v>研修医</c:v>
                </c:pt>
                <c:pt idx="2">
                  <c:v>医学生</c:v>
                </c:pt>
                <c:pt idx="3">
                  <c:v>看護師</c:v>
                </c:pt>
                <c:pt idx="4">
                  <c:v>助産師</c:v>
                </c:pt>
                <c:pt idx="5">
                  <c:v>臨床検査技師</c:v>
                </c:pt>
                <c:pt idx="6">
                  <c:v>臨床工学技士</c:v>
                </c:pt>
                <c:pt idx="7">
                  <c:v>放射線技師</c:v>
                </c:pt>
              </c:strCache>
            </c:strRef>
          </c:cat>
          <c:val>
            <c:numRef>
              <c:f>0</c:f>
              <c:numCache>
                <c:formatCode>General</c:formatCode>
                <c:ptCount val="8"/>
                <c:pt idx="0">
                  <c:v>18.7</c:v>
                </c:pt>
                <c:pt idx="1">
                  <c:v>11.1</c:v>
                </c:pt>
                <c:pt idx="2">
                  <c:v>1.2</c:v>
                </c:pt>
                <c:pt idx="3">
                  <c:v>51.6</c:v>
                </c:pt>
                <c:pt idx="4">
                  <c:v>2.2</c:v>
                </c:pt>
                <c:pt idx="5">
                  <c:v>3.8</c:v>
                </c:pt>
                <c:pt idx="6">
                  <c:v>0.9</c:v>
                </c:pt>
                <c:pt idx="7">
                  <c:v>1</c:v>
                </c:pt>
              </c:numCache>
            </c:numRef>
          </c:val>
        </c:ser>
        <c:ser>
          <c:idx val="1"/>
          <c:order val="1"/>
          <c:tx>
            <c:strRef>
              <c:f>label 1</c:f>
              <c:strCache>
                <c:ptCount val="1"/>
                <c:pt idx="0">
                  <c:v>2014(n=611)</c:v>
                </c:pt>
              </c:strCache>
            </c:strRef>
          </c:tx>
          <c:spPr>
            <a:solidFill>
              <a:srgbClr val="97b8df"/>
            </a:solidFill>
            <a:ln w="0">
              <a:noFill/>
            </a:ln>
          </c:spPr>
          <c:invertIfNegative val="0"/>
          <c:dLbls>
            <c:txPr>
              <a:bodyPr wrap="square"/>
              <a:lstStyle/>
              <a:p>
                <a:pPr>
                  <a:defRPr b="0" sz="1000" spc="-1" strike="noStrike">
                    <a:solidFill>
                      <a:srgbClr val="000000"/>
                    </a:solidFill>
                    <a:latin typeface="游明朝"/>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8"/>
                <c:pt idx="0">
                  <c:v>医師</c:v>
                </c:pt>
                <c:pt idx="1">
                  <c:v>研修医</c:v>
                </c:pt>
                <c:pt idx="2">
                  <c:v>医学生</c:v>
                </c:pt>
                <c:pt idx="3">
                  <c:v>看護師</c:v>
                </c:pt>
                <c:pt idx="4">
                  <c:v>助産師</c:v>
                </c:pt>
                <c:pt idx="5">
                  <c:v>臨床検査技師</c:v>
                </c:pt>
                <c:pt idx="6">
                  <c:v>臨床工学技士</c:v>
                </c:pt>
                <c:pt idx="7">
                  <c:v>放射線技師</c:v>
                </c:pt>
              </c:strCache>
            </c:strRef>
          </c:cat>
          <c:val>
            <c:numRef>
              <c:f>1</c:f>
              <c:numCache>
                <c:formatCode>General</c:formatCode>
                <c:ptCount val="8"/>
                <c:pt idx="0">
                  <c:v>21.6</c:v>
                </c:pt>
                <c:pt idx="1">
                  <c:v>13.1</c:v>
                </c:pt>
                <c:pt idx="2">
                  <c:v>1.6</c:v>
                </c:pt>
                <c:pt idx="3">
                  <c:v>49.6</c:v>
                </c:pt>
                <c:pt idx="4">
                  <c:v>2.5</c:v>
                </c:pt>
                <c:pt idx="5">
                  <c:v>3.4</c:v>
                </c:pt>
                <c:pt idx="6">
                  <c:v>1.1</c:v>
                </c:pt>
                <c:pt idx="7">
                  <c:v>0.8</c:v>
                </c:pt>
              </c:numCache>
            </c:numRef>
          </c:val>
        </c:ser>
        <c:ser>
          <c:idx val="2"/>
          <c:order val="2"/>
          <c:tx>
            <c:strRef>
              <c:f>label 2</c:f>
              <c:strCache>
                <c:ptCount val="1"/>
                <c:pt idx="0">
                  <c:v>2015(n=543)</c:v>
                </c:pt>
              </c:strCache>
            </c:strRef>
          </c:tx>
          <c:spPr>
            <a:solidFill>
              <a:srgbClr val="5b9bd5"/>
            </a:solidFill>
            <a:ln w="0">
              <a:noFill/>
            </a:ln>
          </c:spPr>
          <c:invertIfNegative val="0"/>
          <c:dPt>
            <c:idx val="2"/>
            <c:invertIfNegative val="0"/>
            <c:spPr>
              <a:solidFill>
                <a:srgbClr val="5b9bd5"/>
              </a:solidFill>
              <a:ln w="0">
                <a:noFill/>
              </a:ln>
            </c:spPr>
          </c:dPt>
          <c:dPt>
            <c:idx val="6"/>
            <c:invertIfNegative val="0"/>
            <c:spPr>
              <a:solidFill>
                <a:srgbClr val="5b9bd5"/>
              </a:solidFill>
              <a:ln w="0">
                <a:noFill/>
              </a:ln>
            </c:spPr>
          </c:dPt>
          <c:dLbls>
            <c:dLbl>
              <c:idx val="2"/>
              <c:layout>
                <c:manualLayout>
                  <c:x val="0"/>
                  <c:y val="-0.025528811086798"/>
                </c:manualLayout>
              </c:layout>
              <c:numFmt formatCode="General" sourceLinked="0"/>
              <c:txPr>
                <a:bodyPr wrap="square"/>
                <a:lstStyle/>
                <a:p>
                  <a:pPr>
                    <a:defRPr b="0" sz="1100" spc="-1" strike="noStrike">
                      <a:solidFill>
                        <a:srgbClr val="404040"/>
                      </a:solidFill>
                      <a:latin typeface="Meiryo UI"/>
                    </a:defRPr>
                  </a:pPr>
                </a:p>
              </c:txPr>
              <c:dLblPos val="outEnd"/>
              <c:showLegendKey val="0"/>
              <c:showVal val="1"/>
              <c:showCatName val="0"/>
              <c:showSerName val="0"/>
              <c:showPercent val="0"/>
              <c:separator>; </c:separator>
            </c:dLbl>
            <c:dLbl>
              <c:idx val="6"/>
              <c:layout>
                <c:manualLayout>
                  <c:x val="0.00227998176014592"/>
                  <c:y val="-0.0218818380743982"/>
                </c:manualLayout>
              </c:layout>
              <c:numFmt formatCode="General" sourceLinked="0"/>
              <c:txPr>
                <a:bodyPr wrap="square"/>
                <a:lstStyle/>
                <a:p>
                  <a:pPr>
                    <a:defRPr b="0" sz="1100" spc="-1" strike="noStrike">
                      <a:solidFill>
                        <a:srgbClr val="404040"/>
                      </a:solidFill>
                      <a:latin typeface="Meiryo UI"/>
                    </a:defRPr>
                  </a:pPr>
                </a:p>
              </c:txPr>
              <c:dLblPos val="outEnd"/>
              <c:showLegendKey val="0"/>
              <c:showVal val="1"/>
              <c:showCatName val="0"/>
              <c:showSerName val="0"/>
              <c:showPercent val="0"/>
              <c:separator>; </c:separator>
            </c:dLbl>
            <c:txPr>
              <a:bodyPr wrap="square"/>
              <a:lstStyle/>
              <a:p>
                <a:pPr>
                  <a:defRPr b="0" sz="1100" spc="-1" strike="noStrike">
                    <a:solidFill>
                      <a:srgbClr val="404040"/>
                    </a:solidFill>
                    <a:latin typeface="Meiryo UI"/>
                    <a:ea typeface="Meiryo UI"/>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8"/>
                <c:pt idx="0">
                  <c:v>医師</c:v>
                </c:pt>
                <c:pt idx="1">
                  <c:v>研修医</c:v>
                </c:pt>
                <c:pt idx="2">
                  <c:v>医学生</c:v>
                </c:pt>
                <c:pt idx="3">
                  <c:v>看護師</c:v>
                </c:pt>
                <c:pt idx="4">
                  <c:v>助産師</c:v>
                </c:pt>
                <c:pt idx="5">
                  <c:v>臨床検査技師</c:v>
                </c:pt>
                <c:pt idx="6">
                  <c:v>臨床工学技士</c:v>
                </c:pt>
                <c:pt idx="7">
                  <c:v>放射線技師</c:v>
                </c:pt>
              </c:strCache>
            </c:strRef>
          </c:cat>
          <c:val>
            <c:numRef>
              <c:f>2</c:f>
              <c:numCache>
                <c:formatCode>General</c:formatCode>
                <c:ptCount val="8"/>
                <c:pt idx="0">
                  <c:v>19.9</c:v>
                </c:pt>
                <c:pt idx="1">
                  <c:v>14</c:v>
                </c:pt>
                <c:pt idx="2">
                  <c:v>2.6</c:v>
                </c:pt>
                <c:pt idx="3">
                  <c:v>48.3</c:v>
                </c:pt>
                <c:pt idx="4">
                  <c:v>2.4</c:v>
                </c:pt>
                <c:pt idx="5">
                  <c:v>3.1</c:v>
                </c:pt>
                <c:pt idx="6">
                  <c:v>2.4</c:v>
                </c:pt>
                <c:pt idx="7">
                  <c:v>1.1</c:v>
                </c:pt>
              </c:numCache>
            </c:numRef>
          </c:val>
        </c:ser>
        <c:ser>
          <c:idx val="3"/>
          <c:order val="3"/>
          <c:tx>
            <c:strRef>
              <c:f>label 3</c:f>
              <c:strCache>
                <c:ptCount val="1"/>
                <c:pt idx="0">
                  <c:v>2016(n=545)</c:v>
                </c:pt>
              </c:strCache>
            </c:strRef>
          </c:tx>
          <c:spPr>
            <a:solidFill>
              <a:srgbClr val="5089bd"/>
            </a:solidFill>
            <a:ln w="0">
              <a:noFill/>
            </a:ln>
          </c:spPr>
          <c:invertIfNegative val="0"/>
          <c:dPt>
            <c:idx val="4"/>
            <c:invertIfNegative val="0"/>
            <c:spPr>
              <a:solidFill>
                <a:srgbClr val="5089bd"/>
              </a:solidFill>
              <a:ln w="0">
                <a:noFill/>
              </a:ln>
            </c:spPr>
          </c:dPt>
          <c:dPt>
            <c:idx val="5"/>
            <c:invertIfNegative val="0"/>
            <c:spPr>
              <a:solidFill>
                <a:srgbClr val="5089bd"/>
              </a:solidFill>
              <a:ln w="0">
                <a:noFill/>
              </a:ln>
            </c:spPr>
          </c:dPt>
          <c:dLbls>
            <c:dLbl>
              <c:idx val="4"/>
              <c:layout>
                <c:manualLayout>
                  <c:x val="0"/>
                  <c:y val="-0.0218818380743982"/>
                </c:manualLayout>
              </c:layout>
              <c:numFmt formatCode="General" sourceLinked="0"/>
              <c:txPr>
                <a:bodyPr wrap="square"/>
                <a:lstStyle/>
                <a:p>
                  <a:pPr>
                    <a:defRPr b="0" sz="1100" spc="-1" strike="noStrike">
                      <a:solidFill>
                        <a:srgbClr val="404040"/>
                      </a:solidFill>
                      <a:latin typeface="Meiryo UI"/>
                    </a:defRPr>
                  </a:pPr>
                </a:p>
              </c:txPr>
              <c:dLblPos val="outEnd"/>
              <c:showLegendKey val="0"/>
              <c:showVal val="1"/>
              <c:showCatName val="0"/>
              <c:showSerName val="0"/>
              <c:showPercent val="0"/>
              <c:separator>; </c:separator>
            </c:dLbl>
            <c:dLbl>
              <c:idx val="5"/>
              <c:layout>
                <c:manualLayout>
                  <c:x val="-1.67196730939797E-016"/>
                  <c:y val="-0.0109409190371991"/>
                </c:manualLayout>
              </c:layout>
              <c:numFmt formatCode="General" sourceLinked="0"/>
              <c:txPr>
                <a:bodyPr wrap="square"/>
                <a:lstStyle/>
                <a:p>
                  <a:pPr>
                    <a:defRPr b="0" sz="1100" spc="-1" strike="noStrike">
                      <a:solidFill>
                        <a:srgbClr val="404040"/>
                      </a:solidFill>
                      <a:latin typeface="Meiryo UI"/>
                    </a:defRPr>
                  </a:pPr>
                </a:p>
              </c:txPr>
              <c:dLblPos val="outEnd"/>
              <c:showLegendKey val="0"/>
              <c:showVal val="1"/>
              <c:showCatName val="0"/>
              <c:showSerName val="0"/>
              <c:showPercent val="0"/>
              <c:separator>; </c:separator>
            </c:dLbl>
            <c:txPr>
              <a:bodyPr wrap="square"/>
              <a:lstStyle/>
              <a:p>
                <a:pPr>
                  <a:defRPr b="0" sz="1100" spc="-1" strike="noStrike">
                    <a:solidFill>
                      <a:srgbClr val="404040"/>
                    </a:solidFill>
                    <a:latin typeface="Meiryo UI"/>
                    <a:ea typeface="Meiryo UI"/>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8"/>
                <c:pt idx="0">
                  <c:v>医師</c:v>
                </c:pt>
                <c:pt idx="1">
                  <c:v>研修医</c:v>
                </c:pt>
                <c:pt idx="2">
                  <c:v>医学生</c:v>
                </c:pt>
                <c:pt idx="3">
                  <c:v>看護師</c:v>
                </c:pt>
                <c:pt idx="4">
                  <c:v>助産師</c:v>
                </c:pt>
                <c:pt idx="5">
                  <c:v>臨床検査技師</c:v>
                </c:pt>
                <c:pt idx="6">
                  <c:v>臨床工学技士</c:v>
                </c:pt>
                <c:pt idx="7">
                  <c:v>放射線技師</c:v>
                </c:pt>
              </c:strCache>
            </c:strRef>
          </c:cat>
          <c:val>
            <c:numRef>
              <c:f>3</c:f>
              <c:numCache>
                <c:formatCode>General</c:formatCode>
                <c:ptCount val="8"/>
                <c:pt idx="0">
                  <c:v>20</c:v>
                </c:pt>
                <c:pt idx="1">
                  <c:v>13.6</c:v>
                </c:pt>
                <c:pt idx="2">
                  <c:v>1.3</c:v>
                </c:pt>
                <c:pt idx="3">
                  <c:v>48.8</c:v>
                </c:pt>
                <c:pt idx="4">
                  <c:v>4.2</c:v>
                </c:pt>
                <c:pt idx="5">
                  <c:v>4.2</c:v>
                </c:pt>
                <c:pt idx="6">
                  <c:v>1.3</c:v>
                </c:pt>
                <c:pt idx="7">
                  <c:v>1.5</c:v>
                </c:pt>
              </c:numCache>
            </c:numRef>
          </c:val>
        </c:ser>
        <c:ser>
          <c:idx val="4"/>
          <c:order val="4"/>
          <c:tx>
            <c:strRef>
              <c:f>label 4</c:f>
              <c:strCache>
                <c:ptCount val="1"/>
                <c:pt idx="0">
                  <c:v>2017(n=507)</c:v>
                </c:pt>
              </c:strCache>
            </c:strRef>
          </c:tx>
          <c:spPr>
            <a:solidFill>
              <a:srgbClr val="4575a1"/>
            </a:solidFill>
            <a:ln w="0">
              <a:noFill/>
            </a:ln>
          </c:spPr>
          <c:invertIfNegative val="0"/>
          <c:dPt>
            <c:idx val="0"/>
            <c:invertIfNegative val="0"/>
            <c:spPr>
              <a:solidFill>
                <a:srgbClr val="4575a1"/>
              </a:solidFill>
              <a:ln w="0">
                <a:noFill/>
              </a:ln>
            </c:spPr>
          </c:dPt>
          <c:dPt>
            <c:idx val="1"/>
            <c:invertIfNegative val="0"/>
            <c:spPr>
              <a:solidFill>
                <a:srgbClr val="4575a1"/>
              </a:solidFill>
              <a:ln w="0">
                <a:noFill/>
              </a:ln>
            </c:spPr>
          </c:dPt>
          <c:dPt>
            <c:idx val="2"/>
            <c:invertIfNegative val="0"/>
            <c:spPr>
              <a:solidFill>
                <a:srgbClr val="4575a1"/>
              </a:solidFill>
              <a:ln w="0">
                <a:noFill/>
              </a:ln>
            </c:spPr>
          </c:dPt>
          <c:dPt>
            <c:idx val="3"/>
            <c:invertIfNegative val="0"/>
            <c:spPr>
              <a:solidFill>
                <a:srgbClr val="4575a1"/>
              </a:solidFill>
              <a:ln w="0">
                <a:noFill/>
              </a:ln>
            </c:spPr>
          </c:dPt>
          <c:dPt>
            <c:idx val="4"/>
            <c:invertIfNegative val="0"/>
            <c:spPr>
              <a:solidFill>
                <a:srgbClr val="4575a1"/>
              </a:solidFill>
              <a:ln w="0">
                <a:noFill/>
              </a:ln>
            </c:spPr>
          </c:dPt>
          <c:dPt>
            <c:idx val="5"/>
            <c:invertIfNegative val="0"/>
            <c:spPr>
              <a:solidFill>
                <a:srgbClr val="4575a1"/>
              </a:solidFill>
              <a:ln w="0">
                <a:noFill/>
              </a:ln>
            </c:spPr>
          </c:dPt>
          <c:dPt>
            <c:idx val="6"/>
            <c:invertIfNegative val="0"/>
            <c:spPr>
              <a:solidFill>
                <a:srgbClr val="4575a1"/>
              </a:solidFill>
              <a:ln w="0">
                <a:noFill/>
              </a:ln>
            </c:spPr>
          </c:dPt>
          <c:dPt>
            <c:idx val="7"/>
            <c:invertIfNegative val="0"/>
            <c:spPr>
              <a:solidFill>
                <a:srgbClr val="4575a1"/>
              </a:solidFill>
              <a:ln w="0">
                <a:noFill/>
              </a:ln>
            </c:spPr>
          </c:dPt>
          <c:dLbls>
            <c:numFmt formatCode="#,##0.0_);[RED]\(#,##0.0\)" sourceLinked="0"/>
            <c:dLbl>
              <c:idx val="0"/>
              <c:layout>
                <c:manualLayout>
                  <c:x val="0.00287843289953612"/>
                  <c:y val="-0.00875390163233843"/>
                </c:manualLayout>
              </c:layout>
              <c:numFmt formatCode="#,##0.0_);[RED]\(#,##0.0\)" sourceLinked="0"/>
              <c:txPr>
                <a:bodyPr wrap="square"/>
                <a:lstStyle/>
                <a:p>
                  <a:pPr>
                    <a:defRPr b="0" sz="1100" spc="-1" strike="noStrike">
                      <a:solidFill>
                        <a:srgbClr val="404040"/>
                      </a:solidFill>
                      <a:latin typeface="Meiryo UI"/>
                    </a:defRPr>
                  </a:pPr>
                </a:p>
              </c:txPr>
              <c:dLblPos val="outEnd"/>
              <c:showLegendKey val="0"/>
              <c:showVal val="1"/>
              <c:showCatName val="0"/>
              <c:showSerName val="0"/>
              <c:showPercent val="0"/>
              <c:separator>; </c:separator>
            </c:dLbl>
            <c:dLbl>
              <c:idx val="1"/>
              <c:layout>
                <c:manualLayout>
                  <c:x val="0.00287843289953607"/>
                  <c:y val="-0.0145898360538974"/>
                </c:manualLayout>
              </c:layout>
              <c:numFmt formatCode="#,##0.0_);[RED]\(#,##0.0\)" sourceLinked="0"/>
              <c:txPr>
                <a:bodyPr wrap="square"/>
                <a:lstStyle/>
                <a:p>
                  <a:pPr>
                    <a:defRPr b="0" sz="1100" spc="-1" strike="noStrike">
                      <a:solidFill>
                        <a:srgbClr val="404040"/>
                      </a:solidFill>
                      <a:latin typeface="Meiryo UI"/>
                    </a:defRPr>
                  </a:pPr>
                </a:p>
              </c:txPr>
              <c:dLblPos val="outEnd"/>
              <c:showLegendKey val="0"/>
              <c:showVal val="1"/>
              <c:showCatName val="0"/>
              <c:showSerName val="0"/>
              <c:showPercent val="0"/>
              <c:separator>; </c:separator>
            </c:dLbl>
            <c:dLbl>
              <c:idx val="2"/>
              <c:txPr>
                <a:bodyPr wrap="square"/>
                <a:lstStyle/>
                <a:p>
                  <a:pPr>
                    <a:defRPr b="0" sz="1100" spc="-1" strike="noStrike">
                      <a:solidFill>
                        <a:srgbClr val="404040"/>
                      </a:solidFill>
                      <a:latin typeface="Meiryo UI"/>
                    </a:defRPr>
                  </a:pPr>
                </a:p>
              </c:txPr>
              <c:dLblPos val="outEnd"/>
              <c:showLegendKey val="0"/>
              <c:showVal val="0"/>
              <c:showCatName val="0"/>
              <c:showSerName val="0"/>
              <c:showPercent val="0"/>
              <c:separator>; </c:separator>
            </c:dLbl>
            <c:dLbl>
              <c:idx val="3"/>
              <c:layout>
                <c:manualLayout>
                  <c:x val="0.0143921644976806"/>
                  <c:y val="-0.0145898360538974"/>
                </c:manualLayout>
              </c:layout>
              <c:numFmt formatCode="#,##0.0_);[RED]\(#,##0.0\)" sourceLinked="0"/>
              <c:txPr>
                <a:bodyPr wrap="square"/>
                <a:lstStyle/>
                <a:p>
                  <a:pPr>
                    <a:defRPr b="0" sz="1100" spc="-1" strike="noStrike">
                      <a:solidFill>
                        <a:srgbClr val="404040"/>
                      </a:solidFill>
                      <a:latin typeface="Meiryo UI"/>
                    </a:defRPr>
                  </a:pPr>
                </a:p>
              </c:txPr>
              <c:dLblPos val="outEnd"/>
              <c:showLegendKey val="0"/>
              <c:showVal val="1"/>
              <c:showCatName val="0"/>
              <c:showSerName val="0"/>
              <c:showPercent val="0"/>
              <c:separator>; </c:separator>
            </c:dLbl>
            <c:dLbl>
              <c:idx val="4"/>
              <c:txPr>
                <a:bodyPr wrap="square"/>
                <a:lstStyle/>
                <a:p>
                  <a:pPr>
                    <a:defRPr b="0" sz="1100" spc="-1" strike="noStrike">
                      <a:solidFill>
                        <a:srgbClr val="404040"/>
                      </a:solidFill>
                      <a:latin typeface="Meiryo UI"/>
                    </a:defRPr>
                  </a:pPr>
                </a:p>
              </c:txPr>
              <c:dLblPos val="outEnd"/>
              <c:showLegendKey val="0"/>
              <c:showVal val="0"/>
              <c:showCatName val="0"/>
              <c:showSerName val="0"/>
              <c:showPercent val="0"/>
              <c:separator>; </c:separator>
            </c:dLbl>
            <c:dLbl>
              <c:idx val="5"/>
              <c:txPr>
                <a:bodyPr wrap="square"/>
                <a:lstStyle/>
                <a:p>
                  <a:pPr>
                    <a:defRPr b="0" sz="1100" spc="-1" strike="noStrike">
                      <a:solidFill>
                        <a:srgbClr val="404040"/>
                      </a:solidFill>
                      <a:latin typeface="Meiryo UI"/>
                    </a:defRPr>
                  </a:pPr>
                </a:p>
              </c:txPr>
              <c:dLblPos val="outEnd"/>
              <c:showLegendKey val="0"/>
              <c:showVal val="0"/>
              <c:showCatName val="0"/>
              <c:showSerName val="0"/>
              <c:showPercent val="0"/>
              <c:separator>; </c:separator>
            </c:dLbl>
            <c:dLbl>
              <c:idx val="6"/>
              <c:txPr>
                <a:bodyPr wrap="square"/>
                <a:lstStyle/>
                <a:p>
                  <a:pPr>
                    <a:defRPr b="0" sz="1100" spc="-1" strike="noStrike">
                      <a:solidFill>
                        <a:srgbClr val="404040"/>
                      </a:solidFill>
                      <a:latin typeface="Meiryo UI"/>
                    </a:defRPr>
                  </a:pPr>
                </a:p>
              </c:txPr>
              <c:dLblPos val="outEnd"/>
              <c:showLegendKey val="0"/>
              <c:showVal val="0"/>
              <c:showCatName val="0"/>
              <c:showSerName val="0"/>
              <c:showPercent val="0"/>
              <c:separator>; </c:separator>
            </c:dLbl>
            <c:dLbl>
              <c:idx val="7"/>
              <c:layout>
                <c:manualLayout>
                  <c:x val="-0.019782086764127"/>
                  <c:y val="-0.0094817851066494"/>
                </c:manualLayout>
              </c:layout>
              <c:numFmt formatCode="#,##0.0_);[RED]\(#,##0.0\)" sourceLinked="0"/>
              <c:txPr>
                <a:bodyPr wrap="square"/>
                <a:lstStyle/>
                <a:p>
                  <a:pPr>
                    <a:defRPr b="0" sz="1100" spc="-1" strike="noStrike">
                      <a:solidFill>
                        <a:srgbClr val="404040"/>
                      </a:solidFill>
                      <a:latin typeface="Meiryo UI"/>
                      <a:ea typeface="Meiryo UI"/>
                    </a:defRPr>
                  </a:pPr>
                </a:p>
              </c:txPr>
              <c:dLblPos val="outEnd"/>
              <c:showLegendKey val="0"/>
              <c:showVal val="1"/>
              <c:showCatName val="0"/>
              <c:showSerName val="0"/>
              <c:showPercent val="0"/>
              <c:separator>; </c:separator>
            </c:dLbl>
            <c:txPr>
              <a:bodyPr wrap="square"/>
              <a:lstStyle/>
              <a:p>
                <a:pPr>
                  <a:defRPr b="0" sz="1100" spc="-1" strike="noStrike">
                    <a:solidFill>
                      <a:srgbClr val="404040"/>
                    </a:solidFill>
                    <a:latin typeface="Meiryo UI"/>
                    <a:ea typeface="Meiryo UI"/>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8"/>
                <c:pt idx="0">
                  <c:v>医師</c:v>
                </c:pt>
                <c:pt idx="1">
                  <c:v>研修医</c:v>
                </c:pt>
                <c:pt idx="2">
                  <c:v>医学生</c:v>
                </c:pt>
                <c:pt idx="3">
                  <c:v>看護師</c:v>
                </c:pt>
                <c:pt idx="4">
                  <c:v>助産師</c:v>
                </c:pt>
                <c:pt idx="5">
                  <c:v>臨床検査技師</c:v>
                </c:pt>
                <c:pt idx="6">
                  <c:v>臨床工学技士</c:v>
                </c:pt>
                <c:pt idx="7">
                  <c:v>放射線技師</c:v>
                </c:pt>
              </c:strCache>
            </c:strRef>
          </c:cat>
          <c:val>
            <c:numRef>
              <c:f>4</c:f>
              <c:numCache>
                <c:formatCode>General</c:formatCode>
                <c:ptCount val="8"/>
                <c:pt idx="0">
                  <c:v>20.5</c:v>
                </c:pt>
                <c:pt idx="1">
                  <c:v>13</c:v>
                </c:pt>
                <c:pt idx="2">
                  <c:v>0.6</c:v>
                </c:pt>
                <c:pt idx="3">
                  <c:v>47.7</c:v>
                </c:pt>
                <c:pt idx="4">
                  <c:v>3.2</c:v>
                </c:pt>
                <c:pt idx="5">
                  <c:v>3.6</c:v>
                </c:pt>
                <c:pt idx="6">
                  <c:v>1</c:v>
                </c:pt>
                <c:pt idx="7">
                  <c:v>2</c:v>
                </c:pt>
              </c:numCache>
            </c:numRef>
          </c:val>
        </c:ser>
        <c:gapWidth val="150"/>
        <c:overlap val="-20"/>
        <c:axId val="24263047"/>
        <c:axId val="71119888"/>
      </c:barChart>
      <c:catAx>
        <c:axId val="24263047"/>
        <c:scaling>
          <c:orientation val="minMax"/>
        </c:scaling>
        <c:delete val="0"/>
        <c:axPos val="b"/>
        <c:numFmt formatCode="General" sourceLinked="0"/>
        <c:majorTickMark val="none"/>
        <c:minorTickMark val="none"/>
        <c:tickLblPos val="nextTo"/>
        <c:spPr>
          <a:ln w="9360">
            <a:solidFill>
              <a:srgbClr val="000000"/>
            </a:solidFill>
            <a:round/>
          </a:ln>
        </c:spPr>
        <c:txPr>
          <a:bodyPr/>
          <a:lstStyle/>
          <a:p>
            <a:pPr>
              <a:defRPr b="0" sz="1200" spc="-1" strike="noStrike">
                <a:solidFill>
                  <a:srgbClr val="595959"/>
                </a:solidFill>
                <a:latin typeface="Meiryo UI"/>
                <a:ea typeface="Meiryo UI"/>
              </a:defRPr>
            </a:pPr>
          </a:p>
        </c:txPr>
        <c:crossAx val="71119888"/>
        <c:crosses val="autoZero"/>
        <c:auto val="1"/>
        <c:lblAlgn val="ctr"/>
        <c:lblOffset val="100"/>
        <c:noMultiLvlLbl val="0"/>
      </c:catAx>
      <c:valAx>
        <c:axId val="71119888"/>
        <c:scaling>
          <c:orientation val="minMax"/>
          <c:max val="60"/>
        </c:scaling>
        <c:delete val="0"/>
        <c:axPos val="l"/>
        <c:numFmt formatCode="General" sourceLinked="0"/>
        <c:majorTickMark val="none"/>
        <c:minorTickMark val="none"/>
        <c:tickLblPos val="nextTo"/>
        <c:spPr>
          <a:ln w="9360">
            <a:solidFill>
              <a:srgbClr val="000000"/>
            </a:solidFill>
            <a:round/>
          </a:ln>
        </c:spPr>
        <c:txPr>
          <a:bodyPr/>
          <a:lstStyle/>
          <a:p>
            <a:pPr>
              <a:defRPr b="0" sz="1100" spc="-1" strike="noStrike">
                <a:solidFill>
                  <a:srgbClr val="595959"/>
                </a:solidFill>
                <a:latin typeface="Meiryo UI"/>
                <a:ea typeface="Meiryo UI"/>
              </a:defRPr>
            </a:pPr>
          </a:p>
        </c:txPr>
        <c:crossAx val="24263047"/>
        <c:crosses val="autoZero"/>
        <c:crossBetween val="between"/>
      </c:valAx>
      <c:spPr>
        <a:noFill/>
        <a:ln w="0">
          <a:noFill/>
        </a:ln>
      </c:spPr>
    </c:plotArea>
    <c:legend>
      <c:legendPos val="b"/>
      <c:layout>
        <c:manualLayout>
          <c:xMode val="edge"/>
          <c:yMode val="edge"/>
          <c:x val="0.642124727569109"/>
          <c:y val="0.123588110289749"/>
          <c:w val="0.356117711688228"/>
          <c:h val="0.384037744734862"/>
        </c:manualLayout>
      </c:layout>
      <c:overlay val="0"/>
      <c:spPr>
        <a:noFill/>
        <a:ln w="0">
          <a:noFill/>
        </a:ln>
      </c:spPr>
      <c:txPr>
        <a:bodyPr/>
        <a:lstStyle/>
        <a:p>
          <a:pPr>
            <a:defRPr b="0" sz="1200" spc="-1" strike="noStrike">
              <a:solidFill>
                <a:srgbClr val="595959"/>
              </a:solidFill>
              <a:latin typeface="Meiryo UI"/>
              <a:ea typeface="Meiryo UI"/>
            </a:defRPr>
          </a:pPr>
        </a:p>
      </c:txPr>
    </c:legend>
    <c:plotVisOnly val="1"/>
    <c:dispBlanksAs val="gap"/>
  </c:chart>
  <c:spPr>
    <a:solidFill>
      <a:srgbClr val="ffffff"/>
    </a:solidFill>
    <a:ln w="9360">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layout>
        <c:manualLayout>
          <c:layoutTarget val="inner"/>
          <c:xMode val="edge"/>
          <c:yMode val="edge"/>
          <c:x val="0.0539327676240209"/>
          <c:y val="0.0488006617038875"/>
          <c:w val="0.945985639686684"/>
          <c:h val="0.724069478908189"/>
        </c:manualLayout>
      </c:layout>
      <c:barChart>
        <c:barDir val="col"/>
        <c:grouping val="clustered"/>
        <c:varyColors val="0"/>
        <c:ser>
          <c:idx val="0"/>
          <c:order val="0"/>
          <c:tx>
            <c:strRef>
              <c:f>label 0</c:f>
              <c:strCache>
                <c:ptCount val="1"/>
                <c:pt idx="0">
                  <c:v>2004～2008年度(n=916)</c:v>
                </c:pt>
              </c:strCache>
            </c:strRef>
          </c:tx>
          <c:spPr>
            <a:solidFill>
              <a:srgbClr val="ed7d31"/>
            </a:solidFill>
            <a:ln w="0">
              <a:noFill/>
            </a:ln>
          </c:spPr>
          <c:invertIfNegative val="0"/>
          <c:dLbls>
            <c:txPr>
              <a:bodyPr wrap="square"/>
              <a:lstStyle/>
              <a:p>
                <a:pPr>
                  <a:defRPr b="0" sz="1000" spc="-1" strike="noStrike">
                    <a:solidFill>
                      <a:srgbClr val="000000"/>
                    </a:solidFill>
                    <a:latin typeface="游明朝"/>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11"/>
                <c:pt idx="0">
                  <c:v>病室</c:v>
                </c:pt>
                <c:pt idx="1">
                  <c:v>病棟病室外</c:v>
                </c:pt>
                <c:pt idx="2">
                  <c:v>救急部門</c:v>
                </c:pt>
                <c:pt idx="3">
                  <c:v>集中治療部</c:v>
                </c:pt>
                <c:pt idx="4">
                  <c:v>手術部</c:v>
                </c:pt>
                <c:pt idx="5">
                  <c:v>外来診察処置室</c:v>
                </c:pt>
                <c:pt idx="6">
                  <c:v>中央採血処置室</c:v>
                </c:pt>
                <c:pt idx="7">
                  <c:v>透析室</c:v>
                </c:pt>
                <c:pt idx="8">
                  <c:v>特殊検査処置室</c:v>
                </c:pt>
                <c:pt idx="9">
                  <c:v>中央検査部</c:v>
                </c:pt>
                <c:pt idx="10">
                  <c:v>分娩室</c:v>
                </c:pt>
              </c:strCache>
            </c:strRef>
          </c:cat>
          <c:val>
            <c:numRef>
              <c:f>0</c:f>
              <c:numCache>
                <c:formatCode>General</c:formatCode>
                <c:ptCount val="11"/>
                <c:pt idx="0">
                  <c:v>33.5</c:v>
                </c:pt>
                <c:pt idx="1">
                  <c:v>5.9</c:v>
                </c:pt>
                <c:pt idx="2">
                  <c:v>5.9</c:v>
                </c:pt>
                <c:pt idx="3">
                  <c:v>7.4</c:v>
                </c:pt>
                <c:pt idx="4">
                  <c:v>20</c:v>
                </c:pt>
                <c:pt idx="5">
                  <c:v>4.5</c:v>
                </c:pt>
                <c:pt idx="6">
                  <c:v>1.7</c:v>
                </c:pt>
                <c:pt idx="7">
                  <c:v>2.1</c:v>
                </c:pt>
                <c:pt idx="8">
                  <c:v>7.5</c:v>
                </c:pt>
                <c:pt idx="9">
                  <c:v>3.6</c:v>
                </c:pt>
                <c:pt idx="10">
                  <c:v>2.6</c:v>
                </c:pt>
              </c:numCache>
            </c:numRef>
          </c:val>
        </c:ser>
        <c:ser>
          <c:idx val="1"/>
          <c:order val="1"/>
          <c:tx>
            <c:strRef>
              <c:f>label 1</c:f>
              <c:strCache>
                <c:ptCount val="1"/>
                <c:pt idx="0">
                  <c:v>2013～2017年度(n=2,788)</c:v>
                </c:pt>
              </c:strCache>
            </c:strRef>
          </c:tx>
          <c:spPr>
            <a:solidFill>
              <a:srgbClr val="2e75b6"/>
            </a:solidFill>
            <a:ln w="0">
              <a:noFill/>
            </a:ln>
          </c:spPr>
          <c:invertIfNegative val="0"/>
          <c:dPt>
            <c:idx val="0"/>
            <c:invertIfNegative val="0"/>
            <c:spPr>
              <a:solidFill>
                <a:srgbClr val="2e75b6"/>
              </a:solidFill>
              <a:ln w="0">
                <a:noFill/>
              </a:ln>
            </c:spPr>
          </c:dPt>
          <c:dLbls>
            <c:numFmt formatCode="#,##0.0_);[RED]\(#,##0.0\)" sourceLinked="0"/>
            <c:dLbl>
              <c:idx val="0"/>
              <c:layout>
                <c:manualLayout>
                  <c:x val="0.0143921710216016"/>
                  <c:y val="0"/>
                </c:manualLayout>
              </c:layout>
              <c:numFmt formatCode="#,##0.0_);[RED]\(#,##0.0\)" sourceLinked="0"/>
              <c:txPr>
                <a:bodyPr wrap="square"/>
                <a:lstStyle/>
                <a:p>
                  <a:pPr>
                    <a:defRPr b="0" sz="1100" spc="-1" strike="noStrike">
                      <a:solidFill>
                        <a:srgbClr val="404040"/>
                      </a:solidFill>
                      <a:latin typeface="Meiryo UI"/>
                    </a:defRPr>
                  </a:pPr>
                </a:p>
              </c:txPr>
              <c:dLblPos val="outEnd"/>
              <c:showLegendKey val="0"/>
              <c:showVal val="1"/>
              <c:showCatName val="0"/>
              <c:showSerName val="0"/>
              <c:showPercent val="0"/>
              <c:separator>; </c:separator>
            </c:dLbl>
            <c:txPr>
              <a:bodyPr wrap="square"/>
              <a:lstStyle/>
              <a:p>
                <a:pPr>
                  <a:defRPr b="0" sz="1100" spc="-1" strike="noStrike">
                    <a:solidFill>
                      <a:srgbClr val="404040"/>
                    </a:solidFill>
                    <a:latin typeface="Meiryo UI"/>
                    <a:ea typeface="Meiryo UI"/>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11"/>
                <c:pt idx="0">
                  <c:v>病室</c:v>
                </c:pt>
                <c:pt idx="1">
                  <c:v>病棟病室外</c:v>
                </c:pt>
                <c:pt idx="2">
                  <c:v>救急部門</c:v>
                </c:pt>
                <c:pt idx="3">
                  <c:v>集中治療部</c:v>
                </c:pt>
                <c:pt idx="4">
                  <c:v>手術部</c:v>
                </c:pt>
                <c:pt idx="5">
                  <c:v>外来診察処置室</c:v>
                </c:pt>
                <c:pt idx="6">
                  <c:v>中央採血処置室</c:v>
                </c:pt>
                <c:pt idx="7">
                  <c:v>透析室</c:v>
                </c:pt>
                <c:pt idx="8">
                  <c:v>特殊検査処置室</c:v>
                </c:pt>
                <c:pt idx="9">
                  <c:v>中央検査部</c:v>
                </c:pt>
                <c:pt idx="10">
                  <c:v>分娩室</c:v>
                </c:pt>
              </c:strCache>
            </c:strRef>
          </c:cat>
          <c:val>
            <c:numRef>
              <c:f>1</c:f>
              <c:numCache>
                <c:formatCode>General</c:formatCode>
                <c:ptCount val="11"/>
                <c:pt idx="0">
                  <c:v>28</c:v>
                </c:pt>
                <c:pt idx="1">
                  <c:v>6.3</c:v>
                </c:pt>
                <c:pt idx="2">
                  <c:v>8.3</c:v>
                </c:pt>
                <c:pt idx="3">
                  <c:v>8.6</c:v>
                </c:pt>
                <c:pt idx="4">
                  <c:v>20.2</c:v>
                </c:pt>
                <c:pt idx="5">
                  <c:v>6.2</c:v>
                </c:pt>
                <c:pt idx="6">
                  <c:v>1.2</c:v>
                </c:pt>
                <c:pt idx="7">
                  <c:v>1.5</c:v>
                </c:pt>
                <c:pt idx="8">
                  <c:v>9.4</c:v>
                </c:pt>
                <c:pt idx="9">
                  <c:v>2.2</c:v>
                </c:pt>
                <c:pt idx="10">
                  <c:v>2.4</c:v>
                </c:pt>
              </c:numCache>
            </c:numRef>
          </c:val>
        </c:ser>
        <c:gapWidth val="150"/>
        <c:overlap val="-20"/>
        <c:axId val="88455937"/>
        <c:axId val="59517302"/>
      </c:barChart>
      <c:catAx>
        <c:axId val="88455937"/>
        <c:scaling>
          <c:orientation val="minMax"/>
        </c:scaling>
        <c:delete val="0"/>
        <c:axPos val="b"/>
        <c:numFmt formatCode="General" sourceLinked="0"/>
        <c:majorTickMark val="none"/>
        <c:minorTickMark val="none"/>
        <c:tickLblPos val="nextTo"/>
        <c:spPr>
          <a:ln w="9360">
            <a:solidFill>
              <a:srgbClr val="000000"/>
            </a:solidFill>
            <a:round/>
          </a:ln>
        </c:spPr>
        <c:txPr>
          <a:bodyPr/>
          <a:lstStyle/>
          <a:p>
            <a:pPr>
              <a:defRPr b="0" sz="1200" spc="-1" strike="noStrike">
                <a:solidFill>
                  <a:srgbClr val="595959"/>
                </a:solidFill>
                <a:latin typeface="Meiryo UI"/>
                <a:ea typeface="Meiryo UI"/>
              </a:defRPr>
            </a:pPr>
          </a:p>
        </c:txPr>
        <c:crossAx val="59517302"/>
        <c:crosses val="autoZero"/>
        <c:auto val="1"/>
        <c:lblAlgn val="ctr"/>
        <c:lblOffset val="100"/>
        <c:noMultiLvlLbl val="0"/>
      </c:catAx>
      <c:valAx>
        <c:axId val="59517302"/>
        <c:scaling>
          <c:orientation val="minMax"/>
          <c:max val="60"/>
        </c:scaling>
        <c:delete val="0"/>
        <c:axPos val="l"/>
        <c:numFmt formatCode="General" sourceLinked="0"/>
        <c:majorTickMark val="none"/>
        <c:minorTickMark val="none"/>
        <c:tickLblPos val="nextTo"/>
        <c:spPr>
          <a:ln w="9360">
            <a:solidFill>
              <a:srgbClr val="000000"/>
            </a:solidFill>
            <a:round/>
          </a:ln>
        </c:spPr>
        <c:txPr>
          <a:bodyPr/>
          <a:lstStyle/>
          <a:p>
            <a:pPr>
              <a:defRPr b="0" sz="1100" spc="-1" strike="noStrike">
                <a:solidFill>
                  <a:srgbClr val="595959"/>
                </a:solidFill>
                <a:latin typeface="Meiryo UI"/>
                <a:ea typeface="Meiryo UI"/>
              </a:defRPr>
            </a:pPr>
          </a:p>
        </c:txPr>
        <c:crossAx val="88455937"/>
        <c:crosses val="autoZero"/>
        <c:crossBetween val="between"/>
      </c:valAx>
      <c:spPr>
        <a:noFill/>
        <a:ln w="0">
          <a:noFill/>
        </a:ln>
      </c:spPr>
    </c:plotArea>
    <c:legend>
      <c:legendPos val="b"/>
      <c:layout>
        <c:manualLayout>
          <c:xMode val="edge"/>
          <c:yMode val="edge"/>
          <c:x val="0.498662787683054"/>
          <c:y val="0.123588110289749"/>
          <c:w val="0.499579632743461"/>
          <c:h val="0.173353062808458"/>
        </c:manualLayout>
      </c:layout>
      <c:overlay val="0"/>
      <c:spPr>
        <a:noFill/>
        <a:ln w="0">
          <a:noFill/>
        </a:ln>
      </c:spPr>
      <c:txPr>
        <a:bodyPr/>
        <a:lstStyle/>
        <a:p>
          <a:pPr>
            <a:defRPr b="0" sz="1100" spc="-1" strike="noStrike">
              <a:solidFill>
                <a:srgbClr val="595959"/>
              </a:solidFill>
              <a:latin typeface="Meiryo UI"/>
              <a:ea typeface="Meiryo UI"/>
            </a:defRPr>
          </a:pPr>
        </a:p>
      </c:txPr>
    </c:legend>
    <c:plotVisOnly val="1"/>
    <c:dispBlanksAs val="gap"/>
  </c:chart>
  <c:spPr>
    <a:solidFill>
      <a:srgbClr val="ffffff"/>
    </a:solidFill>
    <a:ln w="9360">
      <a:noFill/>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layout>
        <c:manualLayout>
          <c:layoutTarget val="inner"/>
          <c:xMode val="edge"/>
          <c:yMode val="edge"/>
          <c:x val="0.0539527302363488"/>
          <c:y val="0.0316355583676052"/>
          <c:w val="0.945965770171149"/>
          <c:h val="0.770563112938943"/>
        </c:manualLayout>
      </c:layout>
      <c:barChart>
        <c:barDir val="col"/>
        <c:grouping val="clustered"/>
        <c:varyColors val="0"/>
        <c:ser>
          <c:idx val="0"/>
          <c:order val="0"/>
          <c:tx>
            <c:strRef>
              <c:f>label 0</c:f>
              <c:strCache>
                <c:ptCount val="1"/>
                <c:pt idx="0">
                  <c:v>2013(n=577)</c:v>
                </c:pt>
              </c:strCache>
            </c:strRef>
          </c:tx>
          <c:spPr>
            <a:solidFill>
              <a:srgbClr val="bed0e9"/>
            </a:solidFill>
            <a:ln w="0">
              <a:noFill/>
            </a:ln>
          </c:spPr>
          <c:invertIfNegative val="0"/>
          <c:dLbls>
            <c:txPr>
              <a:bodyPr wrap="square"/>
              <a:lstStyle/>
              <a:p>
                <a:pPr>
                  <a:defRPr b="0" sz="1000" spc="-1" strike="noStrike">
                    <a:solidFill>
                      <a:srgbClr val="000000"/>
                    </a:solidFill>
                    <a:latin typeface="游明朝"/>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5"/>
                <c:pt idx="0">
                  <c:v>無傷な皮膚</c:v>
                </c:pt>
                <c:pt idx="1">
                  <c:v>傷のある皮膚</c:v>
                </c:pt>
                <c:pt idx="2">
                  <c:v>眼粘膜</c:v>
                </c:pt>
                <c:pt idx="3">
                  <c:v>鼻粘膜</c:v>
                </c:pt>
                <c:pt idx="4">
                  <c:v>口腔粘膜</c:v>
                </c:pt>
              </c:strCache>
            </c:strRef>
          </c:cat>
          <c:val>
            <c:numRef>
              <c:f>0</c:f>
              <c:numCache>
                <c:formatCode>General</c:formatCode>
                <c:ptCount val="5"/>
                <c:pt idx="0">
                  <c:v>27.7</c:v>
                </c:pt>
                <c:pt idx="1">
                  <c:v>12.7</c:v>
                </c:pt>
                <c:pt idx="2">
                  <c:v>67.8</c:v>
                </c:pt>
                <c:pt idx="3">
                  <c:v>1.7</c:v>
                </c:pt>
                <c:pt idx="4">
                  <c:v>3.5</c:v>
                </c:pt>
              </c:numCache>
            </c:numRef>
          </c:val>
        </c:ser>
        <c:ser>
          <c:idx val="1"/>
          <c:order val="1"/>
          <c:tx>
            <c:strRef>
              <c:f>label 1</c:f>
              <c:strCache>
                <c:ptCount val="1"/>
                <c:pt idx="0">
                  <c:v>2014(n=606)</c:v>
                </c:pt>
              </c:strCache>
            </c:strRef>
          </c:tx>
          <c:spPr>
            <a:solidFill>
              <a:srgbClr val="97b8df"/>
            </a:solidFill>
            <a:ln w="0">
              <a:noFill/>
            </a:ln>
          </c:spPr>
          <c:invertIfNegative val="0"/>
          <c:dLbls>
            <c:txPr>
              <a:bodyPr wrap="square"/>
              <a:lstStyle/>
              <a:p>
                <a:pPr>
                  <a:defRPr b="0" sz="1000" spc="-1" strike="noStrike">
                    <a:solidFill>
                      <a:srgbClr val="000000"/>
                    </a:solidFill>
                    <a:latin typeface="游明朝"/>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5"/>
                <c:pt idx="0">
                  <c:v>無傷な皮膚</c:v>
                </c:pt>
                <c:pt idx="1">
                  <c:v>傷のある皮膚</c:v>
                </c:pt>
                <c:pt idx="2">
                  <c:v>眼粘膜</c:v>
                </c:pt>
                <c:pt idx="3">
                  <c:v>鼻粘膜</c:v>
                </c:pt>
                <c:pt idx="4">
                  <c:v>口腔粘膜</c:v>
                </c:pt>
              </c:strCache>
            </c:strRef>
          </c:cat>
          <c:val>
            <c:numRef>
              <c:f>1</c:f>
              <c:numCache>
                <c:formatCode>General</c:formatCode>
                <c:ptCount val="5"/>
                <c:pt idx="0">
                  <c:v>32</c:v>
                </c:pt>
                <c:pt idx="1">
                  <c:v>13.2</c:v>
                </c:pt>
                <c:pt idx="2">
                  <c:v>66.7</c:v>
                </c:pt>
                <c:pt idx="3">
                  <c:v>1.8</c:v>
                </c:pt>
                <c:pt idx="4">
                  <c:v>1.8</c:v>
                </c:pt>
              </c:numCache>
            </c:numRef>
          </c:val>
        </c:ser>
        <c:ser>
          <c:idx val="2"/>
          <c:order val="2"/>
          <c:tx>
            <c:strRef>
              <c:f>label 2</c:f>
              <c:strCache>
                <c:ptCount val="1"/>
                <c:pt idx="0">
                  <c:v>2015(n=537)</c:v>
                </c:pt>
              </c:strCache>
            </c:strRef>
          </c:tx>
          <c:spPr>
            <a:solidFill>
              <a:srgbClr val="5b9bd5"/>
            </a:solidFill>
            <a:ln w="0">
              <a:noFill/>
            </a:ln>
          </c:spPr>
          <c:invertIfNegative val="0"/>
          <c:dLbls>
            <c:txPr>
              <a:bodyPr wrap="square"/>
              <a:lstStyle/>
              <a:p>
                <a:pPr>
                  <a:defRPr b="0" sz="1000" spc="-1" strike="noStrike">
                    <a:solidFill>
                      <a:srgbClr val="000000"/>
                    </a:solidFill>
                    <a:latin typeface="游明朝"/>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5"/>
                <c:pt idx="0">
                  <c:v>無傷な皮膚</c:v>
                </c:pt>
                <c:pt idx="1">
                  <c:v>傷のある皮膚</c:v>
                </c:pt>
                <c:pt idx="2">
                  <c:v>眼粘膜</c:v>
                </c:pt>
                <c:pt idx="3">
                  <c:v>鼻粘膜</c:v>
                </c:pt>
                <c:pt idx="4">
                  <c:v>口腔粘膜</c:v>
                </c:pt>
              </c:strCache>
            </c:strRef>
          </c:cat>
          <c:val>
            <c:numRef>
              <c:f>2</c:f>
              <c:numCache>
                <c:formatCode>General</c:formatCode>
                <c:ptCount val="5"/>
                <c:pt idx="0">
                  <c:v>24.2</c:v>
                </c:pt>
                <c:pt idx="1">
                  <c:v>10.1</c:v>
                </c:pt>
                <c:pt idx="2">
                  <c:v>77.3</c:v>
                </c:pt>
                <c:pt idx="3">
                  <c:v>1.3</c:v>
                </c:pt>
                <c:pt idx="4">
                  <c:v>3.5</c:v>
                </c:pt>
              </c:numCache>
            </c:numRef>
          </c:val>
        </c:ser>
        <c:ser>
          <c:idx val="3"/>
          <c:order val="3"/>
          <c:tx>
            <c:strRef>
              <c:f>label 3</c:f>
              <c:strCache>
                <c:ptCount val="1"/>
                <c:pt idx="0">
                  <c:v>2016(n=542)</c:v>
                </c:pt>
              </c:strCache>
            </c:strRef>
          </c:tx>
          <c:spPr>
            <a:solidFill>
              <a:srgbClr val="5089bd"/>
            </a:solidFill>
            <a:ln w="0">
              <a:noFill/>
            </a:ln>
          </c:spPr>
          <c:invertIfNegative val="0"/>
          <c:dLbls>
            <c:txPr>
              <a:bodyPr wrap="square"/>
              <a:lstStyle/>
              <a:p>
                <a:pPr>
                  <a:defRPr b="0" sz="1000" spc="-1" strike="noStrike">
                    <a:solidFill>
                      <a:srgbClr val="000000"/>
                    </a:solidFill>
                    <a:latin typeface="游明朝"/>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5"/>
                <c:pt idx="0">
                  <c:v>無傷な皮膚</c:v>
                </c:pt>
                <c:pt idx="1">
                  <c:v>傷のある皮膚</c:v>
                </c:pt>
                <c:pt idx="2">
                  <c:v>眼粘膜</c:v>
                </c:pt>
                <c:pt idx="3">
                  <c:v>鼻粘膜</c:v>
                </c:pt>
                <c:pt idx="4">
                  <c:v>口腔粘膜</c:v>
                </c:pt>
              </c:strCache>
            </c:strRef>
          </c:cat>
          <c:val>
            <c:numRef>
              <c:f>3</c:f>
              <c:numCache>
                <c:formatCode>General</c:formatCode>
                <c:ptCount val="5"/>
                <c:pt idx="0">
                  <c:v>29.3</c:v>
                </c:pt>
                <c:pt idx="1">
                  <c:v>8.5</c:v>
                </c:pt>
                <c:pt idx="2">
                  <c:v>77.7</c:v>
                </c:pt>
                <c:pt idx="3">
                  <c:v>2</c:v>
                </c:pt>
                <c:pt idx="4">
                  <c:v>5</c:v>
                </c:pt>
              </c:numCache>
            </c:numRef>
          </c:val>
        </c:ser>
        <c:ser>
          <c:idx val="4"/>
          <c:order val="4"/>
          <c:tx>
            <c:strRef>
              <c:f>label 4</c:f>
              <c:strCache>
                <c:ptCount val="1"/>
                <c:pt idx="0">
                  <c:v>2017(n=507)</c:v>
                </c:pt>
              </c:strCache>
            </c:strRef>
          </c:tx>
          <c:spPr>
            <a:solidFill>
              <a:srgbClr val="4575a1"/>
            </a:solidFill>
            <a:ln w="0">
              <a:noFill/>
            </a:ln>
          </c:spPr>
          <c:invertIfNegative val="0"/>
          <c:dPt>
            <c:idx val="0"/>
            <c:invertIfNegative val="0"/>
            <c:spPr>
              <a:solidFill>
                <a:srgbClr val="4575a1"/>
              </a:solidFill>
              <a:ln w="0">
                <a:noFill/>
              </a:ln>
            </c:spPr>
          </c:dPt>
          <c:dLbls>
            <c:numFmt formatCode="General" sourceLinked="0"/>
            <c:dLbl>
              <c:idx val="0"/>
              <c:layout>
                <c:manualLayout>
                  <c:x val="0.028750984777825"/>
                  <c:y val="0"/>
                </c:manualLayout>
              </c:layout>
              <c:numFmt formatCode="General" sourceLinked="0"/>
              <c:txPr>
                <a:bodyPr wrap="square"/>
                <a:lstStyle/>
                <a:p>
                  <a:pPr>
                    <a:defRPr b="0" sz="1100" spc="-1" strike="noStrike">
                      <a:solidFill>
                        <a:srgbClr val="404040"/>
                      </a:solidFill>
                      <a:latin typeface="Meiryo UI"/>
                    </a:defRPr>
                  </a:pPr>
                </a:p>
              </c:txPr>
              <c:dLblPos val="outEnd"/>
              <c:showLegendKey val="0"/>
              <c:showVal val="1"/>
              <c:showCatName val="0"/>
              <c:showSerName val="0"/>
              <c:showPercent val="0"/>
              <c:separator>; </c:separator>
            </c:dLbl>
            <c:txPr>
              <a:bodyPr wrap="square"/>
              <a:lstStyle/>
              <a:p>
                <a:pPr>
                  <a:defRPr b="0" sz="1100" spc="-1" strike="noStrike">
                    <a:solidFill>
                      <a:srgbClr val="404040"/>
                    </a:solidFill>
                    <a:latin typeface="Meiryo UI"/>
                    <a:ea typeface="Meiryo UI"/>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5"/>
                <c:pt idx="0">
                  <c:v>無傷な皮膚</c:v>
                </c:pt>
                <c:pt idx="1">
                  <c:v>傷のある皮膚</c:v>
                </c:pt>
                <c:pt idx="2">
                  <c:v>眼粘膜</c:v>
                </c:pt>
                <c:pt idx="3">
                  <c:v>鼻粘膜</c:v>
                </c:pt>
                <c:pt idx="4">
                  <c:v>口腔粘膜</c:v>
                </c:pt>
              </c:strCache>
            </c:strRef>
          </c:cat>
          <c:val>
            <c:numRef>
              <c:f>4</c:f>
              <c:numCache>
                <c:formatCode>General</c:formatCode>
                <c:ptCount val="5"/>
                <c:pt idx="0">
                  <c:v>24.7</c:v>
                </c:pt>
                <c:pt idx="1">
                  <c:v>7.1</c:v>
                </c:pt>
                <c:pt idx="2">
                  <c:v>78.7</c:v>
                </c:pt>
                <c:pt idx="3">
                  <c:v>1.6</c:v>
                </c:pt>
                <c:pt idx="4">
                  <c:v>3.9</c:v>
                </c:pt>
              </c:numCache>
            </c:numRef>
          </c:val>
        </c:ser>
        <c:gapWidth val="150"/>
        <c:overlap val="-20"/>
        <c:axId val="44699160"/>
        <c:axId val="63944609"/>
      </c:barChart>
      <c:catAx>
        <c:axId val="44699160"/>
        <c:scaling>
          <c:orientation val="minMax"/>
        </c:scaling>
        <c:delete val="0"/>
        <c:axPos val="b"/>
        <c:numFmt formatCode="General" sourceLinked="0"/>
        <c:majorTickMark val="none"/>
        <c:minorTickMark val="none"/>
        <c:tickLblPos val="nextTo"/>
        <c:spPr>
          <a:ln w="9360">
            <a:solidFill>
              <a:srgbClr val="000000"/>
            </a:solidFill>
            <a:round/>
          </a:ln>
        </c:spPr>
        <c:txPr>
          <a:bodyPr/>
          <a:lstStyle/>
          <a:p>
            <a:pPr>
              <a:defRPr b="0" sz="1200" spc="-1" strike="noStrike">
                <a:solidFill>
                  <a:srgbClr val="595959"/>
                </a:solidFill>
                <a:latin typeface="Meiryo UI"/>
                <a:ea typeface="Meiryo UI"/>
              </a:defRPr>
            </a:pPr>
          </a:p>
        </c:txPr>
        <c:crossAx val="63944609"/>
        <c:crosses val="autoZero"/>
        <c:auto val="1"/>
        <c:lblAlgn val="ctr"/>
        <c:lblOffset val="100"/>
        <c:noMultiLvlLbl val="0"/>
      </c:catAx>
      <c:valAx>
        <c:axId val="63944609"/>
        <c:scaling>
          <c:orientation val="minMax"/>
        </c:scaling>
        <c:delete val="0"/>
        <c:axPos val="l"/>
        <c:numFmt formatCode="General" sourceLinked="0"/>
        <c:majorTickMark val="none"/>
        <c:minorTickMark val="none"/>
        <c:tickLblPos val="nextTo"/>
        <c:spPr>
          <a:ln w="9360">
            <a:solidFill>
              <a:srgbClr val="000000"/>
            </a:solidFill>
            <a:round/>
          </a:ln>
        </c:spPr>
        <c:txPr>
          <a:bodyPr/>
          <a:lstStyle/>
          <a:p>
            <a:pPr>
              <a:defRPr b="0" sz="1100" spc="-1" strike="noStrike">
                <a:solidFill>
                  <a:srgbClr val="595959"/>
                </a:solidFill>
                <a:latin typeface="Meiryo UI"/>
                <a:ea typeface="Meiryo UI"/>
              </a:defRPr>
            </a:pPr>
          </a:p>
        </c:txPr>
        <c:crossAx val="44699160"/>
        <c:crosses val="autoZero"/>
        <c:crossBetween val="between"/>
      </c:valAx>
      <c:spPr>
        <a:noFill/>
        <a:ln w="0">
          <a:noFill/>
        </a:ln>
      </c:spPr>
    </c:plotArea>
    <c:legend>
      <c:legendPos val="b"/>
      <c:layout>
        <c:manualLayout>
          <c:xMode val="edge"/>
          <c:yMode val="edge"/>
          <c:x val="0.642124727569109"/>
          <c:y val="0.123588110289749"/>
          <c:w val="0.356117711688228"/>
          <c:h val="0.294063450937527"/>
        </c:manualLayout>
      </c:layout>
      <c:overlay val="0"/>
      <c:spPr>
        <a:noFill/>
        <a:ln w="0">
          <a:noFill/>
        </a:ln>
      </c:spPr>
      <c:txPr>
        <a:bodyPr/>
        <a:lstStyle/>
        <a:p>
          <a:pPr>
            <a:defRPr b="0" sz="1100" spc="-1" strike="noStrike">
              <a:solidFill>
                <a:srgbClr val="595959"/>
              </a:solidFill>
              <a:latin typeface="Meiryo UI"/>
              <a:ea typeface="Meiryo UI"/>
            </a:defRPr>
          </a:pPr>
        </a:p>
      </c:txPr>
    </c:legend>
    <c:plotVisOnly val="1"/>
    <c:dispBlanksAs val="gap"/>
  </c:chart>
  <c:spPr>
    <a:solidFill>
      <a:srgbClr val="ffffff"/>
    </a:solidFill>
    <a:ln w="9360">
      <a:noFill/>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layout>
        <c:manualLayout>
          <c:layoutTarget val="inner"/>
          <c:xMode val="edge"/>
          <c:yMode val="edge"/>
          <c:x val="0.190546047269764"/>
          <c:y val="0.0786896318811212"/>
          <c:w val="0.750855745721271"/>
          <c:h val="0.848953056399865"/>
        </c:manualLayout>
      </c:layout>
      <c:barChart>
        <c:barDir val="bar"/>
        <c:grouping val="clustered"/>
        <c:varyColors val="0"/>
        <c:ser>
          <c:idx val="0"/>
          <c:order val="0"/>
          <c:tx>
            <c:strRef>
              <c:f>label 0</c:f>
              <c:strCache>
                <c:ptCount val="1"/>
                <c:pt idx="0">
                  <c:v>2013～2017年度（n=2,665）</c:v>
                </c:pt>
              </c:strCache>
            </c:strRef>
          </c:tx>
          <c:spPr>
            <a:solidFill>
              <a:srgbClr val="4472c4"/>
            </a:solidFill>
            <a:ln w="0">
              <a:noFill/>
            </a:ln>
          </c:spPr>
          <c:invertIfNegative val="0"/>
          <c:dLbls>
            <c:numFmt formatCode="General" sourceLinked="0"/>
            <c:txPr>
              <a:bodyPr wrap="square"/>
              <a:lstStyle/>
              <a:p>
                <a:pPr>
                  <a:defRPr b="0" sz="1000" spc="-1" strike="noStrike">
                    <a:solidFill>
                      <a:srgbClr val="404040"/>
                    </a:solidFill>
                    <a:latin typeface="Meiryo UI"/>
                    <a:ea typeface="Meiryo UI"/>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6"/>
                <c:pt idx="0">
                  <c:v>ATLA陽性</c:v>
                </c:pt>
                <c:pt idx="1">
                  <c:v>梅毒陽性</c:v>
                </c:pt>
                <c:pt idx="2">
                  <c:v>HBe陽性</c:v>
                </c:pt>
                <c:pt idx="3">
                  <c:v>HBs陽性</c:v>
                </c:pt>
                <c:pt idx="4">
                  <c:v>HCV陽性</c:v>
                </c:pt>
                <c:pt idx="5">
                  <c:v>HIV陽性</c:v>
                </c:pt>
              </c:strCache>
            </c:strRef>
          </c:cat>
          <c:val>
            <c:numRef>
              <c:f>0</c:f>
              <c:numCache>
                <c:formatCode>General</c:formatCode>
                <c:ptCount val="6"/>
                <c:pt idx="0">
                  <c:v>1.4</c:v>
                </c:pt>
                <c:pt idx="1">
                  <c:v>3.4</c:v>
                </c:pt>
                <c:pt idx="2">
                  <c:v>1.2</c:v>
                </c:pt>
                <c:pt idx="3">
                  <c:v>8.1</c:v>
                </c:pt>
                <c:pt idx="4">
                  <c:v>20.3</c:v>
                </c:pt>
                <c:pt idx="5">
                  <c:v>2.4</c:v>
                </c:pt>
              </c:numCache>
            </c:numRef>
          </c:val>
        </c:ser>
        <c:ser>
          <c:idx val="1"/>
          <c:order val="1"/>
          <c:tx>
            <c:strRef>
              <c:f>label 1</c:f>
              <c:strCache>
                <c:ptCount val="1"/>
                <c:pt idx="0">
                  <c:v>2004～2008年度（n=1,439）</c:v>
                </c:pt>
              </c:strCache>
            </c:strRef>
          </c:tx>
          <c:spPr>
            <a:solidFill>
              <a:srgbClr val="ed7d31"/>
            </a:solidFill>
            <a:ln w="0">
              <a:noFill/>
            </a:ln>
          </c:spPr>
          <c:invertIfNegative val="0"/>
          <c:dLbls>
            <c:numFmt formatCode="#,##0.0_);[RED]\(#,##0.0\)" sourceLinked="0"/>
            <c:txPr>
              <a:bodyPr wrap="square"/>
              <a:lstStyle/>
              <a:p>
                <a:pPr>
                  <a:defRPr b="0" sz="1000" spc="-1" strike="noStrike">
                    <a:solidFill>
                      <a:srgbClr val="404040"/>
                    </a:solidFill>
                    <a:latin typeface="Meiryo UI"/>
                    <a:ea typeface="Meiryo UI"/>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6"/>
                <c:pt idx="0">
                  <c:v>ATLA陽性</c:v>
                </c:pt>
                <c:pt idx="1">
                  <c:v>梅毒陽性</c:v>
                </c:pt>
                <c:pt idx="2">
                  <c:v>HBe陽性</c:v>
                </c:pt>
                <c:pt idx="3">
                  <c:v>HBs陽性</c:v>
                </c:pt>
                <c:pt idx="4">
                  <c:v>HCV陽性</c:v>
                </c:pt>
                <c:pt idx="5">
                  <c:v>HIV陽性</c:v>
                </c:pt>
              </c:strCache>
            </c:strRef>
          </c:cat>
          <c:val>
            <c:numRef>
              <c:f>1</c:f>
              <c:numCache>
                <c:formatCode>General</c:formatCode>
                <c:ptCount val="6"/>
                <c:pt idx="0">
                  <c:v>2</c:v>
                </c:pt>
                <c:pt idx="1">
                  <c:v>6.1</c:v>
                </c:pt>
                <c:pt idx="2">
                  <c:v>2.2</c:v>
                </c:pt>
                <c:pt idx="3">
                  <c:v>11.9</c:v>
                </c:pt>
                <c:pt idx="4">
                  <c:v>39.5</c:v>
                </c:pt>
                <c:pt idx="5">
                  <c:v>2.6</c:v>
                </c:pt>
              </c:numCache>
            </c:numRef>
          </c:val>
        </c:ser>
        <c:gapWidth val="120"/>
        <c:overlap val="-20"/>
        <c:axId val="38504542"/>
        <c:axId val="62732474"/>
      </c:barChart>
      <c:catAx>
        <c:axId val="38504542"/>
        <c:scaling>
          <c:orientation val="minMax"/>
        </c:scaling>
        <c:delete val="0"/>
        <c:axPos val="b"/>
        <c:numFmt formatCode="General" sourceLinked="0"/>
        <c:majorTickMark val="none"/>
        <c:minorTickMark val="none"/>
        <c:tickLblPos val="nextTo"/>
        <c:spPr>
          <a:ln w="9360">
            <a:solidFill>
              <a:srgbClr val="000000"/>
            </a:solidFill>
            <a:round/>
          </a:ln>
        </c:spPr>
        <c:txPr>
          <a:bodyPr/>
          <a:lstStyle/>
          <a:p>
            <a:pPr>
              <a:defRPr b="0" sz="1050" spc="-1" strike="noStrike">
                <a:solidFill>
                  <a:srgbClr val="595959"/>
                </a:solidFill>
                <a:latin typeface="Meiryo UI"/>
                <a:ea typeface="Meiryo UI"/>
              </a:defRPr>
            </a:pPr>
          </a:p>
        </c:txPr>
        <c:crossAx val="62732474"/>
        <c:crosses val="autoZero"/>
        <c:auto val="1"/>
        <c:lblAlgn val="ctr"/>
        <c:lblOffset val="100"/>
        <c:noMultiLvlLbl val="0"/>
      </c:catAx>
      <c:valAx>
        <c:axId val="62732474"/>
        <c:scaling>
          <c:orientation val="minMax"/>
          <c:max val="40"/>
        </c:scaling>
        <c:delete val="0"/>
        <c:axPos val="l"/>
        <c:title>
          <c:tx>
            <c:rich>
              <a:bodyPr rot="0"/>
              <a:lstStyle/>
              <a:p>
                <a:pPr>
                  <a:defRPr b="0" lang="en-US" sz="1000" spc="-1" strike="noStrike">
                    <a:solidFill>
                      <a:srgbClr val="595959"/>
                    </a:solidFill>
                    <a:latin typeface="游明朝"/>
                  </a:defRPr>
                </a:pPr>
                <a:r>
                  <a:rPr b="0" lang="en-US" sz="1000" spc="-1" strike="noStrike">
                    <a:solidFill>
                      <a:srgbClr val="595959"/>
                    </a:solidFill>
                    <a:latin typeface="游明朝"/>
                  </a:rPr>
                  <a:t>%</a:t>
                </a:r>
              </a:p>
            </c:rich>
          </c:tx>
          <c:layout>
            <c:manualLayout>
              <c:xMode val="edge"/>
              <c:yMode val="edge"/>
              <c:x val="0.952485737571312"/>
              <c:y val="0.941236068895643"/>
            </c:manualLayout>
          </c:layout>
          <c:overlay val="0"/>
          <c:spPr>
            <a:noFill/>
            <a:ln w="0">
              <a:noFill/>
            </a:ln>
          </c:spPr>
        </c:title>
        <c:numFmt formatCode="General" sourceLinked="0"/>
        <c:majorTickMark val="none"/>
        <c:minorTickMark val="none"/>
        <c:tickLblPos val="nextTo"/>
        <c:spPr>
          <a:ln w="9360">
            <a:solidFill>
              <a:srgbClr val="000000"/>
            </a:solidFill>
            <a:round/>
          </a:ln>
        </c:spPr>
        <c:txPr>
          <a:bodyPr/>
          <a:lstStyle/>
          <a:p>
            <a:pPr>
              <a:defRPr b="0" sz="1000" spc="-1" strike="noStrike">
                <a:solidFill>
                  <a:srgbClr val="595959"/>
                </a:solidFill>
                <a:latin typeface="Meiryo UI"/>
                <a:ea typeface="Meiryo UI"/>
              </a:defRPr>
            </a:pPr>
          </a:p>
        </c:txPr>
        <c:crossAx val="38504542"/>
        <c:crosses val="autoZero"/>
        <c:crossBetween val="between"/>
      </c:valAx>
      <c:spPr>
        <a:noFill/>
        <a:ln w="0">
          <a:noFill/>
        </a:ln>
      </c:spPr>
    </c:plotArea>
    <c:legend>
      <c:legendPos val="t"/>
      <c:layout>
        <c:manualLayout>
          <c:xMode val="edge"/>
          <c:yMode val="edge"/>
          <c:x val="0.240213337652414"/>
          <c:y val="0.0514479684452851"/>
          <c:w val="0.721260583254939"/>
          <c:h val="0.141913222346904"/>
        </c:manualLayout>
      </c:layout>
      <c:overlay val="0"/>
      <c:spPr>
        <a:noFill/>
        <a:ln w="0">
          <a:noFill/>
        </a:ln>
      </c:spPr>
      <c:txPr>
        <a:bodyPr/>
        <a:lstStyle/>
        <a:p>
          <a:pPr>
            <a:defRPr b="0" sz="1050" spc="-1" strike="noStrike">
              <a:solidFill>
                <a:srgbClr val="595959"/>
              </a:solidFill>
              <a:latin typeface="Meiryo UI"/>
              <a:ea typeface="Meiryo UI"/>
            </a:defRPr>
          </a:pPr>
        </a:p>
      </c:txPr>
    </c:legend>
    <c:plotVisOnly val="1"/>
    <c:dispBlanksAs val="gap"/>
  </c:chart>
  <c:spPr>
    <a:solidFill>
      <a:srgbClr val="ffffff"/>
    </a:solidFill>
    <a:ln w="9360">
      <a:noFill/>
    </a:ln>
  </c:spPr>
</c:chartSpace>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14080" y="273600"/>
            <a:ext cx="9257760" cy="114480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28" name="PlaceHolder 2"/>
          <p:cNvSpPr>
            <a:spLocks noGrp="1"/>
          </p:cNvSpPr>
          <p:nvPr>
            <p:ph type="body"/>
          </p:nvPr>
        </p:nvSpPr>
        <p:spPr>
          <a:xfrm>
            <a:off x="523800" y="6309360"/>
            <a:ext cx="4416840" cy="107640"/>
          </a:xfrm>
          <a:prstGeom prst="rect">
            <a:avLst/>
          </a:prstGeom>
        </p:spPr>
        <p:txBody>
          <a:bodyPr lIns="0" rIns="0" tIns="0" bIns="0">
            <a:normAutofit fontScale="2000"/>
          </a:bodyPr>
          <a:p>
            <a:endParaRPr b="1" lang="en-US" sz="3200" spc="-1" strike="noStrike">
              <a:solidFill>
                <a:srgbClr val="000000"/>
              </a:solidFill>
              <a:latin typeface="Segoe UI"/>
            </a:endParaRPr>
          </a:p>
        </p:txBody>
      </p:sp>
      <p:sp>
        <p:nvSpPr>
          <p:cNvPr id="29" name="PlaceHolder 3"/>
          <p:cNvSpPr>
            <a:spLocks noGrp="1"/>
          </p:cNvSpPr>
          <p:nvPr>
            <p:ph type="body"/>
          </p:nvPr>
        </p:nvSpPr>
        <p:spPr>
          <a:xfrm>
            <a:off x="523800" y="6427800"/>
            <a:ext cx="4416840" cy="107640"/>
          </a:xfrm>
          <a:prstGeom prst="rect">
            <a:avLst/>
          </a:prstGeom>
        </p:spPr>
        <p:txBody>
          <a:bodyPr lIns="0" rIns="0" tIns="0" bIns="0">
            <a:normAutofit fontScale="2000"/>
          </a:bodyPr>
          <a:p>
            <a:endParaRPr b="1" lang="en-US" sz="3200" spc="-1" strike="noStrike">
              <a:solidFill>
                <a:srgbClr val="000000"/>
              </a:solidFill>
              <a:latin typeface="Segoe U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14080" y="273600"/>
            <a:ext cx="9257760" cy="114480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31" name="PlaceHolder 2"/>
          <p:cNvSpPr>
            <a:spLocks noGrp="1"/>
          </p:cNvSpPr>
          <p:nvPr>
            <p:ph type="body"/>
          </p:nvPr>
        </p:nvSpPr>
        <p:spPr>
          <a:xfrm>
            <a:off x="523800" y="6309360"/>
            <a:ext cx="2155320" cy="107640"/>
          </a:xfrm>
          <a:prstGeom prst="rect">
            <a:avLst/>
          </a:prstGeom>
        </p:spPr>
        <p:txBody>
          <a:bodyPr lIns="0" rIns="0" tIns="0" bIns="0">
            <a:normAutofit/>
          </a:bodyPr>
          <a:p>
            <a:endParaRPr b="1" lang="en-US" sz="3200" spc="-1" strike="noStrike">
              <a:solidFill>
                <a:srgbClr val="000000"/>
              </a:solidFill>
              <a:latin typeface="Segoe UI"/>
            </a:endParaRPr>
          </a:p>
        </p:txBody>
      </p:sp>
      <p:sp>
        <p:nvSpPr>
          <p:cNvPr id="32" name="PlaceHolder 3"/>
          <p:cNvSpPr>
            <a:spLocks noGrp="1"/>
          </p:cNvSpPr>
          <p:nvPr>
            <p:ph type="body"/>
          </p:nvPr>
        </p:nvSpPr>
        <p:spPr>
          <a:xfrm>
            <a:off x="2787120" y="6309360"/>
            <a:ext cx="2155320" cy="107640"/>
          </a:xfrm>
          <a:prstGeom prst="rect">
            <a:avLst/>
          </a:prstGeom>
        </p:spPr>
        <p:txBody>
          <a:bodyPr lIns="0" rIns="0" tIns="0" bIns="0">
            <a:normAutofit/>
          </a:bodyPr>
          <a:p>
            <a:endParaRPr b="1" lang="en-US" sz="3200" spc="-1" strike="noStrike">
              <a:solidFill>
                <a:srgbClr val="000000"/>
              </a:solidFill>
              <a:latin typeface="Segoe UI"/>
            </a:endParaRPr>
          </a:p>
        </p:txBody>
      </p:sp>
      <p:sp>
        <p:nvSpPr>
          <p:cNvPr id="33" name="PlaceHolder 4"/>
          <p:cNvSpPr>
            <a:spLocks noGrp="1"/>
          </p:cNvSpPr>
          <p:nvPr>
            <p:ph type="body"/>
          </p:nvPr>
        </p:nvSpPr>
        <p:spPr>
          <a:xfrm>
            <a:off x="523800" y="6427800"/>
            <a:ext cx="2155320" cy="107640"/>
          </a:xfrm>
          <a:prstGeom prst="rect">
            <a:avLst/>
          </a:prstGeom>
        </p:spPr>
        <p:txBody>
          <a:bodyPr lIns="0" rIns="0" tIns="0" bIns="0">
            <a:normAutofit/>
          </a:bodyPr>
          <a:p>
            <a:endParaRPr b="1" lang="en-US" sz="3200" spc="-1" strike="noStrike">
              <a:solidFill>
                <a:srgbClr val="000000"/>
              </a:solidFill>
              <a:latin typeface="Segoe UI"/>
            </a:endParaRPr>
          </a:p>
        </p:txBody>
      </p:sp>
      <p:sp>
        <p:nvSpPr>
          <p:cNvPr id="34" name="PlaceHolder 5"/>
          <p:cNvSpPr>
            <a:spLocks noGrp="1"/>
          </p:cNvSpPr>
          <p:nvPr>
            <p:ph type="body"/>
          </p:nvPr>
        </p:nvSpPr>
        <p:spPr>
          <a:xfrm>
            <a:off x="2787120" y="6427800"/>
            <a:ext cx="2155320" cy="107640"/>
          </a:xfrm>
          <a:prstGeom prst="rect">
            <a:avLst/>
          </a:prstGeom>
        </p:spPr>
        <p:txBody>
          <a:bodyPr lIns="0" rIns="0" tIns="0" bIns="0">
            <a:normAutofit/>
          </a:bodyPr>
          <a:p>
            <a:endParaRPr b="1" lang="en-US" sz="3200" spc="-1" strike="noStrike">
              <a:solidFill>
                <a:srgbClr val="000000"/>
              </a:solidFill>
              <a:latin typeface="Segoe U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14080" y="273600"/>
            <a:ext cx="9257760" cy="114480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36" name="PlaceHolder 2"/>
          <p:cNvSpPr>
            <a:spLocks noGrp="1"/>
          </p:cNvSpPr>
          <p:nvPr>
            <p:ph type="body"/>
          </p:nvPr>
        </p:nvSpPr>
        <p:spPr>
          <a:xfrm>
            <a:off x="523800" y="6309360"/>
            <a:ext cx="1422000" cy="107640"/>
          </a:xfrm>
          <a:prstGeom prst="rect">
            <a:avLst/>
          </a:prstGeom>
        </p:spPr>
        <p:txBody>
          <a:bodyPr lIns="0" rIns="0" tIns="0" bIns="0">
            <a:normAutofit/>
          </a:bodyPr>
          <a:p>
            <a:endParaRPr b="1" lang="en-US" sz="3200" spc="-1" strike="noStrike">
              <a:solidFill>
                <a:srgbClr val="000000"/>
              </a:solidFill>
              <a:latin typeface="Segoe UI"/>
            </a:endParaRPr>
          </a:p>
        </p:txBody>
      </p:sp>
      <p:sp>
        <p:nvSpPr>
          <p:cNvPr id="37" name="PlaceHolder 3"/>
          <p:cNvSpPr>
            <a:spLocks noGrp="1"/>
          </p:cNvSpPr>
          <p:nvPr>
            <p:ph type="body"/>
          </p:nvPr>
        </p:nvSpPr>
        <p:spPr>
          <a:xfrm>
            <a:off x="2017440" y="6309360"/>
            <a:ext cx="1422000" cy="107640"/>
          </a:xfrm>
          <a:prstGeom prst="rect">
            <a:avLst/>
          </a:prstGeom>
        </p:spPr>
        <p:txBody>
          <a:bodyPr lIns="0" rIns="0" tIns="0" bIns="0">
            <a:normAutofit/>
          </a:bodyPr>
          <a:p>
            <a:endParaRPr b="1" lang="en-US" sz="3200" spc="-1" strike="noStrike">
              <a:solidFill>
                <a:srgbClr val="000000"/>
              </a:solidFill>
              <a:latin typeface="Segoe UI"/>
            </a:endParaRPr>
          </a:p>
        </p:txBody>
      </p:sp>
      <p:sp>
        <p:nvSpPr>
          <p:cNvPr id="38" name="PlaceHolder 4"/>
          <p:cNvSpPr>
            <a:spLocks noGrp="1"/>
          </p:cNvSpPr>
          <p:nvPr>
            <p:ph type="body"/>
          </p:nvPr>
        </p:nvSpPr>
        <p:spPr>
          <a:xfrm>
            <a:off x="3510720" y="6309360"/>
            <a:ext cx="1422000" cy="107640"/>
          </a:xfrm>
          <a:prstGeom prst="rect">
            <a:avLst/>
          </a:prstGeom>
        </p:spPr>
        <p:txBody>
          <a:bodyPr lIns="0" rIns="0" tIns="0" bIns="0">
            <a:normAutofit/>
          </a:bodyPr>
          <a:p>
            <a:endParaRPr b="1" lang="en-US" sz="3200" spc="-1" strike="noStrike">
              <a:solidFill>
                <a:srgbClr val="000000"/>
              </a:solidFill>
              <a:latin typeface="Segoe UI"/>
            </a:endParaRPr>
          </a:p>
        </p:txBody>
      </p:sp>
      <p:sp>
        <p:nvSpPr>
          <p:cNvPr id="39" name="PlaceHolder 5"/>
          <p:cNvSpPr>
            <a:spLocks noGrp="1"/>
          </p:cNvSpPr>
          <p:nvPr>
            <p:ph type="body"/>
          </p:nvPr>
        </p:nvSpPr>
        <p:spPr>
          <a:xfrm>
            <a:off x="523800" y="6427800"/>
            <a:ext cx="1422000" cy="107640"/>
          </a:xfrm>
          <a:prstGeom prst="rect">
            <a:avLst/>
          </a:prstGeom>
        </p:spPr>
        <p:txBody>
          <a:bodyPr lIns="0" rIns="0" tIns="0" bIns="0">
            <a:normAutofit/>
          </a:bodyPr>
          <a:p>
            <a:endParaRPr b="1" lang="en-US" sz="3200" spc="-1" strike="noStrike">
              <a:solidFill>
                <a:srgbClr val="000000"/>
              </a:solidFill>
              <a:latin typeface="Segoe UI"/>
            </a:endParaRPr>
          </a:p>
        </p:txBody>
      </p:sp>
      <p:sp>
        <p:nvSpPr>
          <p:cNvPr id="40" name="PlaceHolder 6"/>
          <p:cNvSpPr>
            <a:spLocks noGrp="1"/>
          </p:cNvSpPr>
          <p:nvPr>
            <p:ph type="body"/>
          </p:nvPr>
        </p:nvSpPr>
        <p:spPr>
          <a:xfrm>
            <a:off x="2017440" y="6427800"/>
            <a:ext cx="1422000" cy="107640"/>
          </a:xfrm>
          <a:prstGeom prst="rect">
            <a:avLst/>
          </a:prstGeom>
        </p:spPr>
        <p:txBody>
          <a:bodyPr lIns="0" rIns="0" tIns="0" bIns="0">
            <a:normAutofit/>
          </a:bodyPr>
          <a:p>
            <a:endParaRPr b="1" lang="en-US" sz="3200" spc="-1" strike="noStrike">
              <a:solidFill>
                <a:srgbClr val="000000"/>
              </a:solidFill>
              <a:latin typeface="Segoe UI"/>
            </a:endParaRPr>
          </a:p>
        </p:txBody>
      </p:sp>
      <p:sp>
        <p:nvSpPr>
          <p:cNvPr id="41" name="PlaceHolder 7"/>
          <p:cNvSpPr>
            <a:spLocks noGrp="1"/>
          </p:cNvSpPr>
          <p:nvPr>
            <p:ph type="body"/>
          </p:nvPr>
        </p:nvSpPr>
        <p:spPr>
          <a:xfrm>
            <a:off x="3510720" y="6427800"/>
            <a:ext cx="1422000" cy="107640"/>
          </a:xfrm>
          <a:prstGeom prst="rect">
            <a:avLst/>
          </a:prstGeom>
        </p:spPr>
        <p:txBody>
          <a:bodyPr lIns="0" rIns="0" tIns="0" bIns="0">
            <a:normAutofit/>
          </a:bodyPr>
          <a:p>
            <a:endParaRPr b="1" lang="en-US" sz="3200" spc="-1" strike="noStrike">
              <a:solidFill>
                <a:srgbClr val="000000"/>
              </a:solidFill>
              <a:latin typeface="Segoe U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14080" y="273600"/>
            <a:ext cx="9257760" cy="114480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7" name="PlaceHolder 2"/>
          <p:cNvSpPr>
            <a:spLocks noGrp="1"/>
          </p:cNvSpPr>
          <p:nvPr>
            <p:ph type="subTitle"/>
          </p:nvPr>
        </p:nvSpPr>
        <p:spPr>
          <a:xfrm>
            <a:off x="523800" y="5974200"/>
            <a:ext cx="4416840" cy="896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14080" y="273600"/>
            <a:ext cx="9257760" cy="114480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9" name="PlaceHolder 2"/>
          <p:cNvSpPr>
            <a:spLocks noGrp="1"/>
          </p:cNvSpPr>
          <p:nvPr>
            <p:ph type="body"/>
          </p:nvPr>
        </p:nvSpPr>
        <p:spPr>
          <a:xfrm>
            <a:off x="523800" y="6309360"/>
            <a:ext cx="4416840" cy="226080"/>
          </a:xfrm>
          <a:prstGeom prst="rect">
            <a:avLst/>
          </a:prstGeom>
        </p:spPr>
        <p:txBody>
          <a:bodyPr lIns="0" rIns="0" tIns="0" bIns="0">
            <a:normAutofit fontScale="7000"/>
          </a:bodyPr>
          <a:p>
            <a:endParaRPr b="1" lang="en-US" sz="3200" spc="-1" strike="noStrike">
              <a:solidFill>
                <a:srgbClr val="000000"/>
              </a:solidFill>
              <a:latin typeface="Segoe U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14080" y="273600"/>
            <a:ext cx="9257760" cy="114480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11" name="PlaceHolder 2"/>
          <p:cNvSpPr>
            <a:spLocks noGrp="1"/>
          </p:cNvSpPr>
          <p:nvPr>
            <p:ph type="body"/>
          </p:nvPr>
        </p:nvSpPr>
        <p:spPr>
          <a:xfrm>
            <a:off x="523800" y="6309360"/>
            <a:ext cx="2155320" cy="226080"/>
          </a:xfrm>
          <a:prstGeom prst="rect">
            <a:avLst/>
          </a:prstGeom>
        </p:spPr>
        <p:txBody>
          <a:bodyPr lIns="0" rIns="0" tIns="0" bIns="0">
            <a:normAutofit fontScale="2000"/>
          </a:bodyPr>
          <a:p>
            <a:endParaRPr b="1" lang="en-US" sz="3200" spc="-1" strike="noStrike">
              <a:solidFill>
                <a:srgbClr val="000000"/>
              </a:solidFill>
              <a:latin typeface="Segoe UI"/>
            </a:endParaRPr>
          </a:p>
        </p:txBody>
      </p:sp>
      <p:sp>
        <p:nvSpPr>
          <p:cNvPr id="12" name="PlaceHolder 3"/>
          <p:cNvSpPr>
            <a:spLocks noGrp="1"/>
          </p:cNvSpPr>
          <p:nvPr>
            <p:ph type="body"/>
          </p:nvPr>
        </p:nvSpPr>
        <p:spPr>
          <a:xfrm>
            <a:off x="2787120" y="6309360"/>
            <a:ext cx="2155320" cy="226080"/>
          </a:xfrm>
          <a:prstGeom prst="rect">
            <a:avLst/>
          </a:prstGeom>
        </p:spPr>
        <p:txBody>
          <a:bodyPr lIns="0" rIns="0" tIns="0" bIns="0">
            <a:normAutofit fontScale="2000"/>
          </a:bodyPr>
          <a:p>
            <a:endParaRPr b="1" lang="en-US" sz="3200" spc="-1" strike="noStrike">
              <a:solidFill>
                <a:srgbClr val="000000"/>
              </a:solidFill>
              <a:latin typeface="Segoe U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14080" y="273600"/>
            <a:ext cx="9257760" cy="1144800"/>
          </a:xfrm>
          <a:prstGeom prst="rect">
            <a:avLst/>
          </a:prstGeom>
        </p:spPr>
        <p:txBody>
          <a:bodyPr lIns="0" rIns="0" tIns="0" bIns="0" anchor="ctr">
            <a:noAutofit/>
          </a:bodyPr>
          <a:p>
            <a:endParaRPr b="0" lang="en-US" sz="1800" spc="-1" strike="noStrike">
              <a:solidFill>
                <a:srgbClr val="000000"/>
              </a:solidFill>
              <a:latin typeface="Segoe U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14080" y="273600"/>
            <a:ext cx="925776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14080" y="273600"/>
            <a:ext cx="9257760" cy="114480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16" name="PlaceHolder 2"/>
          <p:cNvSpPr>
            <a:spLocks noGrp="1"/>
          </p:cNvSpPr>
          <p:nvPr>
            <p:ph type="body"/>
          </p:nvPr>
        </p:nvSpPr>
        <p:spPr>
          <a:xfrm>
            <a:off x="523800" y="6309360"/>
            <a:ext cx="2155320" cy="107640"/>
          </a:xfrm>
          <a:prstGeom prst="rect">
            <a:avLst/>
          </a:prstGeom>
        </p:spPr>
        <p:txBody>
          <a:bodyPr lIns="0" rIns="0" tIns="0" bIns="0">
            <a:normAutofit/>
          </a:bodyPr>
          <a:p>
            <a:endParaRPr b="1" lang="en-US" sz="3200" spc="-1" strike="noStrike">
              <a:solidFill>
                <a:srgbClr val="000000"/>
              </a:solidFill>
              <a:latin typeface="Segoe UI"/>
            </a:endParaRPr>
          </a:p>
        </p:txBody>
      </p:sp>
      <p:sp>
        <p:nvSpPr>
          <p:cNvPr id="17" name="PlaceHolder 3"/>
          <p:cNvSpPr>
            <a:spLocks noGrp="1"/>
          </p:cNvSpPr>
          <p:nvPr>
            <p:ph type="body"/>
          </p:nvPr>
        </p:nvSpPr>
        <p:spPr>
          <a:xfrm>
            <a:off x="2787120" y="6309360"/>
            <a:ext cx="2155320" cy="226080"/>
          </a:xfrm>
          <a:prstGeom prst="rect">
            <a:avLst/>
          </a:prstGeom>
        </p:spPr>
        <p:txBody>
          <a:bodyPr lIns="0" rIns="0" tIns="0" bIns="0">
            <a:normAutofit fontScale="2000"/>
          </a:bodyPr>
          <a:p>
            <a:endParaRPr b="1" lang="en-US" sz="3200" spc="-1" strike="noStrike">
              <a:solidFill>
                <a:srgbClr val="000000"/>
              </a:solidFill>
              <a:latin typeface="Segoe UI"/>
            </a:endParaRPr>
          </a:p>
        </p:txBody>
      </p:sp>
      <p:sp>
        <p:nvSpPr>
          <p:cNvPr id="18" name="PlaceHolder 4"/>
          <p:cNvSpPr>
            <a:spLocks noGrp="1"/>
          </p:cNvSpPr>
          <p:nvPr>
            <p:ph type="body"/>
          </p:nvPr>
        </p:nvSpPr>
        <p:spPr>
          <a:xfrm>
            <a:off x="523800" y="6427800"/>
            <a:ext cx="2155320" cy="107640"/>
          </a:xfrm>
          <a:prstGeom prst="rect">
            <a:avLst/>
          </a:prstGeom>
        </p:spPr>
        <p:txBody>
          <a:bodyPr lIns="0" rIns="0" tIns="0" bIns="0">
            <a:normAutofit/>
          </a:bodyPr>
          <a:p>
            <a:endParaRPr b="1" lang="en-US" sz="3200" spc="-1" strike="noStrike">
              <a:solidFill>
                <a:srgbClr val="000000"/>
              </a:solidFill>
              <a:latin typeface="Segoe U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14080" y="273600"/>
            <a:ext cx="9257760" cy="114480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20" name="PlaceHolder 2"/>
          <p:cNvSpPr>
            <a:spLocks noGrp="1"/>
          </p:cNvSpPr>
          <p:nvPr>
            <p:ph type="body"/>
          </p:nvPr>
        </p:nvSpPr>
        <p:spPr>
          <a:xfrm>
            <a:off x="523800" y="6309360"/>
            <a:ext cx="2155320" cy="226080"/>
          </a:xfrm>
          <a:prstGeom prst="rect">
            <a:avLst/>
          </a:prstGeom>
        </p:spPr>
        <p:txBody>
          <a:bodyPr lIns="0" rIns="0" tIns="0" bIns="0">
            <a:normAutofit fontScale="2000"/>
          </a:bodyPr>
          <a:p>
            <a:endParaRPr b="1" lang="en-US" sz="3200" spc="-1" strike="noStrike">
              <a:solidFill>
                <a:srgbClr val="000000"/>
              </a:solidFill>
              <a:latin typeface="Segoe UI"/>
            </a:endParaRPr>
          </a:p>
        </p:txBody>
      </p:sp>
      <p:sp>
        <p:nvSpPr>
          <p:cNvPr id="21" name="PlaceHolder 3"/>
          <p:cNvSpPr>
            <a:spLocks noGrp="1"/>
          </p:cNvSpPr>
          <p:nvPr>
            <p:ph type="body"/>
          </p:nvPr>
        </p:nvSpPr>
        <p:spPr>
          <a:xfrm>
            <a:off x="2787120" y="6309360"/>
            <a:ext cx="2155320" cy="107640"/>
          </a:xfrm>
          <a:prstGeom prst="rect">
            <a:avLst/>
          </a:prstGeom>
        </p:spPr>
        <p:txBody>
          <a:bodyPr lIns="0" rIns="0" tIns="0" bIns="0">
            <a:normAutofit/>
          </a:bodyPr>
          <a:p>
            <a:endParaRPr b="1" lang="en-US" sz="3200" spc="-1" strike="noStrike">
              <a:solidFill>
                <a:srgbClr val="000000"/>
              </a:solidFill>
              <a:latin typeface="Segoe UI"/>
            </a:endParaRPr>
          </a:p>
        </p:txBody>
      </p:sp>
      <p:sp>
        <p:nvSpPr>
          <p:cNvPr id="22" name="PlaceHolder 4"/>
          <p:cNvSpPr>
            <a:spLocks noGrp="1"/>
          </p:cNvSpPr>
          <p:nvPr>
            <p:ph type="body"/>
          </p:nvPr>
        </p:nvSpPr>
        <p:spPr>
          <a:xfrm>
            <a:off x="2787120" y="6427800"/>
            <a:ext cx="2155320" cy="107640"/>
          </a:xfrm>
          <a:prstGeom prst="rect">
            <a:avLst/>
          </a:prstGeom>
        </p:spPr>
        <p:txBody>
          <a:bodyPr lIns="0" rIns="0" tIns="0" bIns="0">
            <a:normAutofit/>
          </a:bodyPr>
          <a:p>
            <a:endParaRPr b="1" lang="en-US" sz="3200" spc="-1" strike="noStrike">
              <a:solidFill>
                <a:srgbClr val="000000"/>
              </a:solidFill>
              <a:latin typeface="Segoe U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14080" y="273600"/>
            <a:ext cx="9257760" cy="1144800"/>
          </a:xfrm>
          <a:prstGeom prst="rect">
            <a:avLst/>
          </a:prstGeom>
        </p:spPr>
        <p:txBody>
          <a:bodyPr lIns="0" rIns="0" tIns="0" bIns="0" anchor="ctr">
            <a:noAutofit/>
          </a:bodyPr>
          <a:p>
            <a:endParaRPr b="0" lang="en-US" sz="1800" spc="-1" strike="noStrike">
              <a:solidFill>
                <a:srgbClr val="000000"/>
              </a:solidFill>
              <a:latin typeface="Segoe UI"/>
            </a:endParaRPr>
          </a:p>
        </p:txBody>
      </p:sp>
      <p:sp>
        <p:nvSpPr>
          <p:cNvPr id="24" name="PlaceHolder 2"/>
          <p:cNvSpPr>
            <a:spLocks noGrp="1"/>
          </p:cNvSpPr>
          <p:nvPr>
            <p:ph type="body"/>
          </p:nvPr>
        </p:nvSpPr>
        <p:spPr>
          <a:xfrm>
            <a:off x="523800" y="6309360"/>
            <a:ext cx="2155320" cy="107640"/>
          </a:xfrm>
          <a:prstGeom prst="rect">
            <a:avLst/>
          </a:prstGeom>
        </p:spPr>
        <p:txBody>
          <a:bodyPr lIns="0" rIns="0" tIns="0" bIns="0">
            <a:normAutofit/>
          </a:bodyPr>
          <a:p>
            <a:endParaRPr b="1" lang="en-US" sz="3200" spc="-1" strike="noStrike">
              <a:solidFill>
                <a:srgbClr val="000000"/>
              </a:solidFill>
              <a:latin typeface="Segoe UI"/>
            </a:endParaRPr>
          </a:p>
        </p:txBody>
      </p:sp>
      <p:sp>
        <p:nvSpPr>
          <p:cNvPr id="25" name="PlaceHolder 3"/>
          <p:cNvSpPr>
            <a:spLocks noGrp="1"/>
          </p:cNvSpPr>
          <p:nvPr>
            <p:ph type="body"/>
          </p:nvPr>
        </p:nvSpPr>
        <p:spPr>
          <a:xfrm>
            <a:off x="2787120" y="6309360"/>
            <a:ext cx="2155320" cy="107640"/>
          </a:xfrm>
          <a:prstGeom prst="rect">
            <a:avLst/>
          </a:prstGeom>
        </p:spPr>
        <p:txBody>
          <a:bodyPr lIns="0" rIns="0" tIns="0" bIns="0">
            <a:normAutofit/>
          </a:bodyPr>
          <a:p>
            <a:endParaRPr b="1" lang="en-US" sz="3200" spc="-1" strike="noStrike">
              <a:solidFill>
                <a:srgbClr val="000000"/>
              </a:solidFill>
              <a:latin typeface="Segoe UI"/>
            </a:endParaRPr>
          </a:p>
        </p:txBody>
      </p:sp>
      <p:sp>
        <p:nvSpPr>
          <p:cNvPr id="26" name="PlaceHolder 4"/>
          <p:cNvSpPr>
            <a:spLocks noGrp="1"/>
          </p:cNvSpPr>
          <p:nvPr>
            <p:ph type="body"/>
          </p:nvPr>
        </p:nvSpPr>
        <p:spPr>
          <a:xfrm>
            <a:off x="523800" y="6427800"/>
            <a:ext cx="4416840" cy="107640"/>
          </a:xfrm>
          <a:prstGeom prst="rect">
            <a:avLst/>
          </a:prstGeom>
        </p:spPr>
        <p:txBody>
          <a:bodyPr lIns="0" rIns="0" tIns="0" bIns="0">
            <a:normAutofit fontScale="2000"/>
          </a:bodyPr>
          <a:p>
            <a:endParaRPr b="1" lang="en-US" sz="3200" spc="-1" strike="noStrike">
              <a:solidFill>
                <a:srgbClr val="000000"/>
              </a:solidFill>
              <a:latin typeface="Segoe U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図 9" descr=""/>
          <p:cNvPicPr/>
          <p:nvPr/>
        </p:nvPicPr>
        <p:blipFill>
          <a:blip r:embed="rId2"/>
          <a:stretch/>
        </p:blipFill>
        <p:spPr>
          <a:xfrm>
            <a:off x="8799480" y="5791320"/>
            <a:ext cx="972720" cy="929880"/>
          </a:xfrm>
          <a:prstGeom prst="rect">
            <a:avLst/>
          </a:prstGeom>
          <a:ln w="0">
            <a:noFill/>
          </a:ln>
        </p:spPr>
      </p:pic>
      <p:sp>
        <p:nvSpPr>
          <p:cNvPr id="1" name="テキスト ボックス 11"/>
          <p:cNvSpPr/>
          <p:nvPr/>
        </p:nvSpPr>
        <p:spPr>
          <a:xfrm>
            <a:off x="2575080" y="6413760"/>
            <a:ext cx="5150160" cy="3034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400" spc="-1" strike="noStrike">
                <a:solidFill>
                  <a:srgbClr val="000000"/>
                </a:solidFill>
                <a:latin typeface="Segoe UI"/>
                <a:ea typeface="メイリオ"/>
              </a:rPr>
              <a:t>©</a:t>
            </a:r>
            <a:r>
              <a:rPr b="0" lang="zh-TW" sz="1400" spc="-1" strike="noStrike">
                <a:solidFill>
                  <a:srgbClr val="000000"/>
                </a:solidFill>
                <a:latin typeface="Segoe UI"/>
                <a:ea typeface="メイリオ"/>
              </a:rPr>
              <a:t>一般社団法人職業感染制御研究会</a:t>
            </a:r>
            <a:endParaRPr b="0" lang="en-US" sz="1400" spc="-1" strike="noStrike">
              <a:latin typeface="Arial"/>
            </a:endParaRPr>
          </a:p>
        </p:txBody>
      </p:sp>
      <p:sp>
        <p:nvSpPr>
          <p:cNvPr id="2" name="PlaceHolder 1"/>
          <p:cNvSpPr>
            <a:spLocks noGrp="1"/>
          </p:cNvSpPr>
          <p:nvPr>
            <p:ph type="ftr"/>
          </p:nvPr>
        </p:nvSpPr>
        <p:spPr>
          <a:xfrm>
            <a:off x="523800" y="5901840"/>
            <a:ext cx="9239040" cy="364680"/>
          </a:xfrm>
          <a:prstGeom prst="rect">
            <a:avLst/>
          </a:prstGeom>
        </p:spPr>
        <p:txBody>
          <a:bodyPr anchor="ctr">
            <a:noAutofit/>
          </a:bodyPr>
          <a:p>
            <a:endParaRPr b="0" lang="en-US" sz="2400" spc="-1" strike="noStrike">
              <a:latin typeface="Times New Roman"/>
            </a:endParaRPr>
          </a:p>
        </p:txBody>
      </p:sp>
      <p:sp>
        <p:nvSpPr>
          <p:cNvPr id="3" name="PlaceHolder 2"/>
          <p:cNvSpPr>
            <a:spLocks noGrp="1"/>
          </p:cNvSpPr>
          <p:nvPr>
            <p:ph type="body"/>
          </p:nvPr>
        </p:nvSpPr>
        <p:spPr>
          <a:xfrm>
            <a:off x="523800" y="6309360"/>
            <a:ext cx="4416840" cy="226080"/>
          </a:xfrm>
          <a:prstGeom prst="rect">
            <a:avLst/>
          </a:prstGeom>
        </p:spPr>
        <p:txBody>
          <a:bodyPr>
            <a:noAutofit/>
          </a:bodyPr>
          <a:p>
            <a:pPr marL="343080" indent="-342720">
              <a:lnSpc>
                <a:spcPct val="100000"/>
              </a:lnSpc>
              <a:spcBef>
                <a:spcPts val="40"/>
              </a:spcBef>
              <a:buClr>
                <a:srgbClr val="000000"/>
              </a:buClr>
              <a:buFont typeface="Arial"/>
              <a:buChar char="•"/>
            </a:pPr>
            <a:r>
              <a:rPr b="1" lang="ja-JP" sz="200" spc="-1" strike="noStrike">
                <a:solidFill>
                  <a:srgbClr val="000000"/>
                </a:solidFill>
                <a:latin typeface="Segoe UI"/>
                <a:ea typeface="メイリオ"/>
              </a:rPr>
              <a:t>マスター テキストの書式設定</a:t>
            </a:r>
            <a:endParaRPr b="1" lang="en-US" sz="200" spc="-1" strike="noStrike">
              <a:solidFill>
                <a:srgbClr val="000000"/>
              </a:solidFill>
              <a:latin typeface="Segoe UI"/>
            </a:endParaRPr>
          </a:p>
          <a:p>
            <a:pPr lvl="1" marL="743040" indent="-285480">
              <a:lnSpc>
                <a:spcPct val="100000"/>
              </a:lnSpc>
              <a:spcBef>
                <a:spcPts val="20"/>
              </a:spcBef>
              <a:buClr>
                <a:srgbClr val="000000"/>
              </a:buClr>
              <a:buFont typeface="Arial"/>
              <a:buChar char="–"/>
            </a:pPr>
            <a:r>
              <a:rPr b="1" lang="ja-JP" sz="100" spc="-1" strike="noStrike">
                <a:solidFill>
                  <a:srgbClr val="000000"/>
                </a:solidFill>
                <a:latin typeface="Segoe UI"/>
                <a:ea typeface="メイリオ"/>
              </a:rPr>
              <a:t>第 </a:t>
            </a:r>
            <a:r>
              <a:rPr b="1" lang="en-US" sz="100" spc="-1" strike="noStrike">
                <a:solidFill>
                  <a:srgbClr val="000000"/>
                </a:solidFill>
                <a:latin typeface="Segoe UI"/>
                <a:ea typeface="メイリオ"/>
              </a:rPr>
              <a:t>2 </a:t>
            </a:r>
            <a:r>
              <a:rPr b="1" lang="ja-JP" sz="100" spc="-1" strike="noStrike">
                <a:solidFill>
                  <a:srgbClr val="000000"/>
                </a:solidFill>
                <a:latin typeface="Segoe UI"/>
                <a:ea typeface="メイリオ"/>
              </a:rPr>
              <a:t>レベル</a:t>
            </a:r>
            <a:endParaRPr b="1" lang="en-US" sz="100" spc="-1" strike="noStrike">
              <a:solidFill>
                <a:srgbClr val="000000"/>
              </a:solidFill>
              <a:latin typeface="Segoe UI"/>
            </a:endParaRPr>
          </a:p>
          <a:p>
            <a:pPr lvl="2" marL="1143000" indent="-228240">
              <a:lnSpc>
                <a:spcPct val="100000"/>
              </a:lnSpc>
              <a:spcBef>
                <a:spcPts val="20"/>
              </a:spcBef>
              <a:buClr>
                <a:srgbClr val="000000"/>
              </a:buClr>
              <a:buFont typeface="Arial"/>
              <a:buChar char="•"/>
            </a:pPr>
            <a:r>
              <a:rPr b="1" lang="ja-JP" sz="100" spc="-1" strike="noStrike">
                <a:solidFill>
                  <a:srgbClr val="000000"/>
                </a:solidFill>
                <a:latin typeface="Segoe UI"/>
                <a:ea typeface="メイリオ"/>
              </a:rPr>
              <a:t>第 </a:t>
            </a:r>
            <a:r>
              <a:rPr b="1" lang="en-US" sz="100" spc="-1" strike="noStrike">
                <a:solidFill>
                  <a:srgbClr val="000000"/>
                </a:solidFill>
                <a:latin typeface="Segoe UI"/>
                <a:ea typeface="メイリオ"/>
              </a:rPr>
              <a:t>3 </a:t>
            </a:r>
            <a:r>
              <a:rPr b="1" lang="ja-JP" sz="100" spc="-1" strike="noStrike">
                <a:solidFill>
                  <a:srgbClr val="000000"/>
                </a:solidFill>
                <a:latin typeface="Segoe UI"/>
                <a:ea typeface="メイリオ"/>
              </a:rPr>
              <a:t>レベル</a:t>
            </a:r>
            <a:endParaRPr b="1" lang="en-US" sz="100" spc="-1" strike="noStrike">
              <a:solidFill>
                <a:srgbClr val="000000"/>
              </a:solidFill>
              <a:latin typeface="Segoe UI"/>
            </a:endParaRPr>
          </a:p>
          <a:p>
            <a:pPr lvl="3" marL="1600200" indent="-228240">
              <a:lnSpc>
                <a:spcPct val="100000"/>
              </a:lnSpc>
              <a:spcBef>
                <a:spcPts val="20"/>
              </a:spcBef>
              <a:buClr>
                <a:srgbClr val="000000"/>
              </a:buClr>
              <a:buFont typeface="Arial"/>
              <a:buChar char="–"/>
            </a:pPr>
            <a:r>
              <a:rPr b="1" lang="ja-JP" sz="100" spc="-1" strike="noStrike">
                <a:solidFill>
                  <a:srgbClr val="000000"/>
                </a:solidFill>
                <a:latin typeface="Segoe UI"/>
                <a:ea typeface="メイリオ"/>
              </a:rPr>
              <a:t>第 </a:t>
            </a:r>
            <a:r>
              <a:rPr b="1" lang="en-US" sz="100" spc="-1" strike="noStrike">
                <a:solidFill>
                  <a:srgbClr val="000000"/>
                </a:solidFill>
                <a:latin typeface="Segoe UI"/>
                <a:ea typeface="メイリオ"/>
              </a:rPr>
              <a:t>4 </a:t>
            </a:r>
            <a:r>
              <a:rPr b="1" lang="ja-JP" sz="100" spc="-1" strike="noStrike">
                <a:solidFill>
                  <a:srgbClr val="000000"/>
                </a:solidFill>
                <a:latin typeface="Segoe UI"/>
                <a:ea typeface="メイリオ"/>
              </a:rPr>
              <a:t>レベル</a:t>
            </a:r>
            <a:endParaRPr b="1" lang="en-US" sz="100" spc="-1" strike="noStrike">
              <a:solidFill>
                <a:srgbClr val="000000"/>
              </a:solidFill>
              <a:latin typeface="Segoe UI"/>
            </a:endParaRPr>
          </a:p>
          <a:p>
            <a:pPr lvl="4" marL="2057400" indent="-228240">
              <a:lnSpc>
                <a:spcPct val="100000"/>
              </a:lnSpc>
              <a:spcBef>
                <a:spcPts val="20"/>
              </a:spcBef>
              <a:buClr>
                <a:srgbClr val="000000"/>
              </a:buClr>
              <a:buFont typeface="Arial"/>
              <a:buChar char="»"/>
            </a:pPr>
            <a:r>
              <a:rPr b="1" lang="ja-JP" sz="100" spc="-1" strike="noStrike">
                <a:solidFill>
                  <a:srgbClr val="000000"/>
                </a:solidFill>
                <a:latin typeface="Segoe UI"/>
                <a:ea typeface="メイリオ"/>
              </a:rPr>
              <a:t>第 </a:t>
            </a:r>
            <a:r>
              <a:rPr b="1" lang="en-US" sz="100" spc="-1" strike="noStrike">
                <a:solidFill>
                  <a:srgbClr val="000000"/>
                </a:solidFill>
                <a:latin typeface="Segoe UI"/>
                <a:ea typeface="メイリオ"/>
              </a:rPr>
              <a:t>5 </a:t>
            </a:r>
            <a:r>
              <a:rPr b="1" lang="ja-JP" sz="100" spc="-1" strike="noStrike">
                <a:solidFill>
                  <a:srgbClr val="000000"/>
                </a:solidFill>
                <a:latin typeface="Segoe UI"/>
                <a:ea typeface="メイリオ"/>
              </a:rPr>
              <a:t>レベル</a:t>
            </a:r>
            <a:endParaRPr b="1" lang="en-US" sz="100" spc="-1" strike="noStrike">
              <a:solidFill>
                <a:srgbClr val="000000"/>
              </a:solidFill>
              <a:latin typeface="Segoe UI"/>
            </a:endParaRPr>
          </a:p>
        </p:txBody>
      </p:sp>
      <p:sp>
        <p:nvSpPr>
          <p:cNvPr id="4" name="PlaceHolder 3"/>
          <p:cNvSpPr>
            <a:spLocks noGrp="1"/>
          </p:cNvSpPr>
          <p:nvPr>
            <p:ph type="body"/>
          </p:nvPr>
        </p:nvSpPr>
        <p:spPr>
          <a:xfrm>
            <a:off x="5346000" y="6309360"/>
            <a:ext cx="4416840" cy="226080"/>
          </a:xfrm>
          <a:prstGeom prst="rect">
            <a:avLst/>
          </a:prstGeom>
        </p:spPr>
        <p:txBody>
          <a:bodyPr>
            <a:noAutofit/>
          </a:bodyPr>
          <a:p>
            <a:pPr marL="343080" indent="-342720">
              <a:lnSpc>
                <a:spcPct val="100000"/>
              </a:lnSpc>
              <a:spcBef>
                <a:spcPts val="40"/>
              </a:spcBef>
              <a:buClr>
                <a:srgbClr val="000000"/>
              </a:buClr>
              <a:buFont typeface="Arial"/>
              <a:buChar char="•"/>
            </a:pPr>
            <a:r>
              <a:rPr b="1" lang="ja-JP" sz="200" spc="-1" strike="noStrike">
                <a:solidFill>
                  <a:srgbClr val="000000"/>
                </a:solidFill>
                <a:latin typeface="Segoe UI"/>
                <a:ea typeface="メイリオ"/>
              </a:rPr>
              <a:t>マスター テキストの書式設定</a:t>
            </a:r>
            <a:endParaRPr b="1" lang="en-US" sz="200" spc="-1" strike="noStrike">
              <a:solidFill>
                <a:srgbClr val="000000"/>
              </a:solidFill>
              <a:latin typeface="Segoe UI"/>
            </a:endParaRPr>
          </a:p>
          <a:p>
            <a:pPr lvl="1" marL="743040" indent="-285480">
              <a:lnSpc>
                <a:spcPct val="100000"/>
              </a:lnSpc>
              <a:spcBef>
                <a:spcPts val="20"/>
              </a:spcBef>
              <a:buClr>
                <a:srgbClr val="000000"/>
              </a:buClr>
              <a:buFont typeface="Arial"/>
              <a:buChar char="–"/>
            </a:pPr>
            <a:r>
              <a:rPr b="1" lang="ja-JP" sz="100" spc="-1" strike="noStrike">
                <a:solidFill>
                  <a:srgbClr val="000000"/>
                </a:solidFill>
                <a:latin typeface="Segoe UI"/>
                <a:ea typeface="メイリオ"/>
              </a:rPr>
              <a:t>第 </a:t>
            </a:r>
            <a:r>
              <a:rPr b="1" lang="en-US" sz="100" spc="-1" strike="noStrike">
                <a:solidFill>
                  <a:srgbClr val="000000"/>
                </a:solidFill>
                <a:latin typeface="Segoe UI"/>
                <a:ea typeface="メイリオ"/>
              </a:rPr>
              <a:t>2 </a:t>
            </a:r>
            <a:r>
              <a:rPr b="1" lang="ja-JP" sz="100" spc="-1" strike="noStrike">
                <a:solidFill>
                  <a:srgbClr val="000000"/>
                </a:solidFill>
                <a:latin typeface="Segoe UI"/>
                <a:ea typeface="メイリオ"/>
              </a:rPr>
              <a:t>レベル</a:t>
            </a:r>
            <a:endParaRPr b="1" lang="en-US" sz="100" spc="-1" strike="noStrike">
              <a:solidFill>
                <a:srgbClr val="000000"/>
              </a:solidFill>
              <a:latin typeface="Segoe UI"/>
            </a:endParaRPr>
          </a:p>
          <a:p>
            <a:pPr lvl="2" marL="1143000" indent="-228240">
              <a:lnSpc>
                <a:spcPct val="100000"/>
              </a:lnSpc>
              <a:spcBef>
                <a:spcPts val="20"/>
              </a:spcBef>
              <a:buClr>
                <a:srgbClr val="000000"/>
              </a:buClr>
              <a:buFont typeface="Arial"/>
              <a:buChar char="•"/>
            </a:pPr>
            <a:r>
              <a:rPr b="1" lang="ja-JP" sz="100" spc="-1" strike="noStrike">
                <a:solidFill>
                  <a:srgbClr val="000000"/>
                </a:solidFill>
                <a:latin typeface="Segoe UI"/>
                <a:ea typeface="メイリオ"/>
              </a:rPr>
              <a:t>第 </a:t>
            </a:r>
            <a:r>
              <a:rPr b="1" lang="en-US" sz="100" spc="-1" strike="noStrike">
                <a:solidFill>
                  <a:srgbClr val="000000"/>
                </a:solidFill>
                <a:latin typeface="Segoe UI"/>
                <a:ea typeface="メイリオ"/>
              </a:rPr>
              <a:t>3 </a:t>
            </a:r>
            <a:r>
              <a:rPr b="1" lang="ja-JP" sz="100" spc="-1" strike="noStrike">
                <a:solidFill>
                  <a:srgbClr val="000000"/>
                </a:solidFill>
                <a:latin typeface="Segoe UI"/>
                <a:ea typeface="メイリオ"/>
              </a:rPr>
              <a:t>レベル</a:t>
            </a:r>
            <a:endParaRPr b="1" lang="en-US" sz="100" spc="-1" strike="noStrike">
              <a:solidFill>
                <a:srgbClr val="000000"/>
              </a:solidFill>
              <a:latin typeface="Segoe UI"/>
            </a:endParaRPr>
          </a:p>
          <a:p>
            <a:pPr lvl="3" marL="1600200" indent="-228240">
              <a:lnSpc>
                <a:spcPct val="100000"/>
              </a:lnSpc>
              <a:spcBef>
                <a:spcPts val="20"/>
              </a:spcBef>
              <a:buClr>
                <a:srgbClr val="000000"/>
              </a:buClr>
              <a:buFont typeface="Arial"/>
              <a:buChar char="–"/>
            </a:pPr>
            <a:r>
              <a:rPr b="1" lang="ja-JP" sz="100" spc="-1" strike="noStrike">
                <a:solidFill>
                  <a:srgbClr val="000000"/>
                </a:solidFill>
                <a:latin typeface="Segoe UI"/>
                <a:ea typeface="メイリオ"/>
              </a:rPr>
              <a:t>第 </a:t>
            </a:r>
            <a:r>
              <a:rPr b="1" lang="en-US" sz="100" spc="-1" strike="noStrike">
                <a:solidFill>
                  <a:srgbClr val="000000"/>
                </a:solidFill>
                <a:latin typeface="Segoe UI"/>
                <a:ea typeface="メイリオ"/>
              </a:rPr>
              <a:t>4 </a:t>
            </a:r>
            <a:r>
              <a:rPr b="1" lang="ja-JP" sz="100" spc="-1" strike="noStrike">
                <a:solidFill>
                  <a:srgbClr val="000000"/>
                </a:solidFill>
                <a:latin typeface="Segoe UI"/>
                <a:ea typeface="メイリオ"/>
              </a:rPr>
              <a:t>レベル</a:t>
            </a:r>
            <a:endParaRPr b="1" lang="en-US" sz="100" spc="-1" strike="noStrike">
              <a:solidFill>
                <a:srgbClr val="000000"/>
              </a:solidFill>
              <a:latin typeface="Segoe UI"/>
            </a:endParaRPr>
          </a:p>
          <a:p>
            <a:pPr lvl="4" marL="2057400" indent="-228240">
              <a:lnSpc>
                <a:spcPct val="100000"/>
              </a:lnSpc>
              <a:spcBef>
                <a:spcPts val="20"/>
              </a:spcBef>
              <a:buClr>
                <a:srgbClr val="000000"/>
              </a:buClr>
              <a:buFont typeface="Arial"/>
              <a:buChar char="»"/>
            </a:pPr>
            <a:r>
              <a:rPr b="1" lang="ja-JP" sz="100" spc="-1" strike="noStrike">
                <a:solidFill>
                  <a:srgbClr val="000000"/>
                </a:solidFill>
                <a:latin typeface="Segoe UI"/>
                <a:ea typeface="メイリオ"/>
              </a:rPr>
              <a:t>第 </a:t>
            </a:r>
            <a:r>
              <a:rPr b="1" lang="en-US" sz="100" spc="-1" strike="noStrike">
                <a:solidFill>
                  <a:srgbClr val="000000"/>
                </a:solidFill>
                <a:latin typeface="Segoe UI"/>
                <a:ea typeface="メイリオ"/>
              </a:rPr>
              <a:t>5 </a:t>
            </a:r>
            <a:r>
              <a:rPr b="1" lang="ja-JP" sz="100" spc="-1" strike="noStrike">
                <a:solidFill>
                  <a:srgbClr val="000000"/>
                </a:solidFill>
                <a:latin typeface="Segoe UI"/>
                <a:ea typeface="メイリオ"/>
              </a:rPr>
              <a:t>レベル</a:t>
            </a:r>
            <a:endParaRPr b="1" lang="en-US" sz="100" spc="-1" strike="noStrike">
              <a:solidFill>
                <a:srgbClr val="000000"/>
              </a:solidFill>
              <a:latin typeface="Segoe UI"/>
            </a:endParaRPr>
          </a:p>
        </p:txBody>
      </p:sp>
      <p:sp>
        <p:nvSpPr>
          <p:cNvPr id="5" name="PlaceHolder 4"/>
          <p:cNvSpPr>
            <a:spLocks noGrp="1"/>
          </p:cNvSpPr>
          <p:nvPr>
            <p:ph type="title"/>
          </p:nvPr>
        </p:nvSpPr>
        <p:spPr>
          <a:xfrm>
            <a:off x="514080" y="273600"/>
            <a:ext cx="9257760" cy="1144800"/>
          </a:xfrm>
          <a:prstGeom prst="rect">
            <a:avLst/>
          </a:prstGeom>
        </p:spPr>
        <p:txBody>
          <a:bodyPr lIns="0" rIns="0" tIns="0" bIns="0" anchor="ctr">
            <a:noAutofit/>
          </a:bodyPr>
          <a:p>
            <a:r>
              <a:rPr b="0" lang="ja-JP" sz="1800" spc="-1" strike="noStrike">
                <a:solidFill>
                  <a:srgbClr val="000000"/>
                </a:solidFill>
                <a:latin typeface="Segoe UI"/>
              </a:rPr>
              <a:t>クリックしてタイトルテキストを編集</a:t>
            </a:r>
            <a:endParaRPr b="0" lang="en-US" sz="1800" spc="-1" strike="noStrike">
              <a:solidFill>
                <a:srgbClr val="000000"/>
              </a:solidFill>
              <a:latin typeface="Segoe UI"/>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hyperlink" Target="http://jrgoicp.umin.ac.jp/index_related.html" TargetMode="External"/><Relationship Id="rId2" Type="http://schemas.openxmlformats.org/officeDocument/2006/relationships/hyperlink" Target="http://jrgoicp.umin.ac.jp/index_related.html" TargetMode="External"/><Relationship Id="rId3" Type="http://schemas.openxmlformats.org/officeDocument/2006/relationships/hyperlink" Target="http://jrgoicp.umin.ac.jp/index_related.html" TargetMode="External"/><Relationship Id="rId4" Type="http://schemas.openxmlformats.org/officeDocument/2006/relationships/hyperlink" Target="http://jrgoicp.umin.ac.jp/index_related.html" TargetMode="External"/><Relationship Id="rId5" Type="http://schemas.openxmlformats.org/officeDocument/2006/relationships/hyperlink" Target="http://jrgoicp.umin.ac.jp/index_related.html" TargetMode="External"/><Relationship Id="rId6" Type="http://schemas.openxmlformats.org/officeDocument/2006/relationships/image" Target="../media/image2.png"/><Relationship Id="rId7"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chart" Target="../charts/chart2.xml"/><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chart" Target="../charts/chart4.xml"/><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59.emf"/><Relationship Id="rId2" Type="http://schemas.openxmlformats.org/officeDocument/2006/relationships/image" Target="../media/image60.emf"/><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61.emf"/><Relationship Id="rId2" Type="http://schemas.openxmlformats.org/officeDocument/2006/relationships/image" Target="../media/image62.emf"/><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63.emf"/><Relationship Id="rId2" Type="http://schemas.openxmlformats.org/officeDocument/2006/relationships/image" Target="../media/image64.emf"/><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65.emf"/><Relationship Id="rId2" Type="http://schemas.openxmlformats.org/officeDocument/2006/relationships/image" Target="../media/image66.emf"/><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67.png"/><Relationship Id="rId2" Type="http://schemas.openxmlformats.org/officeDocument/2006/relationships/image" Target="../media/image68.png"/><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74.png"/><Relationship Id="rId9" Type="http://schemas.openxmlformats.org/officeDocument/2006/relationships/image" Target="../media/image75.png"/><Relationship Id="rId10" Type="http://schemas.openxmlformats.org/officeDocument/2006/relationships/image" Target="../media/image76.png"/><Relationship Id="rId11" Type="http://schemas.openxmlformats.org/officeDocument/2006/relationships/image" Target="../media/image77.png"/><Relationship Id="rId12" Type="http://schemas.openxmlformats.org/officeDocument/2006/relationships/image" Target="../media/image78.png"/><Relationship Id="rId13" Type="http://schemas.openxmlformats.org/officeDocument/2006/relationships/image" Target="../media/image79.png"/><Relationship Id="rId14" Type="http://schemas.openxmlformats.org/officeDocument/2006/relationships/image" Target="../media/image80.png"/><Relationship Id="rId15" Type="http://schemas.openxmlformats.org/officeDocument/2006/relationships/image" Target="../media/image81.png"/><Relationship Id="rId16" Type="http://schemas.openxmlformats.org/officeDocument/2006/relationships/image" Target="../media/image82.png"/><Relationship Id="rId17"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83.png"/><Relationship Id="rId2" Type="http://schemas.openxmlformats.org/officeDocument/2006/relationships/image" Target="../media/image84.png"/><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88.png"/><Relationship Id="rId2" Type="http://schemas.openxmlformats.org/officeDocument/2006/relationships/image" Target="../media/image89.png"/><Relationship Id="rId3" Type="http://schemas.openxmlformats.org/officeDocument/2006/relationships/image" Target="../media/image90.png"/><Relationship Id="rId4" Type="http://schemas.openxmlformats.org/officeDocument/2006/relationships/image" Target="../media/image91.png"/><Relationship Id="rId5" Type="http://schemas.openxmlformats.org/officeDocument/2006/relationships/image" Target="../media/image92.png"/><Relationship Id="rId6" Type="http://schemas.openxmlformats.org/officeDocument/2006/relationships/image" Target="../media/image93.png"/><Relationship Id="rId7"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94.png"/><Relationship Id="rId2" Type="http://schemas.openxmlformats.org/officeDocument/2006/relationships/image" Target="../media/image95.png"/><Relationship Id="rId3" Type="http://schemas.openxmlformats.org/officeDocument/2006/relationships/image" Target="../media/image96.png"/><Relationship Id="rId4" Type="http://schemas.openxmlformats.org/officeDocument/2006/relationships/image" Target="../media/image97.png"/><Relationship Id="rId5" Type="http://schemas.openxmlformats.org/officeDocument/2006/relationships/image" Target="../media/image98.png"/><Relationship Id="rId6" Type="http://schemas.openxmlformats.org/officeDocument/2006/relationships/image" Target="../media/image99.png"/><Relationship Id="rId7"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00.png"/><Relationship Id="rId2" Type="http://schemas.openxmlformats.org/officeDocument/2006/relationships/image" Target="../media/image101.png"/><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 Id="rId8" Type="http://schemas.openxmlformats.org/officeDocument/2006/relationships/image" Target="../media/image107.png"/><Relationship Id="rId9"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108.png"/><Relationship Id="rId2" Type="http://schemas.openxmlformats.org/officeDocument/2006/relationships/image" Target="../media/image109.png"/><Relationship Id="rId3" Type="http://schemas.openxmlformats.org/officeDocument/2006/relationships/image" Target="../media/image110.png"/><Relationship Id="rId4" Type="http://schemas.openxmlformats.org/officeDocument/2006/relationships/image" Target="../media/image111.png"/><Relationship Id="rId5" Type="http://schemas.openxmlformats.org/officeDocument/2006/relationships/image" Target="../media/image112.png"/><Relationship Id="rId6" Type="http://schemas.openxmlformats.org/officeDocument/2006/relationships/image" Target="../media/image113.png"/><Relationship Id="rId7" Type="http://schemas.openxmlformats.org/officeDocument/2006/relationships/image" Target="../media/image114.png"/><Relationship Id="rId8"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115.png"/><Relationship Id="rId2" Type="http://schemas.openxmlformats.org/officeDocument/2006/relationships/image" Target="../media/image116.png"/><Relationship Id="rId3" Type="http://schemas.openxmlformats.org/officeDocument/2006/relationships/image" Target="../media/image117.png"/><Relationship Id="rId4" Type="http://schemas.openxmlformats.org/officeDocument/2006/relationships/image" Target="../media/image118.png"/><Relationship Id="rId5" Type="http://schemas.openxmlformats.org/officeDocument/2006/relationships/image" Target="../media/image119.png"/><Relationship Id="rId6" Type="http://schemas.openxmlformats.org/officeDocument/2006/relationships/image" Target="../media/image120.png"/><Relationship Id="rId7"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1" Type="http://schemas.openxmlformats.org/officeDocument/2006/relationships/image" Target="../media/image20.png"/><Relationship Id="rId1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127.png"/><Relationship Id="rId2" Type="http://schemas.openxmlformats.org/officeDocument/2006/relationships/image" Target="../media/image128.png"/><Relationship Id="rId3" Type="http://schemas.openxmlformats.org/officeDocument/2006/relationships/image" Target="../media/image129.png"/><Relationship Id="rId4" Type="http://schemas.openxmlformats.org/officeDocument/2006/relationships/image" Target="../media/image130.png"/><Relationship Id="rId5" Type="http://schemas.openxmlformats.org/officeDocument/2006/relationships/image" Target="../media/image131.png"/><Relationship Id="rId6" Type="http://schemas.openxmlformats.org/officeDocument/2006/relationships/image" Target="../media/image132.png"/><Relationship Id="rId7"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133.png"/><Relationship Id="rId2" Type="http://schemas.openxmlformats.org/officeDocument/2006/relationships/image" Target="../media/image134.png"/><Relationship Id="rId3" Type="http://schemas.openxmlformats.org/officeDocument/2006/relationships/image" Target="../media/image135.png"/><Relationship Id="rId4" Type="http://schemas.openxmlformats.org/officeDocument/2006/relationships/image" Target="../media/image136.png"/><Relationship Id="rId5" Type="http://schemas.openxmlformats.org/officeDocument/2006/relationships/image" Target="../media/image137.png"/><Relationship Id="rId6" Type="http://schemas.openxmlformats.org/officeDocument/2006/relationships/image" Target="../media/image138.png"/><Relationship Id="rId7" Type="http://schemas.openxmlformats.org/officeDocument/2006/relationships/image" Target="../media/image139.png"/><Relationship Id="rId8" Type="http://schemas.openxmlformats.org/officeDocument/2006/relationships/image" Target="../media/image140.png"/><Relationship Id="rId9"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146.png"/><Relationship Id="rId2" Type="http://schemas.openxmlformats.org/officeDocument/2006/relationships/image" Target="../media/image147.png"/><Relationship Id="rId3" Type="http://schemas.openxmlformats.org/officeDocument/2006/relationships/image" Target="../media/image148.png"/><Relationship Id="rId4" Type="http://schemas.openxmlformats.org/officeDocument/2006/relationships/image" Target="../media/image149.png"/><Relationship Id="rId5" Type="http://schemas.openxmlformats.org/officeDocument/2006/relationships/image" Target="../media/image150.png"/><Relationship Id="rId6" Type="http://schemas.openxmlformats.org/officeDocument/2006/relationships/image" Target="../media/image151.png"/><Relationship Id="rId7" Type="http://schemas.openxmlformats.org/officeDocument/2006/relationships/image" Target="../media/image152.png"/><Relationship Id="rId8"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153.png"/><Relationship Id="rId2" Type="http://schemas.openxmlformats.org/officeDocument/2006/relationships/image" Target="../media/image154.png"/><Relationship Id="rId3" Type="http://schemas.openxmlformats.org/officeDocument/2006/relationships/image" Target="../media/image155.png"/><Relationship Id="rId4" Type="http://schemas.openxmlformats.org/officeDocument/2006/relationships/image" Target="../media/image156.png"/><Relationship Id="rId5"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image" Target="../media/image157.png"/><Relationship Id="rId2" Type="http://schemas.openxmlformats.org/officeDocument/2006/relationships/image" Target="../media/image158.png"/><Relationship Id="rId3" Type="http://schemas.openxmlformats.org/officeDocument/2006/relationships/image" Target="../media/image159.png"/><Relationship Id="rId4" Type="http://schemas.openxmlformats.org/officeDocument/2006/relationships/image" Target="../media/image160.png"/><Relationship Id="rId5" Type="http://schemas.openxmlformats.org/officeDocument/2006/relationships/image" Target="../media/image161.png"/><Relationship Id="rId6" Type="http://schemas.openxmlformats.org/officeDocument/2006/relationships/image" Target="../media/image162.png"/><Relationship Id="rId7" Type="http://schemas.openxmlformats.org/officeDocument/2006/relationships/image" Target="../media/image163.png"/><Relationship Id="rId8"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image" Target="../media/image164.png"/><Relationship Id="rId2" Type="http://schemas.openxmlformats.org/officeDocument/2006/relationships/image" Target="../media/image165.png"/><Relationship Id="rId3" Type="http://schemas.openxmlformats.org/officeDocument/2006/relationships/image" Target="../media/image166.png"/><Relationship Id="rId4" Type="http://schemas.openxmlformats.org/officeDocument/2006/relationships/image" Target="../media/image167.png"/><Relationship Id="rId5"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image" Target="../media/image168.png"/><Relationship Id="rId2" Type="http://schemas.openxmlformats.org/officeDocument/2006/relationships/image" Target="../media/image169.png"/><Relationship Id="rId3" Type="http://schemas.openxmlformats.org/officeDocument/2006/relationships/image" Target="../media/image170.png"/><Relationship Id="rId4" Type="http://schemas.openxmlformats.org/officeDocument/2006/relationships/image" Target="../media/image171.png"/><Relationship Id="rId5" Type="http://schemas.openxmlformats.org/officeDocument/2006/relationships/image" Target="../media/image172.png"/><Relationship Id="rId6" Type="http://schemas.openxmlformats.org/officeDocument/2006/relationships/image" Target="../media/image173.png"/><Relationship Id="rId7" Type="http://schemas.openxmlformats.org/officeDocument/2006/relationships/image" Target="../media/image174.png"/><Relationship Id="rId8" Type="http://schemas.openxmlformats.org/officeDocument/2006/relationships/image" Target="../media/image175.png"/><Relationship Id="rId9" Type="http://schemas.openxmlformats.org/officeDocument/2006/relationships/image" Target="../media/image176.png"/><Relationship Id="rId10"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image" Target="../media/image177.png"/><Relationship Id="rId2" Type="http://schemas.openxmlformats.org/officeDocument/2006/relationships/image" Target="../media/image178.png"/><Relationship Id="rId3" Type="http://schemas.openxmlformats.org/officeDocument/2006/relationships/image" Target="../media/image179.png"/><Relationship Id="rId4" Type="http://schemas.openxmlformats.org/officeDocument/2006/relationships/image" Target="../media/image180.png"/><Relationship Id="rId5" Type="http://schemas.openxmlformats.org/officeDocument/2006/relationships/image" Target="../media/image181.png"/><Relationship Id="rId6" Type="http://schemas.openxmlformats.org/officeDocument/2006/relationships/image" Target="../media/image182.png"/><Relationship Id="rId7"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Rectangle 4"/>
          <p:cNvSpPr/>
          <p:nvPr/>
        </p:nvSpPr>
        <p:spPr>
          <a:xfrm>
            <a:off x="728640" y="324000"/>
            <a:ext cx="8829720" cy="1180080"/>
          </a:xfrm>
          <a:prstGeom prst="roundRect">
            <a:avLst>
              <a:gd name="adj" fmla="val 16667"/>
            </a:avLst>
          </a:prstGeom>
          <a:solidFill>
            <a:schemeClr val="tx2">
              <a:lumMod val="20000"/>
              <a:lumOff val="80000"/>
            </a:schemeClr>
          </a:solidFill>
          <a:ln w="38100">
            <a:solidFill>
              <a:srgbClr val="4e3b30"/>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ゴシック"/>
                <a:ea typeface="游ゴシック"/>
              </a:rPr>
              <a:t>個人用防護具の手引きとカタログ集</a:t>
            </a:r>
            <a:br/>
            <a:r>
              <a:rPr b="1" lang="ja-JP" sz="3200" spc="-1" strike="noStrike">
                <a:solidFill>
                  <a:srgbClr val="000000"/>
                </a:solidFill>
                <a:latin typeface="游ゴシック"/>
                <a:ea typeface="游ゴシック"/>
              </a:rPr>
              <a:t>教育用の図表抜粋</a:t>
            </a:r>
            <a:endParaRPr b="0" lang="en-US" sz="3200" spc="-1" strike="noStrike">
              <a:latin typeface="Arial"/>
            </a:endParaRPr>
          </a:p>
        </p:txBody>
      </p:sp>
      <p:sp>
        <p:nvSpPr>
          <p:cNvPr id="43" name="Text Box 5"/>
          <p:cNvSpPr/>
          <p:nvPr/>
        </p:nvSpPr>
        <p:spPr>
          <a:xfrm>
            <a:off x="728640" y="1793160"/>
            <a:ext cx="5710680" cy="45255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901"/>
              </a:spcBef>
            </a:pPr>
            <a:r>
              <a:rPr b="0" lang="en-US" sz="1800" spc="-1" strike="noStrike">
                <a:solidFill>
                  <a:srgbClr val="000000"/>
                </a:solidFill>
                <a:latin typeface="Segoe UI"/>
                <a:ea typeface="メイリオ"/>
              </a:rPr>
              <a:t> </a:t>
            </a:r>
            <a:r>
              <a:rPr b="0" lang="ja-JP" sz="1800" spc="-1" strike="noStrike">
                <a:solidFill>
                  <a:srgbClr val="000000"/>
                </a:solidFill>
                <a:latin typeface="Segoe UI"/>
                <a:ea typeface="メイリオ"/>
              </a:rPr>
              <a:t>本パワーポイントスライドは、「</a:t>
            </a:r>
            <a:r>
              <a:rPr b="0" lang="ja-JP" sz="1800" spc="-1" strike="noStrike" u="sng">
                <a:solidFill>
                  <a:srgbClr val="ad1f1f"/>
                </a:solidFill>
                <a:uFillTx/>
                <a:latin typeface="Segoe UI"/>
                <a:ea typeface="メイリオ"/>
                <a:hlinkClick r:id="rId1"/>
              </a:rPr>
              <a:t>感染予防のための個人防護具</a:t>
            </a:r>
            <a:r>
              <a:rPr b="0" lang="en-US" sz="1800" spc="-1" strike="noStrike" u="sng">
                <a:solidFill>
                  <a:srgbClr val="ad1f1f"/>
                </a:solidFill>
                <a:uFillTx/>
                <a:latin typeface="Segoe UI"/>
                <a:ea typeface="メイリオ"/>
                <a:hlinkClick r:id="rId2"/>
              </a:rPr>
              <a:t>(PPE)</a:t>
            </a:r>
            <a:r>
              <a:rPr b="0" lang="ja-JP" sz="1800" spc="-1" strike="noStrike" u="sng">
                <a:solidFill>
                  <a:srgbClr val="ad1f1f"/>
                </a:solidFill>
                <a:uFillTx/>
                <a:latin typeface="Segoe UI"/>
                <a:ea typeface="メイリオ"/>
                <a:hlinkClick r:id="rId3"/>
              </a:rPr>
              <a:t>の基礎知識</a:t>
            </a:r>
            <a:r>
              <a:rPr b="0" lang="en-US" sz="1800" spc="-1" strike="noStrike" u="sng">
                <a:solidFill>
                  <a:srgbClr val="ad1f1f"/>
                </a:solidFill>
                <a:uFillTx/>
                <a:latin typeface="Segoe UI"/>
                <a:ea typeface="メイリオ"/>
                <a:hlinkClick r:id="rId4"/>
              </a:rPr>
              <a:t>2022</a:t>
            </a:r>
            <a:r>
              <a:rPr b="0" lang="ja-JP" sz="1800" spc="-1" strike="noStrike" u="sng">
                <a:solidFill>
                  <a:srgbClr val="ad1f1f"/>
                </a:solidFill>
                <a:uFillTx/>
                <a:latin typeface="Segoe UI"/>
                <a:ea typeface="メイリオ"/>
                <a:hlinkClick r:id="rId5"/>
              </a:rPr>
              <a:t>年版</a:t>
            </a:r>
            <a:r>
              <a:rPr b="0" lang="ja-JP" sz="1800" spc="-1" strike="noStrike">
                <a:solidFill>
                  <a:srgbClr val="000000"/>
                </a:solidFill>
                <a:latin typeface="Segoe UI"/>
                <a:ea typeface="メイリオ"/>
              </a:rPr>
              <a:t>」の中から、図表を中心にピックアップしています。</a:t>
            </a:r>
            <a:endParaRPr b="0" lang="en-US" sz="1800" spc="-1" strike="noStrike">
              <a:latin typeface="Arial"/>
            </a:endParaRPr>
          </a:p>
          <a:p>
            <a:pPr>
              <a:lnSpc>
                <a:spcPct val="100000"/>
              </a:lnSpc>
              <a:spcBef>
                <a:spcPts val="901"/>
              </a:spcBef>
            </a:pPr>
            <a:r>
              <a:rPr b="0" lang="en-US" sz="1800" spc="-1" strike="noStrike">
                <a:solidFill>
                  <a:srgbClr val="000000"/>
                </a:solidFill>
                <a:latin typeface="Segoe UI"/>
                <a:ea typeface="メイリオ"/>
              </a:rPr>
              <a:t> </a:t>
            </a:r>
            <a:r>
              <a:rPr b="0" lang="ja-JP" sz="1800" spc="-1" strike="noStrike">
                <a:solidFill>
                  <a:srgbClr val="000000"/>
                </a:solidFill>
                <a:latin typeface="Segoe UI"/>
                <a:ea typeface="メイリオ"/>
              </a:rPr>
              <a:t>皆様の御施設等での教育資材として活用していただけるように作成いたしました。本スライドと同じ内容の</a:t>
            </a:r>
            <a:r>
              <a:rPr b="0" lang="en-US" sz="1800" spc="-1" strike="noStrike">
                <a:solidFill>
                  <a:srgbClr val="000000"/>
                </a:solidFill>
                <a:latin typeface="Segoe UI"/>
                <a:ea typeface="メイリオ"/>
              </a:rPr>
              <a:t>PDF</a:t>
            </a:r>
            <a:r>
              <a:rPr b="0" lang="ja-JP" sz="1800" spc="-1" strike="noStrike">
                <a:solidFill>
                  <a:srgbClr val="000000"/>
                </a:solidFill>
                <a:latin typeface="Segoe UI"/>
                <a:ea typeface="メイリオ"/>
              </a:rPr>
              <a:t>も公開していますので､合わせてご利用ください。</a:t>
            </a:r>
            <a:endParaRPr b="0" lang="en-US" sz="1800" spc="-1" strike="noStrike">
              <a:latin typeface="Arial"/>
            </a:endParaRPr>
          </a:p>
          <a:p>
            <a:pPr>
              <a:lnSpc>
                <a:spcPct val="100000"/>
              </a:lnSpc>
              <a:spcBef>
                <a:spcPts val="901"/>
              </a:spcBef>
            </a:pPr>
            <a:r>
              <a:rPr b="0" lang="en-US" sz="1800" spc="-1" strike="noStrike">
                <a:solidFill>
                  <a:srgbClr val="000000"/>
                </a:solidFill>
                <a:latin typeface="Segoe UI"/>
                <a:ea typeface="メイリオ"/>
              </a:rPr>
              <a:t> </a:t>
            </a:r>
            <a:r>
              <a:rPr b="0" lang="ja-JP" sz="1800" spc="-1" strike="noStrike">
                <a:solidFill>
                  <a:srgbClr val="000000"/>
                </a:solidFill>
                <a:latin typeface="Segoe UI"/>
                <a:ea typeface="メイリオ"/>
              </a:rPr>
              <a:t>なお、本図表の版権は職業感染制御研究会に帰属いたします。改変してスライドを使用される場合は、　職業感染制御研究会は責任を負いません。</a:t>
            </a:r>
            <a:endParaRPr b="0" lang="en-US" sz="1800" spc="-1" strike="noStrike">
              <a:latin typeface="Arial"/>
            </a:endParaRPr>
          </a:p>
          <a:p>
            <a:pPr>
              <a:lnSpc>
                <a:spcPct val="100000"/>
              </a:lnSpc>
              <a:spcBef>
                <a:spcPts val="901"/>
              </a:spcBef>
            </a:pPr>
            <a:r>
              <a:rPr b="0" lang="en-US" sz="1800" spc="-1" strike="noStrike">
                <a:solidFill>
                  <a:srgbClr val="000000"/>
                </a:solidFill>
                <a:latin typeface="Segoe UI"/>
                <a:ea typeface="メイリオ"/>
              </a:rPr>
              <a:t> </a:t>
            </a:r>
            <a:r>
              <a:rPr b="0" lang="ja-JP" sz="1800" spc="-1" strike="noStrike">
                <a:solidFill>
                  <a:srgbClr val="000000"/>
                </a:solidFill>
                <a:latin typeface="Segoe UI"/>
                <a:ea typeface="メイリオ"/>
              </a:rPr>
              <a:t>内容についてご意見・お気づきの点があれば、職業感染制御研究会まで、ご連絡をお願いいたします。</a:t>
            </a:r>
            <a:endParaRPr b="0" lang="en-US" sz="1800" spc="-1" strike="noStrike">
              <a:latin typeface="Arial"/>
            </a:endParaRPr>
          </a:p>
          <a:p>
            <a:pPr>
              <a:lnSpc>
                <a:spcPct val="100000"/>
              </a:lnSpc>
              <a:spcBef>
                <a:spcPts val="901"/>
              </a:spcBef>
            </a:pPr>
            <a:r>
              <a:rPr b="0" lang="ja-JP" sz="1800" spc="-1" strike="noStrike">
                <a:solidFill>
                  <a:srgbClr val="000000"/>
                </a:solidFill>
                <a:latin typeface="Segoe UI"/>
                <a:ea typeface="メイリオ"/>
              </a:rPr>
              <a:t>メール： </a:t>
            </a:r>
            <a:r>
              <a:rPr b="0" lang="en-US" sz="1800" spc="-1" strike="noStrike" u="sng">
                <a:solidFill>
                  <a:srgbClr val="002060"/>
                </a:solidFill>
                <a:uFillTx/>
                <a:latin typeface="Segoe UI"/>
                <a:ea typeface="メイリオ"/>
              </a:rPr>
              <a:t>jrgoicp@gmail.com</a:t>
            </a:r>
            <a:endParaRPr b="0" lang="en-US" sz="1800" spc="-1" strike="noStrike">
              <a:latin typeface="Arial"/>
            </a:endParaRPr>
          </a:p>
        </p:txBody>
      </p:sp>
      <p:pic>
        <p:nvPicPr>
          <p:cNvPr id="44" name="図 11" descr=""/>
          <p:cNvPicPr/>
          <p:nvPr/>
        </p:nvPicPr>
        <p:blipFill>
          <a:blip r:embed="rId6"/>
          <a:stretch/>
        </p:blipFill>
        <p:spPr>
          <a:xfrm>
            <a:off x="6584040" y="1654560"/>
            <a:ext cx="2981520" cy="424692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56" name="グループ化 4"/>
          <p:cNvGrpSpPr/>
          <p:nvPr/>
        </p:nvGrpSpPr>
        <p:grpSpPr>
          <a:xfrm>
            <a:off x="5477040" y="1464480"/>
            <a:ext cx="4155120" cy="4094280"/>
            <a:chOff x="5477040" y="1464480"/>
            <a:chExt cx="4155120" cy="4094280"/>
          </a:xfrm>
        </p:grpSpPr>
        <p:grpSp>
          <p:nvGrpSpPr>
            <p:cNvPr id="157" name="グループ化 35"/>
            <p:cNvGrpSpPr/>
            <p:nvPr/>
          </p:nvGrpSpPr>
          <p:grpSpPr>
            <a:xfrm>
              <a:off x="5711760" y="1464480"/>
              <a:ext cx="3525120" cy="3728880"/>
              <a:chOff x="5711760" y="1464480"/>
              <a:chExt cx="3525120" cy="3728880"/>
            </a:xfrm>
          </p:grpSpPr>
          <p:pic>
            <p:nvPicPr>
              <p:cNvPr id="158" name="Picture 4" descr=""/>
              <p:cNvPicPr/>
              <p:nvPr/>
            </p:nvPicPr>
            <p:blipFill>
              <a:blip r:embed="rId1"/>
              <a:stretch/>
            </p:blipFill>
            <p:spPr>
              <a:xfrm>
                <a:off x="6934680" y="2891160"/>
                <a:ext cx="2302200" cy="2302200"/>
              </a:xfrm>
              <a:prstGeom prst="rect">
                <a:avLst/>
              </a:prstGeom>
              <a:ln w="0">
                <a:noFill/>
              </a:ln>
            </p:spPr>
          </p:pic>
          <p:pic>
            <p:nvPicPr>
              <p:cNvPr id="159" name="Picture 8" descr=""/>
              <p:cNvPicPr/>
              <p:nvPr/>
            </p:nvPicPr>
            <p:blipFill>
              <a:blip r:embed="rId2"/>
              <a:stretch/>
            </p:blipFill>
            <p:spPr>
              <a:xfrm>
                <a:off x="5711760" y="1464480"/>
                <a:ext cx="1798560" cy="1798560"/>
              </a:xfrm>
              <a:prstGeom prst="rect">
                <a:avLst/>
              </a:prstGeom>
              <a:ln w="0">
                <a:noFill/>
              </a:ln>
            </p:spPr>
          </p:pic>
        </p:grpSp>
        <p:pic>
          <p:nvPicPr>
            <p:cNvPr id="160" name="Picture 6" descr=""/>
            <p:cNvPicPr/>
            <p:nvPr/>
          </p:nvPicPr>
          <p:blipFill>
            <a:blip r:embed="rId3"/>
            <a:stretch/>
          </p:blipFill>
          <p:spPr>
            <a:xfrm>
              <a:off x="5890320" y="1816920"/>
              <a:ext cx="3328560" cy="3328560"/>
            </a:xfrm>
            <a:prstGeom prst="rect">
              <a:avLst/>
            </a:prstGeom>
            <a:ln w="0">
              <a:noFill/>
            </a:ln>
          </p:spPr>
        </p:pic>
        <p:sp>
          <p:nvSpPr>
            <p:cNvPr id="161" name="テキスト ボックス 8"/>
            <p:cNvSpPr/>
            <p:nvPr/>
          </p:nvSpPr>
          <p:spPr>
            <a:xfrm>
              <a:off x="5477040" y="5102640"/>
              <a:ext cx="4155120" cy="4561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2400" spc="-1" strike="noStrike">
                  <a:solidFill>
                    <a:srgbClr val="000000"/>
                  </a:solidFill>
                  <a:latin typeface="Segoe UI"/>
                  <a:ea typeface="メイリオ"/>
                </a:rPr>
                <a:t>緊急時の再利用は除菌･滅菌</a:t>
              </a:r>
              <a:endParaRPr b="0" lang="en-US" sz="2400" spc="-1" strike="noStrike">
                <a:latin typeface="Arial"/>
              </a:endParaRPr>
            </a:p>
          </p:txBody>
        </p:sp>
      </p:grpSp>
      <p:sp>
        <p:nvSpPr>
          <p:cNvPr id="162"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163"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164"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165" name="Rectangle 4"/>
          <p:cNvSpPr/>
          <p:nvPr/>
        </p:nvSpPr>
        <p:spPr>
          <a:xfrm>
            <a:off x="728640" y="213120"/>
            <a:ext cx="8829720" cy="10047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n-US" sz="6000" spc="-1" strike="noStrike">
                <a:solidFill>
                  <a:srgbClr val="000000"/>
                </a:solidFill>
                <a:latin typeface="Segoe UI"/>
                <a:ea typeface="游ゴシック"/>
              </a:rPr>
              <a:t>4</a:t>
            </a:r>
            <a:r>
              <a:rPr b="1" lang="en-US" sz="3200" spc="-1" strike="noStrike">
                <a:solidFill>
                  <a:srgbClr val="000000"/>
                </a:solidFill>
                <a:latin typeface="Segoe UI"/>
                <a:ea typeface="游ゴシック"/>
              </a:rPr>
              <a:t>. </a:t>
            </a:r>
            <a:r>
              <a:rPr b="1" lang="ja-JP" sz="3200" spc="-1" strike="noStrike">
                <a:solidFill>
                  <a:srgbClr val="000000"/>
                </a:solidFill>
                <a:latin typeface="Segoe UI"/>
                <a:ea typeface="游ゴシック"/>
              </a:rPr>
              <a:t>個人防護具不足時の対応</a:t>
            </a:r>
            <a:endParaRPr b="0" lang="en-US" sz="3200" spc="-1" strike="noStrike">
              <a:latin typeface="Arial"/>
            </a:endParaRPr>
          </a:p>
        </p:txBody>
      </p:sp>
      <p:grpSp>
        <p:nvGrpSpPr>
          <p:cNvPr id="166" name="グループ化 36"/>
          <p:cNvGrpSpPr/>
          <p:nvPr/>
        </p:nvGrpSpPr>
        <p:grpSpPr>
          <a:xfrm>
            <a:off x="700200" y="1568520"/>
            <a:ext cx="4064400" cy="3959280"/>
            <a:chOff x="700200" y="1568520"/>
            <a:chExt cx="4064400" cy="3959280"/>
          </a:xfrm>
        </p:grpSpPr>
        <p:sp>
          <p:nvSpPr>
            <p:cNvPr id="167" name="テキスト ボックス 6"/>
            <p:cNvSpPr/>
            <p:nvPr/>
          </p:nvSpPr>
          <p:spPr>
            <a:xfrm>
              <a:off x="980640" y="5071680"/>
              <a:ext cx="3503160" cy="4561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n-US" sz="2400" spc="-1" strike="noStrike">
                  <a:solidFill>
                    <a:srgbClr val="000000"/>
                  </a:solidFill>
                  <a:latin typeface="Segoe UI"/>
                  <a:ea typeface="メイリオ"/>
                </a:rPr>
                <a:t>PPE</a:t>
              </a:r>
              <a:r>
                <a:rPr b="1" lang="ja-JP" sz="2400" spc="-1" strike="noStrike">
                  <a:solidFill>
                    <a:srgbClr val="000000"/>
                  </a:solidFill>
                  <a:latin typeface="Segoe UI"/>
                  <a:ea typeface="メイリオ"/>
                </a:rPr>
                <a:t>は単回使用が原則</a:t>
              </a:r>
              <a:endParaRPr b="0" lang="en-US" sz="2400" spc="-1" strike="noStrike">
                <a:latin typeface="Arial"/>
              </a:endParaRPr>
            </a:p>
          </p:txBody>
        </p:sp>
        <p:grpSp>
          <p:nvGrpSpPr>
            <p:cNvPr id="168" name="グループ化 32"/>
            <p:cNvGrpSpPr/>
            <p:nvPr/>
          </p:nvGrpSpPr>
          <p:grpSpPr>
            <a:xfrm>
              <a:off x="1155600" y="1568520"/>
              <a:ext cx="3153240" cy="1265760"/>
              <a:chOff x="1155600" y="1568520"/>
              <a:chExt cx="3153240" cy="1265760"/>
            </a:xfrm>
          </p:grpSpPr>
          <p:pic>
            <p:nvPicPr>
              <p:cNvPr id="169" name="図 28" descr=""/>
              <p:cNvPicPr/>
              <p:nvPr/>
            </p:nvPicPr>
            <p:blipFill>
              <a:blip r:embed="rId4"/>
              <a:stretch/>
            </p:blipFill>
            <p:spPr>
              <a:xfrm>
                <a:off x="1155600" y="1568520"/>
                <a:ext cx="1265760" cy="1265760"/>
              </a:xfrm>
              <a:prstGeom prst="rect">
                <a:avLst/>
              </a:prstGeom>
              <a:ln w="0">
                <a:noFill/>
              </a:ln>
            </p:spPr>
          </p:pic>
          <p:pic>
            <p:nvPicPr>
              <p:cNvPr id="170" name="図 29" descr=""/>
              <p:cNvPicPr/>
              <p:nvPr/>
            </p:nvPicPr>
            <p:blipFill>
              <a:blip r:embed="rId5"/>
              <a:stretch/>
            </p:blipFill>
            <p:spPr>
              <a:xfrm>
                <a:off x="3043080" y="1568520"/>
                <a:ext cx="1265760" cy="1265760"/>
              </a:xfrm>
              <a:prstGeom prst="rect">
                <a:avLst/>
              </a:prstGeom>
              <a:ln w="0">
                <a:noFill/>
              </a:ln>
            </p:spPr>
          </p:pic>
        </p:grpSp>
        <p:pic>
          <p:nvPicPr>
            <p:cNvPr id="171" name="図 27" descr=""/>
            <p:cNvPicPr/>
            <p:nvPr/>
          </p:nvPicPr>
          <p:blipFill>
            <a:blip r:embed="rId6"/>
            <a:stretch/>
          </p:blipFill>
          <p:spPr>
            <a:xfrm>
              <a:off x="2099520" y="2867760"/>
              <a:ext cx="1265760" cy="1265760"/>
            </a:xfrm>
            <a:prstGeom prst="rect">
              <a:avLst/>
            </a:prstGeom>
            <a:ln w="0">
              <a:noFill/>
            </a:ln>
          </p:spPr>
        </p:pic>
        <p:grpSp>
          <p:nvGrpSpPr>
            <p:cNvPr id="172" name="グループ化 33"/>
            <p:cNvGrpSpPr/>
            <p:nvPr/>
          </p:nvGrpSpPr>
          <p:grpSpPr>
            <a:xfrm>
              <a:off x="700200" y="3760200"/>
              <a:ext cx="4064400" cy="1265760"/>
              <a:chOff x="700200" y="3760200"/>
              <a:chExt cx="4064400" cy="1265760"/>
            </a:xfrm>
          </p:grpSpPr>
          <p:pic>
            <p:nvPicPr>
              <p:cNvPr id="173" name="図 31" descr=""/>
              <p:cNvPicPr/>
              <p:nvPr/>
            </p:nvPicPr>
            <p:blipFill>
              <a:blip r:embed="rId7"/>
              <a:stretch/>
            </p:blipFill>
            <p:spPr>
              <a:xfrm>
                <a:off x="3498840" y="3760200"/>
                <a:ext cx="1265760" cy="1265760"/>
              </a:xfrm>
              <a:prstGeom prst="rect">
                <a:avLst/>
              </a:prstGeom>
              <a:ln w="0">
                <a:noFill/>
              </a:ln>
            </p:spPr>
          </p:pic>
          <p:pic>
            <p:nvPicPr>
              <p:cNvPr id="174" name="図 26" descr=""/>
              <p:cNvPicPr/>
              <p:nvPr/>
            </p:nvPicPr>
            <p:blipFill>
              <a:blip r:embed="rId8"/>
              <a:stretch/>
            </p:blipFill>
            <p:spPr>
              <a:xfrm>
                <a:off x="700200" y="3760200"/>
                <a:ext cx="1265760" cy="1265760"/>
              </a:xfrm>
              <a:prstGeom prst="rect">
                <a:avLst/>
              </a:prstGeom>
              <a:ln w="0">
                <a:noFill/>
              </a:ln>
            </p:spPr>
          </p:pic>
        </p:grpSp>
      </p:grpSp>
      <p:sp>
        <p:nvSpPr>
          <p:cNvPr id="175" name="直線コネクタ 20"/>
          <p:cNvSpPr/>
          <p:nvPr/>
        </p:nvSpPr>
        <p:spPr>
          <a:xfrm>
            <a:off x="2622960" y="1125360"/>
            <a:ext cx="5112720" cy="0"/>
          </a:xfrm>
          <a:prstGeom prst="line">
            <a:avLst/>
          </a:prstGeom>
          <a:ln cap="rnd" w="76200">
            <a:solidFill>
              <a:srgbClr val="b58b80"/>
            </a:solidFill>
            <a:round/>
          </a:ln>
        </p:spPr>
        <p:style>
          <a:lnRef idx="1">
            <a:schemeClr val="accent5"/>
          </a:lnRef>
          <a:fillRef idx="0">
            <a:schemeClr val="accent5"/>
          </a:fillRef>
          <a:effectRef idx="0">
            <a:schemeClr val="accent5"/>
          </a:effectRef>
          <a:fontRef idx="minor"/>
        </p:style>
      </p:sp>
    </p:spTree>
  </p:cSld>
  <mc:AlternateContent>
    <mc:Choice Requires="p14">
      <p:transition spd="med" p14:dur="700">
        <p:fade/>
      </p:transition>
    </mc:Choice>
    <mc:Fallback>
      <p:transition spd="med">
        <p:fade/>
      </p:transition>
    </mc:Fallback>
  </mc:AlternateContent>
  <p:timing>
    <p:tnLst>
      <p:par>
        <p:cTn id="108" dur="indefinite" restart="never" nodeType="tmRoot">
          <p:childTnLst>
            <p:seq>
              <p:cTn id="109" dur="indefinite" nodeType="mainSeq">
                <p:childTnLst>
                  <p:par>
                    <p:cTn id="110" fill="hold">
                      <p:stCondLst>
                        <p:cond delay="0"/>
                      </p:stCondLst>
                      <p:childTnLst>
                        <p:par>
                          <p:cTn id="111" fill="hold">
                            <p:stCondLst>
                              <p:cond delay="0"/>
                            </p:stCondLst>
                            <p:childTnLst>
                              <p:par>
                                <p:cTn id="112" nodeType="afterEffect" fill="hold" presetClass="entr" presetID="22" presetSubtype="8">
                                  <p:stCondLst>
                                    <p:cond delay="0"/>
                                  </p:stCondLst>
                                  <p:childTnLst>
                                    <p:set>
                                      <p:cBhvr>
                                        <p:cTn id="113" dur="1" fill="hold">
                                          <p:stCondLst>
                                            <p:cond delay="0"/>
                                          </p:stCondLst>
                                        </p:cTn>
                                        <p:tgtEl>
                                          <p:spTgt spid="166"/>
                                        </p:tgtEl>
                                        <p:attrNameLst>
                                          <p:attrName>style.visibility</p:attrName>
                                        </p:attrNameLst>
                                      </p:cBhvr>
                                      <p:to>
                                        <p:strVal val="visible"/>
                                      </p:to>
                                    </p:set>
                                    <p:animEffect filter="wipe(left)" transition="in">
                                      <p:cBhvr additive="repl">
                                        <p:cTn id="114" dur="500"/>
                                        <p:tgtEl>
                                          <p:spTgt spid="166"/>
                                        </p:tgtEl>
                                      </p:cBhvr>
                                    </p:animEffect>
                                  </p:childTnLst>
                                </p:cTn>
                              </p:par>
                            </p:childTnLst>
                          </p:cTn>
                        </p:par>
                      </p:childTnLst>
                    </p:cTn>
                  </p:par>
                  <p:par>
                    <p:cTn id="115" fill="hold">
                      <p:stCondLst>
                        <p:cond delay="indefinite"/>
                      </p:stCondLst>
                      <p:childTnLst>
                        <p:par>
                          <p:cTn id="116" fill="hold">
                            <p:stCondLst>
                              <p:cond delay="0"/>
                            </p:stCondLst>
                            <p:childTnLst>
                              <p:par>
                                <p:cTn id="117" nodeType="clickEffect" fill="hold" presetClass="entr" presetID="22" presetSubtype="8">
                                  <p:stCondLst>
                                    <p:cond delay="0"/>
                                  </p:stCondLst>
                                  <p:childTnLst>
                                    <p:set>
                                      <p:cBhvr>
                                        <p:cTn id="118" dur="1" fill="hold">
                                          <p:stCondLst>
                                            <p:cond delay="0"/>
                                          </p:stCondLst>
                                        </p:cTn>
                                        <p:tgtEl>
                                          <p:spTgt spid="156"/>
                                        </p:tgtEl>
                                        <p:attrNameLst>
                                          <p:attrName>style.visibility</p:attrName>
                                        </p:attrNameLst>
                                      </p:cBhvr>
                                      <p:to>
                                        <p:strVal val="visible"/>
                                      </p:to>
                                    </p:set>
                                    <p:animEffect filter="wipe(left)" transition="in">
                                      <p:cBhvr additive="repl">
                                        <p:cTn id="119" dur="5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177"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178"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179" name="Rectangle 4"/>
          <p:cNvSpPr/>
          <p:nvPr/>
        </p:nvSpPr>
        <p:spPr>
          <a:xfrm>
            <a:off x="523800" y="324000"/>
            <a:ext cx="9239040" cy="639720"/>
          </a:xfrm>
          <a:prstGeom prst="roundRect">
            <a:avLst>
              <a:gd name="adj" fmla="val 16667"/>
            </a:avLst>
          </a:prstGeom>
          <a:solidFill>
            <a:schemeClr val="accent3">
              <a:lumMod val="20000"/>
              <a:lumOff val="80000"/>
            </a:schemeClr>
          </a:solidFill>
          <a:ln w="38100">
            <a:solidFill>
              <a:srgbClr val="b58b80"/>
            </a:solidFill>
            <a:round/>
          </a:ln>
        </p:spPr>
        <p:style>
          <a:lnRef idx="0"/>
          <a:fillRef idx="0"/>
          <a:effectRef idx="0"/>
          <a:fontRef idx="minor"/>
        </p:style>
        <p:txBody>
          <a:bodyPr lIns="90000" rIns="90000" tIns="45000" bIns="45000">
            <a:spAutoFit/>
          </a:bodyPr>
          <a:p>
            <a:pPr algn="ctr">
              <a:lnSpc>
                <a:spcPct val="100000"/>
              </a:lnSpc>
            </a:pPr>
            <a:r>
              <a:rPr b="1" lang="en-US" sz="3200" spc="-1" strike="noStrike">
                <a:solidFill>
                  <a:srgbClr val="000000"/>
                </a:solidFill>
                <a:latin typeface="Segoe UI"/>
                <a:ea typeface="游ゴシック"/>
              </a:rPr>
              <a:t>PPE</a:t>
            </a:r>
            <a:r>
              <a:rPr b="1" lang="ja-JP" sz="3200" spc="-1" strike="noStrike">
                <a:solidFill>
                  <a:srgbClr val="000000"/>
                </a:solidFill>
                <a:latin typeface="Segoe UI"/>
                <a:ea typeface="游ゴシック"/>
              </a:rPr>
              <a:t>不足時の対応例</a:t>
            </a:r>
            <a:endParaRPr b="0" lang="en-US" sz="3200" spc="-1" strike="noStrike">
              <a:latin typeface="Arial"/>
            </a:endParaRPr>
          </a:p>
        </p:txBody>
      </p:sp>
      <p:grpSp>
        <p:nvGrpSpPr>
          <p:cNvPr id="180" name="グループ化 13"/>
          <p:cNvGrpSpPr/>
          <p:nvPr/>
        </p:nvGrpSpPr>
        <p:grpSpPr>
          <a:xfrm>
            <a:off x="318960" y="1236240"/>
            <a:ext cx="4621680" cy="1326600"/>
            <a:chOff x="318960" y="1236240"/>
            <a:chExt cx="4621680" cy="1326600"/>
          </a:xfrm>
        </p:grpSpPr>
        <p:sp>
          <p:nvSpPr>
            <p:cNvPr id="181" name="四角形: 角を丸くする 5"/>
            <p:cNvSpPr/>
            <p:nvPr/>
          </p:nvSpPr>
          <p:spPr>
            <a:xfrm>
              <a:off x="987480" y="1252800"/>
              <a:ext cx="3953160" cy="1266840"/>
            </a:xfrm>
            <a:prstGeom prst="roundRect">
              <a:avLst>
                <a:gd name="adj" fmla="val 16667"/>
              </a:avLst>
            </a:prstGeom>
            <a:noFill/>
            <a:ln cap="rnd" w="38100">
              <a:solidFill>
                <a:srgbClr val="2c8ca1"/>
              </a:solidFill>
              <a:round/>
            </a:ln>
          </p:spPr>
          <p:style>
            <a:lnRef idx="2">
              <a:schemeClr val="accent4"/>
            </a:lnRef>
            <a:fillRef idx="1">
              <a:schemeClr val="lt1"/>
            </a:fillRef>
            <a:effectRef idx="0">
              <a:schemeClr val="accent4"/>
            </a:effectRef>
            <a:fontRef idx="minor"/>
          </p:style>
          <p:txBody>
            <a:bodyPr lIns="90000" rIns="90000" tIns="45000" bIns="45000" anchor="ctr">
              <a:noAutofit/>
            </a:bodyPr>
            <a:p>
              <a:pPr marL="988920" indent="-190080">
                <a:lnSpc>
                  <a:spcPct val="100000"/>
                </a:lnSpc>
                <a:spcBef>
                  <a:spcPts val="601"/>
                </a:spcBef>
                <a:buClr>
                  <a:srgbClr val="000000"/>
                </a:buClr>
                <a:buFont typeface="Wingdings" charset="2"/>
                <a:buChar char=""/>
              </a:pPr>
              <a:r>
                <a:rPr b="0" lang="ja-JP" sz="1600" spc="-1" strike="noStrike">
                  <a:solidFill>
                    <a:srgbClr val="000000"/>
                  </a:solidFill>
                  <a:latin typeface="Segoe UI"/>
                  <a:ea typeface="メイリオ"/>
                </a:rPr>
                <a:t>単回使用が望ましい</a:t>
              </a:r>
              <a:endParaRPr b="0" lang="en-US" sz="1600" spc="-1" strike="noStrike">
                <a:latin typeface="Arial"/>
              </a:endParaRPr>
            </a:p>
            <a:p>
              <a:pPr marL="988920" indent="-190080">
                <a:lnSpc>
                  <a:spcPct val="100000"/>
                </a:lnSpc>
                <a:spcBef>
                  <a:spcPts val="601"/>
                </a:spcBef>
                <a:buClr>
                  <a:srgbClr val="000000"/>
                </a:buClr>
                <a:buFont typeface="Wingdings" charset="2"/>
                <a:buChar char=""/>
              </a:pPr>
              <a:r>
                <a:rPr b="0" lang="ja-JP" sz="1600" spc="-1" strike="noStrike">
                  <a:solidFill>
                    <a:srgbClr val="000000"/>
                  </a:solidFill>
                  <a:latin typeface="Segoe UI"/>
                  <a:ea typeface="メイリオ"/>
                </a:rPr>
                <a:t>手指衛生で代用</a:t>
              </a:r>
              <a:endParaRPr b="0" lang="en-US" sz="1600" spc="-1" strike="noStrike">
                <a:latin typeface="Arial"/>
              </a:endParaRPr>
            </a:p>
            <a:p>
              <a:pPr marL="988920" indent="-190080">
                <a:lnSpc>
                  <a:spcPct val="100000"/>
                </a:lnSpc>
                <a:spcBef>
                  <a:spcPts val="601"/>
                </a:spcBef>
                <a:buClr>
                  <a:srgbClr val="000000"/>
                </a:buClr>
                <a:buFont typeface="Wingdings" charset="2"/>
                <a:buChar char=""/>
              </a:pPr>
              <a:r>
                <a:rPr b="0" lang="ja-JP" sz="1600" spc="-1" strike="noStrike">
                  <a:solidFill>
                    <a:srgbClr val="000000"/>
                  </a:solidFill>
                  <a:latin typeface="Segoe UI"/>
                  <a:ea typeface="メイリオ"/>
                </a:rPr>
                <a:t>二重着用は極めて限定的</a:t>
              </a:r>
              <a:endParaRPr b="0" lang="en-US" sz="1600" spc="-1" strike="noStrike">
                <a:latin typeface="Arial"/>
              </a:endParaRPr>
            </a:p>
          </p:txBody>
        </p:sp>
        <p:grpSp>
          <p:nvGrpSpPr>
            <p:cNvPr id="182" name="グループ化 26"/>
            <p:cNvGrpSpPr/>
            <p:nvPr/>
          </p:nvGrpSpPr>
          <p:grpSpPr>
            <a:xfrm>
              <a:off x="318960" y="1236240"/>
              <a:ext cx="1801080" cy="1326600"/>
              <a:chOff x="318960" y="1236240"/>
              <a:chExt cx="1801080" cy="1326600"/>
            </a:xfrm>
          </p:grpSpPr>
          <p:pic>
            <p:nvPicPr>
              <p:cNvPr id="183" name="図 7" descr=""/>
              <p:cNvPicPr/>
              <p:nvPr/>
            </p:nvPicPr>
            <p:blipFill>
              <a:blip r:embed="rId1"/>
              <a:stretch/>
            </p:blipFill>
            <p:spPr>
              <a:xfrm>
                <a:off x="586800" y="1236240"/>
                <a:ext cx="1265760" cy="1265760"/>
              </a:xfrm>
              <a:prstGeom prst="rect">
                <a:avLst/>
              </a:prstGeom>
              <a:ln w="0">
                <a:noFill/>
              </a:ln>
            </p:spPr>
          </p:pic>
          <p:sp>
            <p:nvSpPr>
              <p:cNvPr id="184" name="正方形/長方形 8"/>
              <p:cNvSpPr/>
              <p:nvPr/>
            </p:nvSpPr>
            <p:spPr>
              <a:xfrm>
                <a:off x="318960" y="2259360"/>
                <a:ext cx="1801080" cy="3034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1400" spc="-1" strike="noStrike">
                    <a:solidFill>
                      <a:srgbClr val="000000"/>
                    </a:solidFill>
                    <a:latin typeface="Segoe UI"/>
                    <a:ea typeface="メイリオ"/>
                  </a:rPr>
                  <a:t>手袋</a:t>
                </a:r>
                <a:endParaRPr b="0" lang="en-US" sz="1400" spc="-1" strike="noStrike">
                  <a:latin typeface="Arial"/>
                </a:endParaRPr>
              </a:p>
            </p:txBody>
          </p:sp>
        </p:grpSp>
      </p:grpSp>
      <p:grpSp>
        <p:nvGrpSpPr>
          <p:cNvPr id="185" name="グループ化 11"/>
          <p:cNvGrpSpPr/>
          <p:nvPr/>
        </p:nvGrpSpPr>
        <p:grpSpPr>
          <a:xfrm>
            <a:off x="318960" y="2925000"/>
            <a:ext cx="4621680" cy="1326600"/>
            <a:chOff x="318960" y="2925000"/>
            <a:chExt cx="4621680" cy="1326600"/>
          </a:xfrm>
        </p:grpSpPr>
        <p:sp>
          <p:nvSpPr>
            <p:cNvPr id="186" name="四角形: 角を丸くする 38"/>
            <p:cNvSpPr/>
            <p:nvPr/>
          </p:nvSpPr>
          <p:spPr>
            <a:xfrm>
              <a:off x="987480" y="2944080"/>
              <a:ext cx="3953160" cy="1266840"/>
            </a:xfrm>
            <a:prstGeom prst="roundRect">
              <a:avLst>
                <a:gd name="adj" fmla="val 16667"/>
              </a:avLst>
            </a:prstGeom>
            <a:noFill/>
            <a:ln cap="rnd" w="38100">
              <a:solidFill>
                <a:srgbClr val="2c8ca1"/>
              </a:solidFill>
              <a:round/>
            </a:ln>
          </p:spPr>
          <p:style>
            <a:lnRef idx="2">
              <a:schemeClr val="accent4"/>
            </a:lnRef>
            <a:fillRef idx="1">
              <a:schemeClr val="lt1"/>
            </a:fillRef>
            <a:effectRef idx="0">
              <a:schemeClr val="accent4"/>
            </a:effectRef>
            <a:fontRef idx="minor"/>
          </p:style>
          <p:txBody>
            <a:bodyPr lIns="90000" rIns="90000" tIns="45000" bIns="45000" anchor="ctr">
              <a:noAutofit/>
            </a:bodyPr>
            <a:p>
              <a:pPr marL="988920" indent="-190080">
                <a:lnSpc>
                  <a:spcPct val="100000"/>
                </a:lnSpc>
                <a:spcBef>
                  <a:spcPts val="601"/>
                </a:spcBef>
                <a:buClr>
                  <a:srgbClr val="000000"/>
                </a:buClr>
                <a:buFont typeface="Wingdings" charset="2"/>
                <a:buChar char=""/>
              </a:pPr>
              <a:r>
                <a:rPr b="0" lang="ja-JP" sz="1600" spc="-1" strike="noStrike">
                  <a:solidFill>
                    <a:srgbClr val="000000"/>
                  </a:solidFill>
                  <a:latin typeface="Segoe UI"/>
                  <a:ea typeface="メイリオ"/>
                </a:rPr>
                <a:t>患者は布製マスクや</a:t>
              </a:r>
              <a:br/>
              <a:r>
                <a:rPr b="0" lang="ja-JP" sz="1600" spc="-1" strike="noStrike">
                  <a:solidFill>
                    <a:srgbClr val="000000"/>
                  </a:solidFill>
                  <a:latin typeface="Segoe UI"/>
                  <a:ea typeface="メイリオ"/>
                </a:rPr>
                <a:t>ガーゼマスクも可</a:t>
              </a:r>
              <a:endParaRPr b="0" lang="en-US" sz="1600" spc="-1" strike="noStrike">
                <a:latin typeface="Arial"/>
              </a:endParaRPr>
            </a:p>
            <a:p>
              <a:pPr marL="988920" indent="-190080">
                <a:lnSpc>
                  <a:spcPct val="100000"/>
                </a:lnSpc>
                <a:spcBef>
                  <a:spcPts val="601"/>
                </a:spcBef>
                <a:buClr>
                  <a:srgbClr val="000000"/>
                </a:buClr>
                <a:buFont typeface="Wingdings" charset="2"/>
                <a:buChar char=""/>
              </a:pPr>
              <a:r>
                <a:rPr b="0" lang="ja-JP" sz="1600" spc="-1" strike="noStrike">
                  <a:solidFill>
                    <a:srgbClr val="000000"/>
                  </a:solidFill>
                  <a:latin typeface="Segoe UI"/>
                  <a:ea typeface="メイリオ"/>
                </a:rPr>
                <a:t>不織布マスク二重は不要</a:t>
              </a:r>
              <a:endParaRPr b="0" lang="en-US" sz="1600" spc="-1" strike="noStrike">
                <a:latin typeface="Arial"/>
              </a:endParaRPr>
            </a:p>
            <a:p>
              <a:pPr marL="988920" indent="-190080">
                <a:lnSpc>
                  <a:spcPct val="100000"/>
                </a:lnSpc>
                <a:spcBef>
                  <a:spcPts val="601"/>
                </a:spcBef>
                <a:buClr>
                  <a:srgbClr val="000000"/>
                </a:buClr>
                <a:buFont typeface="Wingdings" charset="2"/>
                <a:buChar char=""/>
              </a:pPr>
              <a:r>
                <a:rPr b="0" lang="ja-JP" sz="1600" spc="-1" strike="noStrike">
                  <a:solidFill>
                    <a:srgbClr val="000000"/>
                  </a:solidFill>
                  <a:latin typeface="Segoe UI"/>
                  <a:ea typeface="メイリオ"/>
                </a:rPr>
                <a:t>再利用は推奨されない</a:t>
              </a:r>
              <a:endParaRPr b="0" lang="en-US" sz="1600" spc="-1" strike="noStrike">
                <a:latin typeface="Arial"/>
              </a:endParaRPr>
            </a:p>
          </p:txBody>
        </p:sp>
        <p:grpSp>
          <p:nvGrpSpPr>
            <p:cNvPr id="187" name="グループ化 25"/>
            <p:cNvGrpSpPr/>
            <p:nvPr/>
          </p:nvGrpSpPr>
          <p:grpSpPr>
            <a:xfrm>
              <a:off x="318960" y="2925000"/>
              <a:ext cx="1801080" cy="1326600"/>
              <a:chOff x="318960" y="2925000"/>
              <a:chExt cx="1801080" cy="1326600"/>
            </a:xfrm>
          </p:grpSpPr>
          <p:pic>
            <p:nvPicPr>
              <p:cNvPr id="188" name="図 16" descr=""/>
              <p:cNvPicPr/>
              <p:nvPr/>
            </p:nvPicPr>
            <p:blipFill>
              <a:blip r:embed="rId2"/>
              <a:stretch/>
            </p:blipFill>
            <p:spPr>
              <a:xfrm>
                <a:off x="586800" y="2925000"/>
                <a:ext cx="1265760" cy="1265760"/>
              </a:xfrm>
              <a:prstGeom prst="rect">
                <a:avLst/>
              </a:prstGeom>
              <a:ln w="0">
                <a:noFill/>
              </a:ln>
            </p:spPr>
          </p:pic>
          <p:sp>
            <p:nvSpPr>
              <p:cNvPr id="189" name="正方形/長方形 18"/>
              <p:cNvSpPr/>
              <p:nvPr/>
            </p:nvSpPr>
            <p:spPr>
              <a:xfrm>
                <a:off x="318960" y="3948120"/>
                <a:ext cx="1801080" cy="3034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1400" spc="-1" strike="noStrike">
                    <a:solidFill>
                      <a:srgbClr val="000000"/>
                    </a:solidFill>
                    <a:latin typeface="Segoe UI"/>
                    <a:ea typeface="メイリオ"/>
                  </a:rPr>
                  <a:t>サージカルマスク</a:t>
                </a:r>
                <a:endParaRPr b="0" lang="en-US" sz="1400" spc="-1" strike="noStrike">
                  <a:latin typeface="Arial"/>
                </a:endParaRPr>
              </a:p>
            </p:txBody>
          </p:sp>
        </p:grpSp>
      </p:grpSp>
      <p:grpSp>
        <p:nvGrpSpPr>
          <p:cNvPr id="190" name="グループ化 10"/>
          <p:cNvGrpSpPr/>
          <p:nvPr/>
        </p:nvGrpSpPr>
        <p:grpSpPr>
          <a:xfrm>
            <a:off x="339840" y="4613760"/>
            <a:ext cx="4600800" cy="1326240"/>
            <a:chOff x="339840" y="4613760"/>
            <a:chExt cx="4600800" cy="1326240"/>
          </a:xfrm>
        </p:grpSpPr>
        <p:sp>
          <p:nvSpPr>
            <p:cNvPr id="191" name="四角形: 角を丸くする 39"/>
            <p:cNvSpPr/>
            <p:nvPr/>
          </p:nvSpPr>
          <p:spPr>
            <a:xfrm>
              <a:off x="987480" y="4624920"/>
              <a:ext cx="3953160" cy="1266840"/>
            </a:xfrm>
            <a:prstGeom prst="roundRect">
              <a:avLst>
                <a:gd name="adj" fmla="val 16667"/>
              </a:avLst>
            </a:prstGeom>
            <a:noFill/>
            <a:ln cap="rnd" w="38100">
              <a:solidFill>
                <a:srgbClr val="2c8ca1"/>
              </a:solidFill>
              <a:round/>
            </a:ln>
          </p:spPr>
          <p:style>
            <a:lnRef idx="2">
              <a:schemeClr val="accent4"/>
            </a:lnRef>
            <a:fillRef idx="1">
              <a:schemeClr val="lt1"/>
            </a:fillRef>
            <a:effectRef idx="0">
              <a:schemeClr val="accent4"/>
            </a:effectRef>
            <a:fontRef idx="minor"/>
          </p:style>
          <p:txBody>
            <a:bodyPr lIns="90000" rIns="90000" tIns="45000" bIns="45000" anchor="ctr">
              <a:noAutofit/>
            </a:bodyPr>
            <a:p>
              <a:pPr marL="988920" indent="-190080">
                <a:lnSpc>
                  <a:spcPct val="100000"/>
                </a:lnSpc>
                <a:spcBef>
                  <a:spcPts val="601"/>
                </a:spcBef>
                <a:buClr>
                  <a:srgbClr val="000000"/>
                </a:buClr>
                <a:buFont typeface="Wingdings" charset="2"/>
                <a:buChar char=""/>
              </a:pPr>
              <a:r>
                <a:rPr b="0" lang="ja-JP" sz="1600" spc="-1" strike="noStrike">
                  <a:solidFill>
                    <a:srgbClr val="000000"/>
                  </a:solidFill>
                  <a:latin typeface="Segoe UI"/>
                  <a:ea typeface="メイリオ"/>
                </a:rPr>
                <a:t>エアロゾル発生時のみ着用</a:t>
              </a:r>
              <a:endParaRPr b="0" lang="en-US" sz="1600" spc="-1" strike="noStrike">
                <a:latin typeface="Arial"/>
              </a:endParaRPr>
            </a:p>
            <a:p>
              <a:pPr marL="988920" indent="-190080">
                <a:lnSpc>
                  <a:spcPct val="100000"/>
                </a:lnSpc>
                <a:spcBef>
                  <a:spcPts val="601"/>
                </a:spcBef>
                <a:buClr>
                  <a:srgbClr val="000000"/>
                </a:buClr>
                <a:buFont typeface="Wingdings" charset="2"/>
                <a:buChar char=""/>
              </a:pPr>
              <a:r>
                <a:rPr b="0" lang="ja-JP" sz="1600" spc="-1" strike="noStrike">
                  <a:solidFill>
                    <a:srgbClr val="000000"/>
                  </a:solidFill>
                  <a:latin typeface="Segoe UI"/>
                  <a:ea typeface="メイリオ"/>
                </a:rPr>
                <a:t>除菌･滅菌などによる</a:t>
              </a:r>
              <a:br/>
              <a:r>
                <a:rPr b="0" lang="ja-JP" sz="1600" spc="-1" strike="noStrike">
                  <a:solidFill>
                    <a:srgbClr val="000000"/>
                  </a:solidFill>
                  <a:latin typeface="Segoe UI"/>
                  <a:ea typeface="メイリオ"/>
                </a:rPr>
                <a:t>再利用も検討</a:t>
              </a:r>
              <a:endParaRPr b="0" lang="en-US" sz="1600" spc="-1" strike="noStrike">
                <a:latin typeface="Arial"/>
              </a:endParaRPr>
            </a:p>
          </p:txBody>
        </p:sp>
        <p:grpSp>
          <p:nvGrpSpPr>
            <p:cNvPr id="192" name="グループ化 24"/>
            <p:cNvGrpSpPr/>
            <p:nvPr/>
          </p:nvGrpSpPr>
          <p:grpSpPr>
            <a:xfrm>
              <a:off x="339840" y="4613760"/>
              <a:ext cx="1801080" cy="1326240"/>
              <a:chOff x="339840" y="4613760"/>
              <a:chExt cx="1801080" cy="1326240"/>
            </a:xfrm>
          </p:grpSpPr>
          <p:pic>
            <p:nvPicPr>
              <p:cNvPr id="193" name="図 17" descr=""/>
              <p:cNvPicPr/>
              <p:nvPr/>
            </p:nvPicPr>
            <p:blipFill>
              <a:blip r:embed="rId3"/>
              <a:stretch/>
            </p:blipFill>
            <p:spPr>
              <a:xfrm>
                <a:off x="607320" y="4613760"/>
                <a:ext cx="1265760" cy="1265760"/>
              </a:xfrm>
              <a:prstGeom prst="rect">
                <a:avLst/>
              </a:prstGeom>
              <a:ln w="0">
                <a:noFill/>
              </a:ln>
            </p:spPr>
          </p:pic>
          <p:sp>
            <p:nvSpPr>
              <p:cNvPr id="194" name="正方形/長方形 19"/>
              <p:cNvSpPr/>
              <p:nvPr/>
            </p:nvSpPr>
            <p:spPr>
              <a:xfrm>
                <a:off x="339840" y="5636520"/>
                <a:ext cx="1801080" cy="3034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n-US" sz="1400" spc="-1" strike="noStrike">
                    <a:solidFill>
                      <a:srgbClr val="000000"/>
                    </a:solidFill>
                    <a:latin typeface="Segoe UI"/>
                    <a:ea typeface="メイリオ"/>
                  </a:rPr>
                  <a:t>N95</a:t>
                </a:r>
                <a:r>
                  <a:rPr b="1" lang="ja-JP" sz="1400" spc="-1" strike="noStrike">
                    <a:solidFill>
                      <a:srgbClr val="000000"/>
                    </a:solidFill>
                    <a:latin typeface="Segoe UI"/>
                    <a:ea typeface="メイリオ"/>
                  </a:rPr>
                  <a:t>マスク</a:t>
                </a:r>
                <a:endParaRPr b="0" lang="en-US" sz="1400" spc="-1" strike="noStrike">
                  <a:latin typeface="Arial"/>
                </a:endParaRPr>
              </a:p>
            </p:txBody>
          </p:sp>
        </p:grpSp>
      </p:grpSp>
      <p:grpSp>
        <p:nvGrpSpPr>
          <p:cNvPr id="195" name="グループ化 44"/>
          <p:cNvGrpSpPr/>
          <p:nvPr/>
        </p:nvGrpSpPr>
        <p:grpSpPr>
          <a:xfrm>
            <a:off x="5145480" y="1357200"/>
            <a:ext cx="4572720" cy="1906560"/>
            <a:chOff x="5145480" y="1357200"/>
            <a:chExt cx="4572720" cy="1906560"/>
          </a:xfrm>
        </p:grpSpPr>
        <p:sp>
          <p:nvSpPr>
            <p:cNvPr id="196" name="楕円 15"/>
            <p:cNvSpPr/>
            <p:nvPr/>
          </p:nvSpPr>
          <p:spPr>
            <a:xfrm>
              <a:off x="5411160" y="1357200"/>
              <a:ext cx="1265760" cy="1906560"/>
            </a:xfrm>
            <a:prstGeom prst="ellipse">
              <a:avLst/>
            </a:prstGeom>
            <a:solidFill>
              <a:srgbClr val="2c8ca1"/>
            </a:solidFill>
            <a:ln w="76200">
              <a:noFill/>
            </a:ln>
          </p:spPr>
          <p:style>
            <a:lnRef idx="2">
              <a:schemeClr val="accent4"/>
            </a:lnRef>
            <a:fillRef idx="1">
              <a:schemeClr val="lt1"/>
            </a:fillRef>
            <a:effectRef idx="0">
              <a:schemeClr val="accent4"/>
            </a:effectRef>
            <a:fontRef idx="minor"/>
          </p:style>
        </p:sp>
        <p:sp>
          <p:nvSpPr>
            <p:cNvPr id="197" name="四角形: 角を丸くする 41"/>
            <p:cNvSpPr/>
            <p:nvPr/>
          </p:nvSpPr>
          <p:spPr>
            <a:xfrm>
              <a:off x="5765040" y="1366560"/>
              <a:ext cx="3953160" cy="1887480"/>
            </a:xfrm>
            <a:prstGeom prst="roundRect">
              <a:avLst>
                <a:gd name="adj" fmla="val 16667"/>
              </a:avLst>
            </a:prstGeom>
            <a:noFill/>
            <a:ln cap="rnd" w="38100">
              <a:solidFill>
                <a:srgbClr val="2c8ca1"/>
              </a:solidFill>
              <a:round/>
            </a:ln>
          </p:spPr>
          <p:style>
            <a:lnRef idx="2">
              <a:schemeClr val="accent4"/>
            </a:lnRef>
            <a:fillRef idx="1">
              <a:schemeClr val="lt1"/>
            </a:fillRef>
            <a:effectRef idx="0">
              <a:schemeClr val="accent4"/>
            </a:effectRef>
            <a:fontRef idx="minor"/>
          </p:style>
          <p:txBody>
            <a:bodyPr lIns="90000" rIns="90000" tIns="45000" bIns="45000" anchor="ctr">
              <a:spAutoFit/>
            </a:bodyPr>
            <a:p>
              <a:pPr marL="988920" indent="-190080">
                <a:lnSpc>
                  <a:spcPct val="100000"/>
                </a:lnSpc>
                <a:spcBef>
                  <a:spcPts val="601"/>
                </a:spcBef>
                <a:buClr>
                  <a:srgbClr val="000000"/>
                </a:buClr>
                <a:buFont typeface="Wingdings" charset="2"/>
                <a:buChar char=""/>
              </a:pPr>
              <a:r>
                <a:rPr b="0" lang="ja-JP" sz="1600" spc="-1" strike="noStrike">
                  <a:solidFill>
                    <a:srgbClr val="000000"/>
                  </a:solidFill>
                  <a:latin typeface="Segoe UI"/>
                  <a:ea typeface="メイリオ"/>
                </a:rPr>
                <a:t>レインコート等の撥水性の資材で代用可能</a:t>
              </a:r>
              <a:endParaRPr b="0" lang="en-US" sz="1600" spc="-1" strike="noStrike">
                <a:latin typeface="Arial"/>
              </a:endParaRPr>
            </a:p>
            <a:p>
              <a:pPr marL="988920" indent="-190080">
                <a:lnSpc>
                  <a:spcPct val="100000"/>
                </a:lnSpc>
                <a:spcBef>
                  <a:spcPts val="601"/>
                </a:spcBef>
                <a:buClr>
                  <a:srgbClr val="000000"/>
                </a:buClr>
                <a:buFont typeface="Wingdings" charset="2"/>
                <a:buChar char=""/>
              </a:pPr>
              <a:r>
                <a:rPr b="0" lang="ja-JP" sz="1600" spc="-1" strike="noStrike">
                  <a:solidFill>
                    <a:srgbClr val="000000"/>
                  </a:solidFill>
                  <a:latin typeface="Segoe UI"/>
                  <a:ea typeface="メイリオ"/>
                </a:rPr>
                <a:t>前後逆の着用でリスク低減</a:t>
              </a:r>
              <a:endParaRPr b="0" lang="en-US" sz="1600" spc="-1" strike="noStrike">
                <a:latin typeface="Arial"/>
              </a:endParaRPr>
            </a:p>
            <a:p>
              <a:pPr marL="988920" indent="-190080">
                <a:lnSpc>
                  <a:spcPct val="100000"/>
                </a:lnSpc>
                <a:spcBef>
                  <a:spcPts val="601"/>
                </a:spcBef>
                <a:buClr>
                  <a:srgbClr val="000000"/>
                </a:buClr>
                <a:buFont typeface="Wingdings" charset="2"/>
                <a:buChar char=""/>
              </a:pPr>
              <a:r>
                <a:rPr b="0" lang="ja-JP" sz="1600" spc="-1" strike="noStrike">
                  <a:solidFill>
                    <a:srgbClr val="000000"/>
                  </a:solidFill>
                  <a:latin typeface="Segoe UI"/>
                  <a:ea typeface="メイリオ"/>
                </a:rPr>
                <a:t>低リスクでは撥水性</a:t>
              </a:r>
              <a:br/>
              <a:r>
                <a:rPr b="0" lang="ja-JP" sz="1600" spc="-1" strike="noStrike">
                  <a:solidFill>
                    <a:srgbClr val="000000"/>
                  </a:solidFill>
                  <a:latin typeface="Segoe UI"/>
                  <a:ea typeface="メイリオ"/>
                </a:rPr>
                <a:t>エプロンやゴミ袋に穴を</a:t>
              </a:r>
              <a:br/>
              <a:r>
                <a:rPr b="0" lang="ja-JP" sz="1600" spc="-1" strike="noStrike">
                  <a:solidFill>
                    <a:srgbClr val="000000"/>
                  </a:solidFill>
                  <a:latin typeface="Segoe UI"/>
                  <a:ea typeface="メイリオ"/>
                </a:rPr>
                <a:t>開け代替</a:t>
              </a:r>
              <a:endParaRPr b="0" lang="en-US" sz="1600" spc="-1" strike="noStrike">
                <a:latin typeface="Arial"/>
              </a:endParaRPr>
            </a:p>
          </p:txBody>
        </p:sp>
        <p:pic>
          <p:nvPicPr>
            <p:cNvPr id="198" name="図 14" descr=""/>
            <p:cNvPicPr/>
            <p:nvPr/>
          </p:nvPicPr>
          <p:blipFill>
            <a:blip r:embed="rId4"/>
            <a:stretch/>
          </p:blipFill>
          <p:spPr>
            <a:xfrm>
              <a:off x="5413320" y="1689120"/>
              <a:ext cx="1265760" cy="1265760"/>
            </a:xfrm>
            <a:prstGeom prst="rect">
              <a:avLst/>
            </a:prstGeom>
            <a:ln w="0">
              <a:noFill/>
            </a:ln>
          </p:spPr>
        </p:pic>
        <p:sp>
          <p:nvSpPr>
            <p:cNvPr id="199" name="正方形/長方形 21"/>
            <p:cNvSpPr/>
            <p:nvPr/>
          </p:nvSpPr>
          <p:spPr>
            <a:xfrm>
              <a:off x="5145480" y="2712240"/>
              <a:ext cx="1801080" cy="3034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1400" spc="-1" strike="noStrike">
                  <a:solidFill>
                    <a:srgbClr val="000000"/>
                  </a:solidFill>
                  <a:latin typeface="Segoe UI"/>
                  <a:ea typeface="メイリオ"/>
                </a:rPr>
                <a:t>ガウン</a:t>
              </a:r>
              <a:endParaRPr b="0" lang="en-US" sz="1400" spc="-1" strike="noStrike">
                <a:latin typeface="Arial"/>
              </a:endParaRPr>
            </a:p>
          </p:txBody>
        </p:sp>
      </p:grpSp>
      <p:grpSp>
        <p:nvGrpSpPr>
          <p:cNvPr id="200" name="グループ化 45"/>
          <p:cNvGrpSpPr/>
          <p:nvPr/>
        </p:nvGrpSpPr>
        <p:grpSpPr>
          <a:xfrm>
            <a:off x="5143680" y="3643560"/>
            <a:ext cx="4574520" cy="1906560"/>
            <a:chOff x="5143680" y="3643560"/>
            <a:chExt cx="4574520" cy="1906560"/>
          </a:xfrm>
        </p:grpSpPr>
        <p:sp>
          <p:nvSpPr>
            <p:cNvPr id="201" name="楕円 43"/>
            <p:cNvSpPr/>
            <p:nvPr/>
          </p:nvSpPr>
          <p:spPr>
            <a:xfrm>
              <a:off x="5411160" y="3643560"/>
              <a:ext cx="1265760" cy="1906560"/>
            </a:xfrm>
            <a:prstGeom prst="ellipse">
              <a:avLst/>
            </a:prstGeom>
            <a:solidFill>
              <a:srgbClr val="2c8ca1"/>
            </a:solidFill>
            <a:ln w="76200">
              <a:noFill/>
            </a:ln>
          </p:spPr>
          <p:style>
            <a:lnRef idx="2">
              <a:schemeClr val="accent4"/>
            </a:lnRef>
            <a:fillRef idx="1">
              <a:schemeClr val="lt1"/>
            </a:fillRef>
            <a:effectRef idx="0">
              <a:schemeClr val="accent4"/>
            </a:effectRef>
            <a:fontRef idx="minor"/>
          </p:style>
        </p:sp>
        <p:sp>
          <p:nvSpPr>
            <p:cNvPr id="202" name="四角形: 角を丸くする 42"/>
            <p:cNvSpPr/>
            <p:nvPr/>
          </p:nvSpPr>
          <p:spPr>
            <a:xfrm>
              <a:off x="5765040" y="3652920"/>
              <a:ext cx="3953160" cy="1887480"/>
            </a:xfrm>
            <a:prstGeom prst="roundRect">
              <a:avLst>
                <a:gd name="adj" fmla="val 16667"/>
              </a:avLst>
            </a:prstGeom>
            <a:noFill/>
            <a:ln cap="rnd" w="38100">
              <a:solidFill>
                <a:srgbClr val="2c8ca1"/>
              </a:solidFill>
              <a:round/>
            </a:ln>
          </p:spPr>
          <p:style>
            <a:lnRef idx="2">
              <a:schemeClr val="accent4"/>
            </a:lnRef>
            <a:fillRef idx="1">
              <a:schemeClr val="lt1"/>
            </a:fillRef>
            <a:effectRef idx="0">
              <a:schemeClr val="accent4"/>
            </a:effectRef>
            <a:fontRef idx="minor"/>
          </p:style>
          <p:txBody>
            <a:bodyPr lIns="90000" rIns="90000" tIns="45000" bIns="45000" anchor="ctr">
              <a:spAutoFit/>
            </a:bodyPr>
            <a:p>
              <a:pPr marL="988920" indent="-190080">
                <a:lnSpc>
                  <a:spcPct val="100000"/>
                </a:lnSpc>
                <a:spcBef>
                  <a:spcPts val="601"/>
                </a:spcBef>
                <a:buClr>
                  <a:srgbClr val="000000"/>
                </a:buClr>
                <a:buFont typeface="Wingdings" charset="2"/>
                <a:buChar char=""/>
              </a:pPr>
              <a:r>
                <a:rPr b="0" lang="ja-JP" sz="1600" spc="-1" strike="noStrike">
                  <a:solidFill>
                    <a:srgbClr val="000000"/>
                  </a:solidFill>
                  <a:latin typeface="Segoe UI"/>
                  <a:ea typeface="メイリオ"/>
                </a:rPr>
                <a:t>目を覆えればスキーの</a:t>
              </a:r>
              <a:br/>
              <a:r>
                <a:rPr b="0" lang="ja-JP" sz="1600" spc="-1" strike="noStrike">
                  <a:solidFill>
                    <a:srgbClr val="000000"/>
                  </a:solidFill>
                  <a:latin typeface="Segoe UI"/>
                  <a:ea typeface="メイリオ"/>
                </a:rPr>
                <a:t>ゴーグル、シールド、</a:t>
              </a:r>
              <a:br/>
              <a:r>
                <a:rPr b="0" lang="ja-JP" sz="1600" spc="-1" strike="noStrike">
                  <a:solidFill>
                    <a:srgbClr val="000000"/>
                  </a:solidFill>
                  <a:latin typeface="Segoe UI"/>
                  <a:ea typeface="メイリオ"/>
                </a:rPr>
                <a:t>眼鏡で代用</a:t>
              </a:r>
              <a:endParaRPr b="0" lang="en-US" sz="1600" spc="-1" strike="noStrike">
                <a:latin typeface="Arial"/>
              </a:endParaRPr>
            </a:p>
            <a:p>
              <a:pPr marL="988920" indent="-190080">
                <a:lnSpc>
                  <a:spcPct val="100000"/>
                </a:lnSpc>
                <a:spcBef>
                  <a:spcPts val="601"/>
                </a:spcBef>
                <a:buClr>
                  <a:srgbClr val="000000"/>
                </a:buClr>
                <a:buFont typeface="Wingdings" charset="2"/>
                <a:buChar char=""/>
              </a:pPr>
              <a:r>
                <a:rPr b="0" lang="ja-JP" sz="1600" spc="-1" strike="noStrike">
                  <a:solidFill>
                    <a:srgbClr val="000000"/>
                  </a:solidFill>
                  <a:latin typeface="Segoe UI"/>
                  <a:ea typeface="メイリオ"/>
                </a:rPr>
                <a:t>透明クリアファイルを</a:t>
              </a:r>
              <a:br/>
              <a:r>
                <a:rPr b="0" lang="ja-JP" sz="1600" spc="-1" strike="noStrike">
                  <a:solidFill>
                    <a:srgbClr val="000000"/>
                  </a:solidFill>
                  <a:latin typeface="Segoe UI"/>
                  <a:ea typeface="メイリオ"/>
                </a:rPr>
                <a:t>帽子等に装着し､顔面カバー</a:t>
              </a:r>
              <a:endParaRPr b="0" lang="en-US" sz="1600" spc="-1" strike="noStrike">
                <a:latin typeface="Arial"/>
              </a:endParaRPr>
            </a:p>
            <a:p>
              <a:pPr marL="988920" indent="-190080">
                <a:lnSpc>
                  <a:spcPct val="100000"/>
                </a:lnSpc>
                <a:spcBef>
                  <a:spcPts val="601"/>
                </a:spcBef>
                <a:buClr>
                  <a:srgbClr val="000000"/>
                </a:buClr>
                <a:buFont typeface="Wingdings" charset="2"/>
                <a:buChar char=""/>
              </a:pPr>
              <a:r>
                <a:rPr b="0" lang="ja-JP" sz="1600" spc="-1" strike="noStrike">
                  <a:solidFill>
                    <a:srgbClr val="000000"/>
                  </a:solidFill>
                  <a:latin typeface="Segoe UI"/>
                  <a:ea typeface="メイリオ"/>
                </a:rPr>
                <a:t>再利用は使用後に洗浄･消毒</a:t>
              </a:r>
              <a:endParaRPr b="0" lang="en-US" sz="1600" spc="-1" strike="noStrike">
                <a:latin typeface="Arial"/>
              </a:endParaRPr>
            </a:p>
          </p:txBody>
        </p:sp>
        <p:pic>
          <p:nvPicPr>
            <p:cNvPr id="203" name="図 12" descr=""/>
            <p:cNvPicPr/>
            <p:nvPr/>
          </p:nvPicPr>
          <p:blipFill>
            <a:blip r:embed="rId5"/>
            <a:stretch/>
          </p:blipFill>
          <p:spPr>
            <a:xfrm>
              <a:off x="5411160" y="3943080"/>
              <a:ext cx="1265760" cy="1265760"/>
            </a:xfrm>
            <a:prstGeom prst="rect">
              <a:avLst/>
            </a:prstGeom>
            <a:ln w="0">
              <a:noFill/>
            </a:ln>
          </p:spPr>
        </p:pic>
        <p:sp>
          <p:nvSpPr>
            <p:cNvPr id="204" name="正方形/長方形 20"/>
            <p:cNvSpPr/>
            <p:nvPr/>
          </p:nvSpPr>
          <p:spPr>
            <a:xfrm>
              <a:off x="5143680" y="4966200"/>
              <a:ext cx="1801080" cy="3034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1400" spc="-1" strike="noStrike">
                  <a:solidFill>
                    <a:srgbClr val="000000"/>
                  </a:solidFill>
                  <a:latin typeface="Segoe UI"/>
                  <a:ea typeface="メイリオ"/>
                </a:rPr>
                <a:t>アイプロテクト</a:t>
              </a:r>
              <a:endParaRPr b="0" lang="en-US" sz="1400" spc="-1" strike="noStrike">
                <a:latin typeface="Arial"/>
              </a:endParaRPr>
            </a:p>
          </p:txBody>
        </p:sp>
      </p:grpSp>
    </p:spTree>
  </p:cSld>
  <mc:AlternateContent>
    <mc:Choice Requires="p14">
      <p:transition spd="med" p14:dur="700">
        <p:fade/>
      </p:transition>
    </mc:Choice>
    <mc:Fallback>
      <p:transition spd="med">
        <p:fade/>
      </p:transition>
    </mc:Fallback>
  </mc:AlternateContent>
  <p:timing>
    <p:tnLst>
      <p:par>
        <p:cTn id="120" dur="indefinite" restart="never" nodeType="tmRoot">
          <p:childTnLst>
            <p:seq>
              <p:cTn id="121" dur="indefinite" nodeType="mainSeq">
                <p:childTnLst>
                  <p:par>
                    <p:cTn id="122" fill="hold">
                      <p:stCondLst>
                        <p:cond delay="0"/>
                      </p:stCondLst>
                      <p:childTnLst>
                        <p:par>
                          <p:cTn id="123" fill="hold">
                            <p:stCondLst>
                              <p:cond delay="0"/>
                            </p:stCondLst>
                            <p:childTnLst>
                              <p:par>
                                <p:cTn id="124" nodeType="afterEffect" fill="hold" presetClass="entr" presetID="22" presetSubtype="8">
                                  <p:stCondLst>
                                    <p:cond delay="0"/>
                                  </p:stCondLst>
                                  <p:childTnLst>
                                    <p:set>
                                      <p:cBhvr>
                                        <p:cTn id="125" dur="1" fill="hold">
                                          <p:stCondLst>
                                            <p:cond delay="0"/>
                                          </p:stCondLst>
                                        </p:cTn>
                                        <p:tgtEl>
                                          <p:spTgt spid="180"/>
                                        </p:tgtEl>
                                        <p:attrNameLst>
                                          <p:attrName>style.visibility</p:attrName>
                                        </p:attrNameLst>
                                      </p:cBhvr>
                                      <p:to>
                                        <p:strVal val="visible"/>
                                      </p:to>
                                    </p:set>
                                    <p:animEffect filter="wipe(left)" transition="in">
                                      <p:cBhvr additive="repl">
                                        <p:cTn id="126" dur="500"/>
                                        <p:tgtEl>
                                          <p:spTgt spid="180"/>
                                        </p:tgtEl>
                                      </p:cBhvr>
                                    </p:animEffect>
                                  </p:childTnLst>
                                </p:cTn>
                              </p:par>
                            </p:childTnLst>
                          </p:cTn>
                        </p:par>
                      </p:childTnLst>
                    </p:cTn>
                  </p:par>
                  <p:par>
                    <p:cTn id="127" fill="hold">
                      <p:stCondLst>
                        <p:cond delay="indefinite"/>
                      </p:stCondLst>
                      <p:childTnLst>
                        <p:par>
                          <p:cTn id="128" fill="hold">
                            <p:stCondLst>
                              <p:cond delay="0"/>
                            </p:stCondLst>
                            <p:childTnLst>
                              <p:par>
                                <p:cTn id="129" nodeType="clickEffect" fill="hold" presetClass="entr" presetID="22" presetSubtype="8">
                                  <p:stCondLst>
                                    <p:cond delay="0"/>
                                  </p:stCondLst>
                                  <p:childTnLst>
                                    <p:set>
                                      <p:cBhvr>
                                        <p:cTn id="130" dur="1" fill="hold">
                                          <p:stCondLst>
                                            <p:cond delay="0"/>
                                          </p:stCondLst>
                                        </p:cTn>
                                        <p:tgtEl>
                                          <p:spTgt spid="185"/>
                                        </p:tgtEl>
                                        <p:attrNameLst>
                                          <p:attrName>style.visibility</p:attrName>
                                        </p:attrNameLst>
                                      </p:cBhvr>
                                      <p:to>
                                        <p:strVal val="visible"/>
                                      </p:to>
                                    </p:set>
                                    <p:animEffect filter="wipe(left)" transition="in">
                                      <p:cBhvr additive="repl">
                                        <p:cTn id="131" dur="500"/>
                                        <p:tgtEl>
                                          <p:spTgt spid="185"/>
                                        </p:tgtEl>
                                      </p:cBhvr>
                                    </p:animEffect>
                                  </p:childTnLst>
                                </p:cTn>
                              </p:par>
                            </p:childTnLst>
                          </p:cTn>
                        </p:par>
                      </p:childTnLst>
                    </p:cTn>
                  </p:par>
                  <p:par>
                    <p:cTn id="132" fill="hold">
                      <p:stCondLst>
                        <p:cond delay="indefinite"/>
                      </p:stCondLst>
                      <p:childTnLst>
                        <p:par>
                          <p:cTn id="133" fill="hold">
                            <p:stCondLst>
                              <p:cond delay="0"/>
                            </p:stCondLst>
                            <p:childTnLst>
                              <p:par>
                                <p:cTn id="134" nodeType="clickEffect" fill="hold" presetClass="entr" presetID="22" presetSubtype="8">
                                  <p:stCondLst>
                                    <p:cond delay="0"/>
                                  </p:stCondLst>
                                  <p:childTnLst>
                                    <p:set>
                                      <p:cBhvr>
                                        <p:cTn id="135" dur="1" fill="hold">
                                          <p:stCondLst>
                                            <p:cond delay="0"/>
                                          </p:stCondLst>
                                        </p:cTn>
                                        <p:tgtEl>
                                          <p:spTgt spid="190"/>
                                        </p:tgtEl>
                                        <p:attrNameLst>
                                          <p:attrName>style.visibility</p:attrName>
                                        </p:attrNameLst>
                                      </p:cBhvr>
                                      <p:to>
                                        <p:strVal val="visible"/>
                                      </p:to>
                                    </p:set>
                                    <p:animEffect filter="wipe(left)" transition="in">
                                      <p:cBhvr additive="repl">
                                        <p:cTn id="136" dur="500"/>
                                        <p:tgtEl>
                                          <p:spTgt spid="190"/>
                                        </p:tgtEl>
                                      </p:cBhvr>
                                    </p:animEffect>
                                  </p:childTnLst>
                                </p:cTn>
                              </p:par>
                            </p:childTnLst>
                          </p:cTn>
                        </p:par>
                      </p:childTnLst>
                    </p:cTn>
                  </p:par>
                  <p:par>
                    <p:cTn id="137" fill="hold">
                      <p:stCondLst>
                        <p:cond delay="indefinite"/>
                      </p:stCondLst>
                      <p:childTnLst>
                        <p:par>
                          <p:cTn id="138" fill="hold">
                            <p:stCondLst>
                              <p:cond delay="0"/>
                            </p:stCondLst>
                            <p:childTnLst>
                              <p:par>
                                <p:cTn id="139" nodeType="clickEffect" fill="hold" presetClass="entr" presetID="22" presetSubtype="8">
                                  <p:stCondLst>
                                    <p:cond delay="0"/>
                                  </p:stCondLst>
                                  <p:childTnLst>
                                    <p:set>
                                      <p:cBhvr>
                                        <p:cTn id="140" dur="1" fill="hold">
                                          <p:stCondLst>
                                            <p:cond delay="0"/>
                                          </p:stCondLst>
                                        </p:cTn>
                                        <p:tgtEl>
                                          <p:spTgt spid="195"/>
                                        </p:tgtEl>
                                        <p:attrNameLst>
                                          <p:attrName>style.visibility</p:attrName>
                                        </p:attrNameLst>
                                      </p:cBhvr>
                                      <p:to>
                                        <p:strVal val="visible"/>
                                      </p:to>
                                    </p:set>
                                    <p:animEffect filter="wipe(left)" transition="in">
                                      <p:cBhvr additive="repl">
                                        <p:cTn id="141" dur="500"/>
                                        <p:tgtEl>
                                          <p:spTgt spid="195"/>
                                        </p:tgtEl>
                                      </p:cBhvr>
                                    </p:animEffect>
                                  </p:childTnLst>
                                </p:cTn>
                              </p:par>
                            </p:childTnLst>
                          </p:cTn>
                        </p:par>
                      </p:childTnLst>
                    </p:cTn>
                  </p:par>
                  <p:par>
                    <p:cTn id="142" fill="hold">
                      <p:stCondLst>
                        <p:cond delay="indefinite"/>
                      </p:stCondLst>
                      <p:childTnLst>
                        <p:par>
                          <p:cTn id="143" fill="hold">
                            <p:stCondLst>
                              <p:cond delay="0"/>
                            </p:stCondLst>
                            <p:childTnLst>
                              <p:par>
                                <p:cTn id="144" nodeType="clickEffect" fill="hold" presetClass="entr" presetID="22" presetSubtype="8">
                                  <p:stCondLst>
                                    <p:cond delay="0"/>
                                  </p:stCondLst>
                                  <p:childTnLst>
                                    <p:set>
                                      <p:cBhvr>
                                        <p:cTn id="145" dur="1" fill="hold">
                                          <p:stCondLst>
                                            <p:cond delay="0"/>
                                          </p:stCondLst>
                                        </p:cTn>
                                        <p:tgtEl>
                                          <p:spTgt spid="200"/>
                                        </p:tgtEl>
                                        <p:attrNameLst>
                                          <p:attrName>style.visibility</p:attrName>
                                        </p:attrNameLst>
                                      </p:cBhvr>
                                      <p:to>
                                        <p:strVal val="visible"/>
                                      </p:to>
                                    </p:set>
                                    <p:animEffect filter="wipe(left)" transition="in">
                                      <p:cBhvr additive="repl">
                                        <p:cTn id="146" dur="5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フッター プレースホルダー 1"/>
          <p:cNvSpPr txBox="1"/>
          <p:nvPr/>
        </p:nvSpPr>
        <p:spPr>
          <a:xfrm>
            <a:off x="523800" y="5901840"/>
            <a:ext cx="8507880" cy="364680"/>
          </a:xfrm>
          <a:prstGeom prst="rect">
            <a:avLst/>
          </a:prstGeom>
          <a:noFill/>
          <a:ln w="0">
            <a:noFill/>
          </a:ln>
        </p:spPr>
        <p:txBody>
          <a:bodyPr anchor="ctr">
            <a:noAutofit/>
          </a:bodyPr>
          <a:p>
            <a:pPr algn="r">
              <a:lnSpc>
                <a:spcPct val="100000"/>
              </a:lnSpc>
              <a:tabLst>
                <a:tab algn="l" pos="808200"/>
              </a:tabLst>
            </a:pPr>
            <a:r>
              <a:rPr b="0" lang="ja-JP" sz="1600" spc="-1" strike="noStrike">
                <a:solidFill>
                  <a:srgbClr val="000000"/>
                </a:solidFill>
                <a:latin typeface="Segoe UI"/>
                <a:ea typeface="メイリオ"/>
              </a:rPr>
              <a:t>「</a:t>
            </a:r>
            <a:r>
              <a:rPr b="0" lang="en-US" sz="1600" spc="-1" strike="noStrike">
                <a:solidFill>
                  <a:srgbClr val="000000"/>
                </a:solidFill>
                <a:latin typeface="Segoe UI"/>
                <a:ea typeface="メイリオ"/>
              </a:rPr>
              <a:t>N95 </a:t>
            </a:r>
            <a:r>
              <a:rPr b="0" lang="ja-JP" sz="1600" spc="-1" strike="noStrike">
                <a:solidFill>
                  <a:srgbClr val="000000"/>
                </a:solidFill>
                <a:latin typeface="Segoe UI"/>
                <a:ea typeface="メイリオ"/>
              </a:rPr>
              <a:t>マスクの例外的取扱いについて」厚生労働省　令和</a:t>
            </a:r>
            <a:r>
              <a:rPr b="0" lang="en-US" sz="1600" spc="-1" strike="noStrike">
                <a:solidFill>
                  <a:srgbClr val="000000"/>
                </a:solidFill>
                <a:latin typeface="Segoe UI"/>
                <a:ea typeface="メイリオ"/>
              </a:rPr>
              <a:t>2</a:t>
            </a:r>
            <a:r>
              <a:rPr b="0" lang="ja-JP" sz="1600" spc="-1" strike="noStrike">
                <a:solidFill>
                  <a:srgbClr val="000000"/>
                </a:solidFill>
                <a:latin typeface="Segoe UI"/>
                <a:ea typeface="メイリオ"/>
              </a:rPr>
              <a:t>年</a:t>
            </a:r>
            <a:r>
              <a:rPr b="0" lang="en-US" sz="1600" spc="-1" strike="noStrike">
                <a:solidFill>
                  <a:srgbClr val="000000"/>
                </a:solidFill>
                <a:latin typeface="Segoe UI"/>
                <a:ea typeface="メイリオ"/>
              </a:rPr>
              <a:t>4</a:t>
            </a:r>
            <a:r>
              <a:rPr b="0" lang="ja-JP" sz="1600" spc="-1" strike="noStrike">
                <a:solidFill>
                  <a:srgbClr val="000000"/>
                </a:solidFill>
                <a:latin typeface="Segoe UI"/>
                <a:ea typeface="メイリオ"/>
              </a:rPr>
              <a:t>月</a:t>
            </a:r>
            <a:r>
              <a:rPr b="0" lang="en-US" sz="1600" spc="-1" strike="noStrike">
                <a:solidFill>
                  <a:srgbClr val="000000"/>
                </a:solidFill>
                <a:latin typeface="Segoe UI"/>
                <a:ea typeface="メイリオ"/>
              </a:rPr>
              <a:t>10</a:t>
            </a:r>
            <a:r>
              <a:rPr b="0" lang="ja-JP" sz="1600" spc="-1" strike="noStrike">
                <a:solidFill>
                  <a:srgbClr val="000000"/>
                </a:solidFill>
                <a:latin typeface="Segoe UI"/>
                <a:ea typeface="メイリオ"/>
              </a:rPr>
              <a:t>日通知　</a:t>
            </a:r>
            <a:endParaRPr b="0" lang="en-US" sz="1600" spc="-1" strike="noStrike">
              <a:latin typeface="Times New Roman"/>
            </a:endParaRPr>
          </a:p>
        </p:txBody>
      </p:sp>
      <p:sp>
        <p:nvSpPr>
          <p:cNvPr id="206"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207"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208" name="Rectangle 4"/>
          <p:cNvSpPr/>
          <p:nvPr/>
        </p:nvSpPr>
        <p:spPr>
          <a:xfrm>
            <a:off x="728640" y="324000"/>
            <a:ext cx="8829720" cy="640080"/>
          </a:xfrm>
          <a:prstGeom prst="roundRect">
            <a:avLst>
              <a:gd name="adj" fmla="val 16667"/>
            </a:avLst>
          </a:prstGeom>
          <a:solidFill>
            <a:schemeClr val="accent3">
              <a:lumMod val="20000"/>
              <a:lumOff val="80000"/>
            </a:schemeClr>
          </a:solidFill>
          <a:ln w="38100">
            <a:solidFill>
              <a:srgbClr val="b58b80"/>
            </a:solidFill>
            <a:round/>
          </a:ln>
        </p:spPr>
        <p:style>
          <a:lnRef idx="0"/>
          <a:fillRef idx="0"/>
          <a:effectRef idx="0"/>
          <a:fontRef idx="minor"/>
        </p:style>
        <p:txBody>
          <a:bodyPr lIns="90000" rIns="90000" tIns="45000" bIns="45000">
            <a:spAutoFit/>
          </a:bodyPr>
          <a:p>
            <a:pPr algn="ctr">
              <a:lnSpc>
                <a:spcPct val="100000"/>
              </a:lnSpc>
            </a:pPr>
            <a:r>
              <a:rPr b="1" lang="en-US" sz="3200" spc="-1" strike="noStrike">
                <a:solidFill>
                  <a:srgbClr val="000000"/>
                </a:solidFill>
                <a:latin typeface="Segoe UI"/>
                <a:ea typeface="游ゴシック"/>
              </a:rPr>
              <a:t>N95</a:t>
            </a:r>
            <a:r>
              <a:rPr b="1" lang="ja-JP" sz="3200" spc="-1" strike="noStrike">
                <a:solidFill>
                  <a:srgbClr val="000000"/>
                </a:solidFill>
                <a:latin typeface="Segoe UI"/>
                <a:ea typeface="游ゴシック"/>
              </a:rPr>
              <a:t>マスクの滅菌方法</a:t>
            </a:r>
            <a:endParaRPr b="0" lang="en-US" sz="3200" spc="-1" strike="noStrike">
              <a:latin typeface="Arial"/>
            </a:endParaRPr>
          </a:p>
        </p:txBody>
      </p:sp>
      <p:graphicFrame>
        <p:nvGraphicFramePr>
          <p:cNvPr id="209" name="表 6"/>
          <p:cNvGraphicFramePr/>
          <p:nvPr/>
        </p:nvGraphicFramePr>
        <p:xfrm>
          <a:off x="728640" y="1143000"/>
          <a:ext cx="8829720" cy="4314240"/>
        </p:xfrm>
        <a:graphic>
          <a:graphicData uri="http://schemas.openxmlformats.org/drawingml/2006/table">
            <a:tbl>
              <a:tblPr/>
              <a:tblGrid>
                <a:gridCol w="1874880"/>
                <a:gridCol w="1459800"/>
                <a:gridCol w="1133640"/>
                <a:gridCol w="1530360"/>
                <a:gridCol w="1517040"/>
                <a:gridCol w="1314000"/>
              </a:tblGrid>
              <a:tr h="663480">
                <a:tc>
                  <a:txBody>
                    <a:bodyPr anchor="ctr">
                      <a:noAutofit/>
                    </a:bodyPr>
                    <a:p>
                      <a:pPr algn="ctr">
                        <a:lnSpc>
                          <a:spcPct val="100000"/>
                        </a:lnSpc>
                        <a:tabLst>
                          <a:tab algn="l" pos="0"/>
                        </a:tabLst>
                      </a:pPr>
                      <a:r>
                        <a:rPr b="0" lang="ja-JP" sz="1800" spc="-1" strike="noStrike">
                          <a:solidFill>
                            <a:srgbClr val="000000"/>
                          </a:solidFill>
                          <a:latin typeface="Segoe UI"/>
                          <a:ea typeface="メイリオ"/>
                        </a:rPr>
                        <a:t>機種滅菌</a:t>
                      </a:r>
                      <a:endParaRPr b="0" lang="en-US" sz="18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0e8e6"/>
                    </a:solidFill>
                  </a:tcPr>
                </a:tc>
                <a:tc>
                  <a:txBody>
                    <a:bodyPr anchor="ctr">
                      <a:noAutofit/>
                    </a:bodyPr>
                    <a:p>
                      <a:pPr algn="ctr">
                        <a:lnSpc>
                          <a:spcPct val="100000"/>
                        </a:lnSpc>
                        <a:tabLst>
                          <a:tab algn="l" pos="0"/>
                        </a:tabLst>
                      </a:pPr>
                      <a:r>
                        <a:rPr b="1" lang="ja-JP" sz="1600" spc="-1" strike="noStrike">
                          <a:solidFill>
                            <a:srgbClr val="000000"/>
                          </a:solidFill>
                          <a:latin typeface="Segoe UI"/>
                          <a:ea typeface="メイリオ"/>
                        </a:rPr>
                        <a:t>サイクル</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0e8e6">
                        <a:alpha val="50000"/>
                      </a:srgbClr>
                    </a:solidFill>
                  </a:tcPr>
                </a:tc>
                <a:tc>
                  <a:txBody>
                    <a:bodyPr anchor="ctr">
                      <a:noAutofit/>
                    </a:bodyPr>
                    <a:p>
                      <a:pPr algn="ctr">
                        <a:lnSpc>
                          <a:spcPct val="100000"/>
                        </a:lnSpc>
                      </a:pPr>
                      <a:r>
                        <a:rPr b="1" lang="ja-JP" sz="1600" spc="-1" strike="noStrike">
                          <a:solidFill>
                            <a:srgbClr val="000000"/>
                          </a:solidFill>
                          <a:latin typeface="Segoe UI"/>
                          <a:ea typeface="メイリオ"/>
                        </a:rPr>
                        <a:t>滅菌時間</a:t>
                      </a:r>
                      <a:r>
                        <a:rPr b="1" lang="en-US" sz="1600" spc="-1" strike="noStrike">
                          <a:solidFill>
                            <a:srgbClr val="000000"/>
                          </a:solidFill>
                          <a:latin typeface="Segoe UI"/>
                          <a:ea typeface="メイリオ"/>
                        </a:rPr>
                        <a:t>(</a:t>
                      </a:r>
                      <a:r>
                        <a:rPr b="1" lang="ja-JP" sz="1600" spc="-1" strike="noStrike">
                          <a:solidFill>
                            <a:srgbClr val="000000"/>
                          </a:solidFill>
                          <a:latin typeface="Segoe UI"/>
                          <a:ea typeface="メイリオ"/>
                        </a:rPr>
                        <a:t>分</a:t>
                      </a:r>
                      <a:r>
                        <a:rPr b="1" lang="en-US" sz="1600" spc="-1" strike="noStrike">
                          <a:solidFill>
                            <a:srgbClr val="000000"/>
                          </a:solidFill>
                          <a:latin typeface="Segoe UI"/>
                          <a:ea typeface="メイリオ"/>
                        </a:rPr>
                        <a:t>)</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0e8e6">
                        <a:alpha val="50000"/>
                      </a:srgbClr>
                    </a:solidFill>
                  </a:tcPr>
                </a:tc>
                <a:tc>
                  <a:txBody>
                    <a:bodyPr anchor="ctr">
                      <a:noAutofit/>
                    </a:bodyPr>
                    <a:p>
                      <a:pPr algn="ctr">
                        <a:lnSpc>
                          <a:spcPct val="100000"/>
                        </a:lnSpc>
                      </a:pPr>
                      <a:r>
                        <a:rPr b="1" lang="ja-JP" sz="1600" spc="-1" strike="noStrike">
                          <a:solidFill>
                            <a:srgbClr val="000000"/>
                          </a:solidFill>
                          <a:latin typeface="Segoe UI"/>
                          <a:ea typeface="メイリオ"/>
                        </a:rPr>
                        <a:t>積載可能な棚</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0e8e6">
                        <a:alpha val="50000"/>
                      </a:srgbClr>
                    </a:solidFill>
                  </a:tcPr>
                </a:tc>
                <a:tc>
                  <a:txBody>
                    <a:bodyPr anchor="ctr">
                      <a:noAutofit/>
                    </a:bodyPr>
                    <a:p>
                      <a:pPr algn="ctr">
                        <a:lnSpc>
                          <a:spcPct val="100000"/>
                        </a:lnSpc>
                      </a:pPr>
                      <a:r>
                        <a:rPr b="1" lang="ja-JP" sz="1600" spc="-1" strike="noStrike">
                          <a:solidFill>
                            <a:srgbClr val="000000"/>
                          </a:solidFill>
                          <a:latin typeface="Segoe UI"/>
                          <a:ea typeface="メイリオ"/>
                        </a:rPr>
                        <a:t>最大積載個数</a:t>
                      </a:r>
                      <a:r>
                        <a:rPr b="1" lang="en-US" sz="1600" spc="-1" strike="noStrike">
                          <a:solidFill>
                            <a:srgbClr val="000000"/>
                          </a:solidFill>
                          <a:latin typeface="Segoe UI"/>
                          <a:ea typeface="メイリオ"/>
                        </a:rPr>
                        <a:t>(</a:t>
                      </a:r>
                      <a:r>
                        <a:rPr b="1" lang="ja-JP" sz="1600" spc="-1" strike="noStrike">
                          <a:solidFill>
                            <a:srgbClr val="000000"/>
                          </a:solidFill>
                          <a:latin typeface="Segoe UI"/>
                          <a:ea typeface="メイリオ"/>
                        </a:rPr>
                        <a:t>個</a:t>
                      </a:r>
                      <a:r>
                        <a:rPr b="1" lang="en-US" sz="1600" spc="-1" strike="noStrike">
                          <a:solidFill>
                            <a:srgbClr val="000000"/>
                          </a:solidFill>
                          <a:latin typeface="Segoe UI"/>
                          <a:ea typeface="メイリオ"/>
                        </a:rPr>
                        <a:t>)</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0e8e6">
                        <a:alpha val="50000"/>
                      </a:srgbClr>
                    </a:solidFill>
                  </a:tcPr>
                </a:tc>
                <a:tc>
                  <a:txBody>
                    <a:bodyPr anchor="ctr">
                      <a:noAutofit/>
                    </a:bodyPr>
                    <a:p>
                      <a:pPr algn="ctr">
                        <a:lnSpc>
                          <a:spcPct val="100000"/>
                        </a:lnSpc>
                      </a:pPr>
                      <a:r>
                        <a:rPr b="1" lang="ja-JP" sz="1600" spc="-1" strike="noStrike">
                          <a:solidFill>
                            <a:srgbClr val="000000"/>
                          </a:solidFill>
                          <a:latin typeface="Segoe UI"/>
                          <a:ea typeface="メイリオ"/>
                        </a:rPr>
                        <a:t>滅菌可能</a:t>
                      </a:r>
                      <a:br/>
                      <a:r>
                        <a:rPr b="1" lang="ja-JP" sz="1600" spc="-1" strike="noStrike">
                          <a:solidFill>
                            <a:srgbClr val="000000"/>
                          </a:solidFill>
                          <a:latin typeface="Segoe UI"/>
                          <a:ea typeface="メイリオ"/>
                        </a:rPr>
                        <a:t>回数</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0e8e6">
                        <a:alpha val="50000"/>
                      </a:srgbClr>
                    </a:solidFill>
                  </a:tcPr>
                </a:tc>
              </a:tr>
              <a:tr h="608400">
                <a:tc>
                  <a:txBody>
                    <a:bodyPr anchor="ctr">
                      <a:noAutofit/>
                    </a:bodyPr>
                    <a:p>
                      <a:pPr algn="ctr">
                        <a:lnSpc>
                          <a:spcPct val="100000"/>
                        </a:lnSpc>
                      </a:pPr>
                      <a:r>
                        <a:rPr b="0" lang="ja-JP" sz="1600" spc="-1" strike="noStrike">
                          <a:solidFill>
                            <a:srgbClr val="000000"/>
                          </a:solidFill>
                          <a:latin typeface="Segoe UI"/>
                          <a:ea typeface="メイリオ"/>
                        </a:rPr>
                        <a:t>ステラッド</a:t>
                      </a:r>
                      <a:r>
                        <a:rPr b="0" lang="en-US" sz="1600" spc="-1" strike="noStrike">
                          <a:solidFill>
                            <a:srgbClr val="000000"/>
                          </a:solidFill>
                          <a:latin typeface="Segoe UI"/>
                          <a:ea typeface="メイリオ"/>
                        </a:rPr>
                        <a:t>®100S </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0e8e6">
                        <a:alpha val="50000"/>
                      </a:srgbClr>
                    </a:solidFill>
                  </a:tcPr>
                </a:tc>
                <a:tc>
                  <a:txBody>
                    <a:bodyPr anchor="ctr">
                      <a:noAutofit/>
                    </a:bodyPr>
                    <a:p>
                      <a:pPr algn="ctr">
                        <a:lnSpc>
                          <a:spcPct val="100000"/>
                        </a:lnSpc>
                        <a:tabLst>
                          <a:tab algn="l" pos="0"/>
                        </a:tabLst>
                      </a:pPr>
                      <a:r>
                        <a:rPr b="0" lang="ja-JP" sz="1600" spc="-1" strike="noStrike">
                          <a:solidFill>
                            <a:srgbClr val="000000"/>
                          </a:solidFill>
                          <a:latin typeface="Segoe UI"/>
                          <a:ea typeface="メイリオ"/>
                        </a:rPr>
                        <a:t>ショート</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0" lang="ja-JP" sz="1800" spc="-1" strike="noStrike">
                          <a:solidFill>
                            <a:srgbClr val="000000"/>
                          </a:solidFill>
                          <a:latin typeface="Segoe UI"/>
                          <a:ea typeface="メイリオ"/>
                        </a:rPr>
                        <a:t>約</a:t>
                      </a:r>
                      <a:r>
                        <a:rPr b="0" lang="en-US" sz="1800" spc="-1" strike="noStrike">
                          <a:solidFill>
                            <a:srgbClr val="000000"/>
                          </a:solidFill>
                          <a:latin typeface="Segoe UI"/>
                          <a:ea typeface="メイリオ"/>
                        </a:rPr>
                        <a:t>55 </a:t>
                      </a:r>
                      <a:endParaRPr b="0" lang="en-US" sz="18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rowSpan="2">
                  <a:txBody>
                    <a:bodyPr anchor="ctr">
                      <a:noAutofit/>
                    </a:bodyPr>
                    <a:p>
                      <a:pPr algn="ctr">
                        <a:lnSpc>
                          <a:spcPct val="100000"/>
                        </a:lnSpc>
                      </a:pPr>
                      <a:r>
                        <a:rPr b="0" lang="ja-JP" sz="1600" spc="-1" strike="noStrike">
                          <a:solidFill>
                            <a:srgbClr val="000000"/>
                          </a:solidFill>
                          <a:latin typeface="Segoe UI"/>
                          <a:ea typeface="メイリオ"/>
                        </a:rPr>
                        <a:t>上下両方の棚</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rowSpan="3">
                  <a:txBody>
                    <a:bodyPr anchor="ctr">
                      <a:noAutofit/>
                    </a:bodyPr>
                    <a:p>
                      <a:pPr algn="ctr">
                        <a:lnSpc>
                          <a:spcPct val="100000"/>
                        </a:lnSpc>
                        <a:tabLst>
                          <a:tab algn="l" pos="0"/>
                        </a:tabLst>
                      </a:pPr>
                      <a:r>
                        <a:rPr b="0" lang="en-US" sz="1800" spc="-1" strike="noStrike">
                          <a:solidFill>
                            <a:srgbClr val="000000"/>
                          </a:solidFill>
                          <a:latin typeface="Segoe UI"/>
                          <a:ea typeface="メイリオ"/>
                        </a:rPr>
                        <a:t>10</a:t>
                      </a:r>
                      <a:endParaRPr b="0" lang="en-US" sz="18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rowSpan="3">
                  <a:txBody>
                    <a:bodyPr anchor="ctr">
                      <a:noAutofit/>
                    </a:bodyPr>
                    <a:p>
                      <a:pPr algn="ctr">
                        <a:lnSpc>
                          <a:spcPct val="100000"/>
                        </a:lnSpc>
                      </a:pPr>
                      <a:r>
                        <a:rPr b="1" lang="en-US" sz="4000" spc="-1" strike="noStrike">
                          <a:solidFill>
                            <a:srgbClr val="000000"/>
                          </a:solidFill>
                          <a:latin typeface="Segoe UI"/>
                          <a:ea typeface="メイリオ"/>
                        </a:rPr>
                        <a:t>2</a:t>
                      </a:r>
                      <a:endParaRPr b="0" lang="en-US" sz="4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608400">
                <a:tc>
                  <a:txBody>
                    <a:bodyPr anchor="ctr">
                      <a:noAutofit/>
                    </a:bodyPr>
                    <a:p>
                      <a:pPr algn="ctr">
                        <a:lnSpc>
                          <a:spcPct val="100000"/>
                        </a:lnSpc>
                      </a:pPr>
                      <a:r>
                        <a:rPr b="0" lang="ja-JP" sz="1600" spc="-1" strike="noStrike">
                          <a:solidFill>
                            <a:srgbClr val="000000"/>
                          </a:solidFill>
                          <a:latin typeface="Segoe UI"/>
                          <a:ea typeface="メイリオ"/>
                        </a:rPr>
                        <a:t>ステラッド</a:t>
                      </a:r>
                      <a:r>
                        <a:rPr b="0" lang="en-US" sz="1600" spc="-1" strike="noStrike">
                          <a:solidFill>
                            <a:srgbClr val="000000"/>
                          </a:solidFill>
                          <a:latin typeface="Segoe UI"/>
                          <a:ea typeface="メイリオ"/>
                        </a:rPr>
                        <a:t>®NX </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0e8e6">
                        <a:alpha val="50000"/>
                      </a:srgbClr>
                    </a:solidFill>
                  </a:tcPr>
                </a:tc>
                <a:tc>
                  <a:txBody>
                    <a:bodyPr anchor="ctr">
                      <a:noAutofit/>
                    </a:bodyPr>
                    <a:p>
                      <a:pPr algn="ctr">
                        <a:lnSpc>
                          <a:spcPct val="100000"/>
                        </a:lnSpc>
                        <a:tabLst>
                          <a:tab algn="l" pos="0"/>
                        </a:tabLst>
                      </a:pPr>
                      <a:r>
                        <a:rPr b="0" lang="ja-JP" sz="1600" spc="-1" strike="noStrike">
                          <a:solidFill>
                            <a:srgbClr val="000000"/>
                          </a:solidFill>
                          <a:latin typeface="Segoe UI"/>
                          <a:ea typeface="メイリオ"/>
                        </a:rPr>
                        <a:t>スタンダード</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0" lang="ja-JP" sz="1800" spc="-1" strike="noStrike">
                          <a:solidFill>
                            <a:srgbClr val="000000"/>
                          </a:solidFill>
                          <a:latin typeface="Segoe UI"/>
                          <a:ea typeface="メイリオ"/>
                        </a:rPr>
                        <a:t>約</a:t>
                      </a:r>
                      <a:r>
                        <a:rPr b="0" lang="en-US" sz="1800" spc="-1" strike="noStrike">
                          <a:solidFill>
                            <a:srgbClr val="000000"/>
                          </a:solidFill>
                          <a:latin typeface="Segoe UI"/>
                          <a:ea typeface="メイリオ"/>
                        </a:rPr>
                        <a:t>28 </a:t>
                      </a:r>
                      <a:endParaRPr b="0" lang="en-US" sz="18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r>
              <a:tr h="608400">
                <a:tc>
                  <a:txBody>
                    <a:bodyPr anchor="ctr">
                      <a:noAutofit/>
                    </a:bodyPr>
                    <a:p>
                      <a:pPr algn="ctr">
                        <a:lnSpc>
                          <a:spcPct val="100000"/>
                        </a:lnSpc>
                      </a:pPr>
                      <a:r>
                        <a:rPr b="0" lang="ja-JP" sz="1600" spc="-1" strike="noStrike">
                          <a:solidFill>
                            <a:srgbClr val="000000"/>
                          </a:solidFill>
                          <a:latin typeface="Segoe UI"/>
                          <a:ea typeface="メイリオ"/>
                        </a:rPr>
                        <a:t>ステラッド</a:t>
                      </a:r>
                      <a:r>
                        <a:rPr b="0" lang="en-US" sz="1600" spc="-1" strike="noStrike">
                          <a:solidFill>
                            <a:srgbClr val="000000"/>
                          </a:solidFill>
                          <a:latin typeface="Segoe UI"/>
                          <a:ea typeface="メイリオ"/>
                        </a:rPr>
                        <a:t>®100NX </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0e8e6">
                        <a:alpha val="50000"/>
                      </a:srgbClr>
                    </a:solidFill>
                  </a:tcPr>
                </a:tc>
                <a:tc>
                  <a:txBody>
                    <a:bodyPr anchor="ctr">
                      <a:noAutofit/>
                    </a:bodyPr>
                    <a:p>
                      <a:pPr algn="ctr">
                        <a:lnSpc>
                          <a:spcPct val="100000"/>
                        </a:lnSpc>
                      </a:pPr>
                      <a:r>
                        <a:rPr b="0" lang="ja-JP" sz="1600" spc="-1" strike="noStrike">
                          <a:solidFill>
                            <a:srgbClr val="000000"/>
                          </a:solidFill>
                          <a:latin typeface="Segoe UI"/>
                          <a:ea typeface="メイリオ"/>
                        </a:rPr>
                        <a:t>エクスプレス</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ja-JP" sz="1800" spc="-1" strike="noStrike">
                          <a:solidFill>
                            <a:srgbClr val="000000"/>
                          </a:solidFill>
                          <a:latin typeface="Segoe UI"/>
                          <a:ea typeface="メイリオ"/>
                        </a:rPr>
                        <a:t>約</a:t>
                      </a:r>
                      <a:r>
                        <a:rPr b="0" lang="en-US" sz="1800" spc="-1" strike="noStrike">
                          <a:solidFill>
                            <a:srgbClr val="000000"/>
                          </a:solidFill>
                          <a:latin typeface="Segoe UI"/>
                          <a:ea typeface="メイリオ"/>
                        </a:rPr>
                        <a:t>24 </a:t>
                      </a:r>
                      <a:endParaRPr b="0" lang="en-US" sz="18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ja-JP" sz="1600" spc="-1" strike="noStrike">
                          <a:solidFill>
                            <a:srgbClr val="000000"/>
                          </a:solidFill>
                          <a:latin typeface="Segoe UI"/>
                          <a:ea typeface="メイリオ"/>
                        </a:rPr>
                        <a:t>下段の棚のみ</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vMerge="1">
                  <a:tcPr marL="90000" marR="90000">
                    <a:solidFill>
                      <a:srgbClr val="729fcf"/>
                    </a:solidFill>
                  </a:tcPr>
                </a:tc>
                <a:tc vMerge="1">
                  <a:tcPr marL="90000" marR="90000">
                    <a:solidFill>
                      <a:srgbClr val="729fcf"/>
                    </a:solidFill>
                  </a:tcPr>
                </a:tc>
              </a:tr>
              <a:tr h="608400">
                <a:tc>
                  <a:txBody>
                    <a:bodyPr anchor="ctr">
                      <a:noAutofit/>
                    </a:bodyPr>
                    <a:p>
                      <a:pPr algn="ctr">
                        <a:lnSpc>
                          <a:spcPct val="100000"/>
                        </a:lnSpc>
                      </a:pPr>
                      <a:r>
                        <a:rPr b="0" lang="en-US" sz="1600" spc="-1" strike="noStrike">
                          <a:solidFill>
                            <a:srgbClr val="000000"/>
                          </a:solidFill>
                          <a:latin typeface="Segoe UI"/>
                          <a:ea typeface="メイリオ"/>
                        </a:rPr>
                        <a:t>V-PRO maX</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0e8e6">
                        <a:alpha val="50000"/>
                      </a:srgbClr>
                    </a:solidFill>
                  </a:tcPr>
                </a:tc>
                <a:tc rowSpan="3">
                  <a:txBody>
                    <a:bodyPr anchor="ctr">
                      <a:noAutofit/>
                    </a:bodyPr>
                    <a:p>
                      <a:pPr algn="ctr">
                        <a:lnSpc>
                          <a:spcPct val="100000"/>
                        </a:lnSpc>
                        <a:tabLst>
                          <a:tab algn="l" pos="0"/>
                        </a:tabLst>
                      </a:pPr>
                      <a:r>
                        <a:rPr b="0" lang="ja-JP" sz="1600" spc="-1" strike="noStrike">
                          <a:solidFill>
                            <a:srgbClr val="000000"/>
                          </a:solidFill>
                          <a:latin typeface="Segoe UI"/>
                          <a:ea typeface="メイリオ"/>
                        </a:rPr>
                        <a:t>ノンルーメン</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rowSpan="3">
                  <a:txBody>
                    <a:bodyPr anchor="ctr">
                      <a:noAutofit/>
                    </a:bodyPr>
                    <a:p>
                      <a:pPr algn="ctr">
                        <a:lnSpc>
                          <a:spcPct val="100000"/>
                        </a:lnSpc>
                        <a:tabLst>
                          <a:tab algn="l" pos="0"/>
                        </a:tabLst>
                      </a:pPr>
                      <a:r>
                        <a:rPr b="0" lang="en-US" sz="1800" spc="-1" strike="noStrike">
                          <a:solidFill>
                            <a:srgbClr val="000000"/>
                          </a:solidFill>
                          <a:latin typeface="Segoe UI"/>
                          <a:ea typeface="メイリオ"/>
                        </a:rPr>
                        <a:t>28</a:t>
                      </a:r>
                      <a:endParaRPr b="0" lang="en-US" sz="18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rowSpan="3">
                  <a:txBody>
                    <a:bodyPr anchor="ctr">
                      <a:noAutofit/>
                    </a:bodyPr>
                    <a:p>
                      <a:pPr algn="ctr">
                        <a:lnSpc>
                          <a:spcPct val="100000"/>
                        </a:lnSpc>
                        <a:tabLst>
                          <a:tab algn="l" pos="0"/>
                        </a:tabLst>
                      </a:pPr>
                      <a:r>
                        <a:rPr b="0" lang="ja-JP" sz="1600" spc="-1" strike="noStrike">
                          <a:solidFill>
                            <a:srgbClr val="000000"/>
                          </a:solidFill>
                          <a:latin typeface="Segoe UI"/>
                          <a:ea typeface="メイリオ"/>
                        </a:rPr>
                        <a:t>上下両方の棚 </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rowSpan="3">
                  <a:txBody>
                    <a:bodyPr anchor="ctr">
                      <a:noAutofit/>
                    </a:bodyPr>
                    <a:p>
                      <a:pPr algn="ctr">
                        <a:lnSpc>
                          <a:spcPct val="100000"/>
                        </a:lnSpc>
                      </a:pPr>
                      <a:r>
                        <a:rPr b="0" lang="en-US" sz="1800" spc="-1" strike="noStrike">
                          <a:solidFill>
                            <a:srgbClr val="000000"/>
                          </a:solidFill>
                          <a:latin typeface="Segoe UI"/>
                          <a:ea typeface="メイリオ"/>
                        </a:rPr>
                        <a:t>10</a:t>
                      </a:r>
                      <a:endParaRPr b="0" lang="en-US" sz="18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rowSpan="3">
                  <a:txBody>
                    <a:bodyPr anchor="ctr">
                      <a:noAutofit/>
                    </a:bodyPr>
                    <a:p>
                      <a:pPr algn="ctr">
                        <a:lnSpc>
                          <a:spcPct val="100000"/>
                        </a:lnSpc>
                        <a:tabLst>
                          <a:tab algn="l" pos="0"/>
                        </a:tabLst>
                      </a:pPr>
                      <a:r>
                        <a:rPr b="1" lang="en-US" sz="4000" spc="-1" strike="noStrike">
                          <a:solidFill>
                            <a:srgbClr val="000000"/>
                          </a:solidFill>
                          <a:latin typeface="Segoe UI"/>
                          <a:ea typeface="メイリオ"/>
                        </a:rPr>
                        <a:t>10</a:t>
                      </a:r>
                      <a:endParaRPr b="0" lang="en-US" sz="4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608400">
                <a:tc>
                  <a:txBody>
                    <a:bodyPr anchor="ctr">
                      <a:noAutofit/>
                    </a:bodyPr>
                    <a:p>
                      <a:pPr algn="ctr">
                        <a:lnSpc>
                          <a:spcPct val="100000"/>
                        </a:lnSpc>
                      </a:pPr>
                      <a:r>
                        <a:rPr b="0" lang="en-US" sz="1600" spc="-1" strike="noStrike">
                          <a:solidFill>
                            <a:srgbClr val="000000"/>
                          </a:solidFill>
                          <a:latin typeface="Segoe UI"/>
                          <a:ea typeface="メイリオ"/>
                        </a:rPr>
                        <a:t>V-PRO 1 Plus </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0e8e6">
                        <a:alpha val="50000"/>
                      </a:srgbClr>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r>
              <a:tr h="608760">
                <a:tc>
                  <a:txBody>
                    <a:bodyPr anchor="ctr">
                      <a:noAutofit/>
                    </a:bodyPr>
                    <a:p>
                      <a:pPr algn="ctr">
                        <a:lnSpc>
                          <a:spcPct val="100000"/>
                        </a:lnSpc>
                      </a:pPr>
                      <a:r>
                        <a:rPr b="0" lang="en-US" sz="1600" spc="-1" strike="noStrike">
                          <a:solidFill>
                            <a:srgbClr val="000000"/>
                          </a:solidFill>
                          <a:latin typeface="Segoe UI"/>
                          <a:ea typeface="メイリオ"/>
                        </a:rPr>
                        <a:t>V-PRO maX </a:t>
                      </a:r>
                      <a:r>
                        <a:rPr b="0" lang="ja-JP" sz="1600" spc="-1" strike="noStrike">
                          <a:solidFill>
                            <a:srgbClr val="000000"/>
                          </a:solidFill>
                          <a:latin typeface="Segoe UI"/>
                          <a:ea typeface="メイリオ"/>
                        </a:rPr>
                        <a:t>２</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0e8e6">
                        <a:alpha val="50000"/>
                      </a:srgbClr>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r>
            </a:tbl>
          </a:graphicData>
        </a:graphic>
      </p:graphicFrame>
      <p:sp>
        <p:nvSpPr>
          <p:cNvPr id="210" name="テキスト ボックス 8"/>
          <p:cNvSpPr/>
          <p:nvPr/>
        </p:nvSpPr>
        <p:spPr>
          <a:xfrm>
            <a:off x="523800" y="5457600"/>
            <a:ext cx="9239040" cy="30348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ja-JP" sz="1400" spc="-1" strike="noStrike">
                <a:solidFill>
                  <a:srgbClr val="000000"/>
                </a:solidFill>
                <a:latin typeface="Segoe UI"/>
                <a:ea typeface="メイリオ"/>
              </a:rPr>
              <a:t>注</a:t>
            </a:r>
            <a:r>
              <a:rPr b="0" lang="en-US" sz="1400" spc="-1" strike="noStrike">
                <a:solidFill>
                  <a:srgbClr val="000000"/>
                </a:solidFill>
                <a:latin typeface="Segoe UI"/>
                <a:ea typeface="メイリオ"/>
              </a:rPr>
              <a:t>) </a:t>
            </a:r>
            <a:r>
              <a:rPr b="0" lang="ja-JP" sz="1400" spc="-1" strike="noStrike">
                <a:solidFill>
                  <a:srgbClr val="000000"/>
                </a:solidFill>
                <a:latin typeface="Segoe UI"/>
                <a:ea typeface="メイリオ"/>
              </a:rPr>
              <a:t>試験に使用した</a:t>
            </a:r>
            <a:r>
              <a:rPr b="0" lang="en-US" sz="1400" spc="-1" strike="noStrike">
                <a:solidFill>
                  <a:srgbClr val="000000"/>
                </a:solidFill>
                <a:latin typeface="Segoe UI"/>
                <a:ea typeface="メイリオ"/>
              </a:rPr>
              <a:t>N95 </a:t>
            </a:r>
            <a:r>
              <a:rPr b="0" lang="ja-JP" sz="1400" spc="-1" strike="noStrike">
                <a:solidFill>
                  <a:srgbClr val="000000"/>
                </a:solidFill>
                <a:latin typeface="Segoe UI"/>
                <a:ea typeface="メイリオ"/>
              </a:rPr>
              <a:t>マスクは、いずれも</a:t>
            </a:r>
            <a:r>
              <a:rPr b="0" lang="en-US" sz="1400" spc="-1" strike="noStrike">
                <a:solidFill>
                  <a:srgbClr val="000000"/>
                </a:solidFill>
                <a:latin typeface="Segoe UI"/>
                <a:ea typeface="メイリオ"/>
              </a:rPr>
              <a:t>3M</a:t>
            </a:r>
            <a:r>
              <a:rPr b="0" lang="ja-JP" sz="1400" spc="-1" strike="noStrike">
                <a:solidFill>
                  <a:srgbClr val="000000"/>
                </a:solidFill>
                <a:latin typeface="Segoe UI"/>
                <a:ea typeface="メイリオ"/>
              </a:rPr>
              <a:t>社の</a:t>
            </a:r>
            <a:r>
              <a:rPr b="0" lang="en-US" sz="1400" spc="-1" strike="noStrike">
                <a:solidFill>
                  <a:srgbClr val="000000"/>
                </a:solidFill>
                <a:latin typeface="Segoe UI"/>
                <a:ea typeface="メイリオ"/>
              </a:rPr>
              <a:t>8210</a:t>
            </a:r>
            <a:r>
              <a:rPr b="0" lang="ja-JP" sz="1400" spc="-1" strike="noStrike">
                <a:solidFill>
                  <a:srgbClr val="000000"/>
                </a:solidFill>
                <a:latin typeface="Segoe UI"/>
                <a:ea typeface="メイリオ"/>
              </a:rPr>
              <a:t>、</a:t>
            </a:r>
            <a:r>
              <a:rPr b="0" lang="en-US" sz="1400" spc="-1" strike="noStrike">
                <a:solidFill>
                  <a:srgbClr val="000000"/>
                </a:solidFill>
                <a:latin typeface="Segoe UI"/>
                <a:ea typeface="メイリオ"/>
              </a:rPr>
              <a:t>1860</a:t>
            </a:r>
            <a:r>
              <a:rPr b="0" lang="ja-JP" sz="1400" spc="-1" strike="noStrike">
                <a:solidFill>
                  <a:srgbClr val="000000"/>
                </a:solidFill>
                <a:latin typeface="Segoe UI"/>
                <a:ea typeface="メイリオ"/>
              </a:rPr>
              <a:t>、</a:t>
            </a:r>
            <a:r>
              <a:rPr b="0" lang="en-US" sz="1400" spc="-1" strike="noStrike">
                <a:solidFill>
                  <a:srgbClr val="000000"/>
                </a:solidFill>
                <a:latin typeface="Segoe UI"/>
                <a:ea typeface="メイリオ"/>
              </a:rPr>
              <a:t>1860S</a:t>
            </a:r>
            <a:endParaRPr b="0" lang="en-US" sz="14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212"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213"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214" name="Rectangle 4"/>
          <p:cNvSpPr/>
          <p:nvPr/>
        </p:nvSpPr>
        <p:spPr>
          <a:xfrm>
            <a:off x="728640" y="213120"/>
            <a:ext cx="8829720" cy="10047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n-US" sz="6000" spc="-1" strike="noStrike">
                <a:solidFill>
                  <a:srgbClr val="000000"/>
                </a:solidFill>
                <a:latin typeface="Segoe UI"/>
                <a:ea typeface="游ゴシック"/>
              </a:rPr>
              <a:t>5</a:t>
            </a:r>
            <a:r>
              <a:rPr b="1" lang="en-US" sz="3200" spc="-1" strike="noStrike">
                <a:solidFill>
                  <a:srgbClr val="000000"/>
                </a:solidFill>
                <a:latin typeface="Segoe UI"/>
                <a:ea typeface="游ゴシック"/>
              </a:rPr>
              <a:t>. </a:t>
            </a:r>
            <a:r>
              <a:rPr b="1" lang="ja-JP" sz="3200" spc="-1" strike="noStrike">
                <a:solidFill>
                  <a:srgbClr val="000000"/>
                </a:solidFill>
                <a:latin typeface="Segoe UI"/>
                <a:ea typeface="游ゴシック"/>
              </a:rPr>
              <a:t>医学･看護学生等が最低限把握すべき内容</a:t>
            </a:r>
            <a:endParaRPr b="0" lang="en-US" sz="3200" spc="-1" strike="noStrike">
              <a:latin typeface="Arial"/>
            </a:endParaRPr>
          </a:p>
        </p:txBody>
      </p:sp>
      <p:grpSp>
        <p:nvGrpSpPr>
          <p:cNvPr id="215" name="グループ化 25"/>
          <p:cNvGrpSpPr/>
          <p:nvPr/>
        </p:nvGrpSpPr>
        <p:grpSpPr>
          <a:xfrm>
            <a:off x="980640" y="2037960"/>
            <a:ext cx="3503160" cy="2957400"/>
            <a:chOff x="980640" y="2037960"/>
            <a:chExt cx="3503160" cy="2957400"/>
          </a:xfrm>
        </p:grpSpPr>
        <p:grpSp>
          <p:nvGrpSpPr>
            <p:cNvPr id="216" name="グループ化 9"/>
            <p:cNvGrpSpPr/>
            <p:nvPr/>
          </p:nvGrpSpPr>
          <p:grpSpPr>
            <a:xfrm>
              <a:off x="1508400" y="2037960"/>
              <a:ext cx="2448000" cy="2701440"/>
              <a:chOff x="1508400" y="2037960"/>
              <a:chExt cx="2448000" cy="2701440"/>
            </a:xfrm>
          </p:grpSpPr>
          <p:pic>
            <p:nvPicPr>
              <p:cNvPr id="217" name="グラフィックス 8" descr="男子生徒 単色塗りつぶし"/>
              <p:cNvPicPr/>
              <p:nvPr/>
            </p:nvPicPr>
            <p:blipFill>
              <a:blip r:embed="rId1"/>
              <a:stretch/>
            </p:blipFill>
            <p:spPr>
              <a:xfrm>
                <a:off x="1508400" y="2291400"/>
                <a:ext cx="2448000" cy="2448000"/>
              </a:xfrm>
              <a:prstGeom prst="rect">
                <a:avLst/>
              </a:prstGeom>
              <a:ln w="0">
                <a:noFill/>
              </a:ln>
            </p:spPr>
          </p:pic>
          <p:pic>
            <p:nvPicPr>
              <p:cNvPr id="218" name="グラフィックス 6" descr="卒業式用の角帽 単色塗りつぶし"/>
              <p:cNvPicPr/>
              <p:nvPr/>
            </p:nvPicPr>
            <p:blipFill>
              <a:blip r:embed="rId2"/>
              <a:stretch/>
            </p:blipFill>
            <p:spPr>
              <a:xfrm>
                <a:off x="2047680" y="2037960"/>
                <a:ext cx="1369440" cy="1369440"/>
              </a:xfrm>
              <a:prstGeom prst="rect">
                <a:avLst/>
              </a:prstGeom>
              <a:ln w="0">
                <a:noFill/>
              </a:ln>
              <a:effectLst>
                <a:glow rad="38160">
                  <a:srgbClr val="ffffff"/>
                </a:glow>
              </a:effectLst>
            </p:spPr>
          </p:pic>
        </p:grpSp>
        <p:sp>
          <p:nvSpPr>
            <p:cNvPr id="219" name="テキスト ボックス 10"/>
            <p:cNvSpPr/>
            <p:nvPr/>
          </p:nvSpPr>
          <p:spPr>
            <a:xfrm>
              <a:off x="980640" y="4539240"/>
              <a:ext cx="3503160" cy="4561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2400" spc="-1" strike="noStrike">
                  <a:solidFill>
                    <a:srgbClr val="000000"/>
                  </a:solidFill>
                  <a:latin typeface="Segoe UI"/>
                  <a:ea typeface="メイリオ"/>
                </a:rPr>
                <a:t>学生の診療参加型実習</a:t>
              </a:r>
              <a:endParaRPr b="0" lang="en-US" sz="2400" spc="-1" strike="noStrike">
                <a:latin typeface="Arial"/>
              </a:endParaRPr>
            </a:p>
          </p:txBody>
        </p:sp>
      </p:grpSp>
      <p:grpSp>
        <p:nvGrpSpPr>
          <p:cNvPr id="220" name="グループ化 26"/>
          <p:cNvGrpSpPr/>
          <p:nvPr/>
        </p:nvGrpSpPr>
        <p:grpSpPr>
          <a:xfrm>
            <a:off x="5455080" y="2576160"/>
            <a:ext cx="4199400" cy="2784960"/>
            <a:chOff x="5455080" y="2576160"/>
            <a:chExt cx="4199400" cy="2784960"/>
          </a:xfrm>
        </p:grpSpPr>
        <p:sp>
          <p:nvSpPr>
            <p:cNvPr id="221" name="テキスト ボックス 11"/>
            <p:cNvSpPr/>
            <p:nvPr/>
          </p:nvSpPr>
          <p:spPr>
            <a:xfrm>
              <a:off x="5802840" y="4539240"/>
              <a:ext cx="3503160" cy="8218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zh-TW" sz="2400" spc="-1" strike="noStrike">
                  <a:solidFill>
                    <a:srgbClr val="000000"/>
                  </a:solidFill>
                  <a:latin typeface="Segoe UI"/>
                  <a:ea typeface="メイリオ"/>
                </a:rPr>
                <a:t>客観的臨床能力試験</a:t>
              </a:r>
              <a:r>
                <a:rPr b="1" lang="en-US" sz="2400" spc="-1" strike="noStrike">
                  <a:solidFill>
                    <a:srgbClr val="000000"/>
                  </a:solidFill>
                  <a:latin typeface="Segoe UI"/>
                  <a:ea typeface="メイリオ"/>
                </a:rPr>
                <a:t>(OSCE)</a:t>
              </a:r>
              <a:r>
                <a:rPr b="1" lang="ja-JP" sz="2400" spc="-1" strike="noStrike">
                  <a:solidFill>
                    <a:srgbClr val="000000"/>
                  </a:solidFill>
                  <a:latin typeface="Segoe UI"/>
                  <a:ea typeface="メイリオ"/>
                </a:rPr>
                <a:t>に</a:t>
              </a:r>
              <a:r>
                <a:rPr b="1" lang="en-US" sz="2400" spc="-1" strike="noStrike">
                  <a:solidFill>
                    <a:srgbClr val="000000"/>
                  </a:solidFill>
                  <a:latin typeface="Segoe UI"/>
                  <a:ea typeface="メイリオ"/>
                </a:rPr>
                <a:t>PPE</a:t>
              </a:r>
              <a:r>
                <a:rPr b="1" lang="ja-JP" sz="2400" spc="-1" strike="noStrike">
                  <a:solidFill>
                    <a:srgbClr val="000000"/>
                  </a:solidFill>
                  <a:latin typeface="Segoe UI"/>
                  <a:ea typeface="メイリオ"/>
                </a:rPr>
                <a:t>着脱内包</a:t>
              </a:r>
              <a:endParaRPr b="0" lang="en-US" sz="2400" spc="-1" strike="noStrike">
                <a:latin typeface="Arial"/>
              </a:endParaRPr>
            </a:p>
          </p:txBody>
        </p:sp>
        <p:grpSp>
          <p:nvGrpSpPr>
            <p:cNvPr id="222" name="グループ化 24"/>
            <p:cNvGrpSpPr/>
            <p:nvPr/>
          </p:nvGrpSpPr>
          <p:grpSpPr>
            <a:xfrm>
              <a:off x="5455080" y="2576160"/>
              <a:ext cx="4199400" cy="1782720"/>
              <a:chOff x="5455080" y="2576160"/>
              <a:chExt cx="4199400" cy="1782720"/>
            </a:xfrm>
          </p:grpSpPr>
          <p:pic>
            <p:nvPicPr>
              <p:cNvPr id="223" name="図 21" descr=""/>
              <p:cNvPicPr/>
              <p:nvPr/>
            </p:nvPicPr>
            <p:blipFill>
              <a:blip r:embed="rId3"/>
              <a:stretch/>
            </p:blipFill>
            <p:spPr>
              <a:xfrm flipH="1">
                <a:off x="5455080" y="2772000"/>
                <a:ext cx="1941840" cy="1390680"/>
              </a:xfrm>
              <a:prstGeom prst="rect">
                <a:avLst/>
              </a:prstGeom>
              <a:ln w="0">
                <a:noFill/>
              </a:ln>
            </p:spPr>
          </p:pic>
          <p:pic>
            <p:nvPicPr>
              <p:cNvPr id="224" name="図 23" descr=""/>
              <p:cNvPicPr/>
              <p:nvPr/>
            </p:nvPicPr>
            <p:blipFill>
              <a:blip r:embed="rId4"/>
              <a:stretch/>
            </p:blipFill>
            <p:spPr>
              <a:xfrm>
                <a:off x="7849440" y="2576160"/>
                <a:ext cx="1805040" cy="1782720"/>
              </a:xfrm>
              <a:prstGeom prst="rect">
                <a:avLst/>
              </a:prstGeom>
              <a:ln w="0">
                <a:noFill/>
              </a:ln>
            </p:spPr>
          </p:pic>
        </p:grpSp>
      </p:grpSp>
      <p:sp>
        <p:nvSpPr>
          <p:cNvPr id="225" name="直線コネクタ 15"/>
          <p:cNvSpPr/>
          <p:nvPr/>
        </p:nvSpPr>
        <p:spPr>
          <a:xfrm>
            <a:off x="980280" y="1125360"/>
            <a:ext cx="8326080" cy="0"/>
          </a:xfrm>
          <a:prstGeom prst="line">
            <a:avLst/>
          </a:prstGeom>
          <a:ln cap="rnd" w="76200">
            <a:solidFill>
              <a:srgbClr val="c3986d"/>
            </a:solidFill>
            <a:round/>
          </a:ln>
        </p:spPr>
        <p:style>
          <a:lnRef idx="1">
            <a:schemeClr val="accent5"/>
          </a:lnRef>
          <a:fillRef idx="0">
            <a:schemeClr val="accent5"/>
          </a:fillRef>
          <a:effectRef idx="0">
            <a:schemeClr val="accent5"/>
          </a:effectRef>
          <a:fontRef idx="minor"/>
        </p:style>
      </p:sp>
    </p:spTree>
  </p:cSld>
  <mc:AlternateContent>
    <mc:Choice Requires="p14">
      <p:transition spd="med" p14:dur="700">
        <p:fade/>
      </p:transition>
    </mc:Choice>
    <mc:Fallback>
      <p:transition spd="med">
        <p:fade/>
      </p:transition>
    </mc:Fallback>
  </mc:AlternateContent>
  <p:timing>
    <p:tnLst>
      <p:par>
        <p:cTn id="147" dur="indefinite" restart="never" nodeType="tmRoot">
          <p:childTnLst>
            <p:seq>
              <p:cTn id="148" dur="indefinite" nodeType="mainSeq">
                <p:childTnLst>
                  <p:par>
                    <p:cTn id="149" fill="hold">
                      <p:stCondLst>
                        <p:cond delay="0"/>
                      </p:stCondLst>
                      <p:childTnLst>
                        <p:par>
                          <p:cTn id="150" fill="hold">
                            <p:stCondLst>
                              <p:cond delay="0"/>
                            </p:stCondLst>
                            <p:childTnLst>
                              <p:par>
                                <p:cTn id="151" nodeType="afterEffect" fill="hold" presetClass="entr" presetID="22" presetSubtype="8">
                                  <p:stCondLst>
                                    <p:cond delay="0"/>
                                  </p:stCondLst>
                                  <p:childTnLst>
                                    <p:set>
                                      <p:cBhvr>
                                        <p:cTn id="152" dur="1" fill="hold">
                                          <p:stCondLst>
                                            <p:cond delay="0"/>
                                          </p:stCondLst>
                                        </p:cTn>
                                        <p:tgtEl>
                                          <p:spTgt spid="215"/>
                                        </p:tgtEl>
                                        <p:attrNameLst>
                                          <p:attrName>style.visibility</p:attrName>
                                        </p:attrNameLst>
                                      </p:cBhvr>
                                      <p:to>
                                        <p:strVal val="visible"/>
                                      </p:to>
                                    </p:set>
                                    <p:animEffect filter="wipe(left)" transition="in">
                                      <p:cBhvr additive="repl">
                                        <p:cTn id="153" dur="500"/>
                                        <p:tgtEl>
                                          <p:spTgt spid="215"/>
                                        </p:tgtEl>
                                      </p:cBhvr>
                                    </p:animEffect>
                                  </p:childTnLst>
                                </p:cTn>
                              </p:par>
                            </p:childTnLst>
                          </p:cTn>
                        </p:par>
                      </p:childTnLst>
                    </p:cTn>
                  </p:par>
                  <p:par>
                    <p:cTn id="154" fill="hold">
                      <p:stCondLst>
                        <p:cond delay="indefinite"/>
                      </p:stCondLst>
                      <p:childTnLst>
                        <p:par>
                          <p:cTn id="155" fill="hold">
                            <p:stCondLst>
                              <p:cond delay="0"/>
                            </p:stCondLst>
                            <p:childTnLst>
                              <p:par>
                                <p:cTn id="156" nodeType="clickEffect" fill="hold" presetClass="entr" presetID="22" presetSubtype="8">
                                  <p:stCondLst>
                                    <p:cond delay="0"/>
                                  </p:stCondLst>
                                  <p:childTnLst>
                                    <p:set>
                                      <p:cBhvr>
                                        <p:cTn id="157" dur="1" fill="hold">
                                          <p:stCondLst>
                                            <p:cond delay="0"/>
                                          </p:stCondLst>
                                        </p:cTn>
                                        <p:tgtEl>
                                          <p:spTgt spid="220"/>
                                        </p:tgtEl>
                                        <p:attrNameLst>
                                          <p:attrName>style.visibility</p:attrName>
                                        </p:attrNameLst>
                                      </p:cBhvr>
                                      <p:to>
                                        <p:strVal val="visible"/>
                                      </p:to>
                                    </p:set>
                                    <p:animEffect filter="wipe(left)" transition="in">
                                      <p:cBhvr additive="repl">
                                        <p:cTn id="158" dur="5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227"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228"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229" name="Rectangle 4"/>
          <p:cNvSpPr/>
          <p:nvPr/>
        </p:nvSpPr>
        <p:spPr>
          <a:xfrm>
            <a:off x="523800" y="324000"/>
            <a:ext cx="9239040" cy="639720"/>
          </a:xfrm>
          <a:prstGeom prst="roundRect">
            <a:avLst>
              <a:gd name="adj" fmla="val 16667"/>
            </a:avLst>
          </a:prstGeom>
          <a:solidFill>
            <a:schemeClr val="accent4">
              <a:lumMod val="20000"/>
              <a:lumOff val="80000"/>
            </a:schemeClr>
          </a:solidFill>
          <a:ln w="38100">
            <a:solidFill>
              <a:srgbClr val="c3986d"/>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Segoe UI"/>
                <a:ea typeface="游ゴシック"/>
              </a:rPr>
              <a:t>学生が習得すべき</a:t>
            </a:r>
            <a:r>
              <a:rPr b="1" lang="en-US" sz="3200" spc="-1" strike="noStrike">
                <a:solidFill>
                  <a:srgbClr val="000000"/>
                </a:solidFill>
                <a:latin typeface="Segoe UI"/>
                <a:ea typeface="游ゴシック"/>
              </a:rPr>
              <a:t>PPE</a:t>
            </a:r>
            <a:r>
              <a:rPr b="1" lang="ja-JP" sz="3200" spc="-1" strike="noStrike">
                <a:solidFill>
                  <a:srgbClr val="000000"/>
                </a:solidFill>
                <a:latin typeface="Segoe UI"/>
                <a:ea typeface="游ゴシック"/>
              </a:rPr>
              <a:t>の着脱と廃棄</a:t>
            </a:r>
            <a:endParaRPr b="0" lang="en-US" sz="3200" spc="-1" strike="noStrike">
              <a:latin typeface="Arial"/>
            </a:endParaRPr>
          </a:p>
        </p:txBody>
      </p:sp>
      <p:grpSp>
        <p:nvGrpSpPr>
          <p:cNvPr id="230" name="グループ化 5"/>
          <p:cNvGrpSpPr/>
          <p:nvPr/>
        </p:nvGrpSpPr>
        <p:grpSpPr>
          <a:xfrm>
            <a:off x="5346000" y="1149120"/>
            <a:ext cx="4390920" cy="2107440"/>
            <a:chOff x="5346000" y="1149120"/>
            <a:chExt cx="4390920" cy="2107440"/>
          </a:xfrm>
        </p:grpSpPr>
        <p:sp>
          <p:nvSpPr>
            <p:cNvPr id="231" name="Rectangle 4"/>
            <p:cNvSpPr/>
            <p:nvPr/>
          </p:nvSpPr>
          <p:spPr>
            <a:xfrm>
              <a:off x="5346000" y="1386000"/>
              <a:ext cx="4390920" cy="1870560"/>
            </a:xfrm>
            <a:prstGeom prst="roundRect">
              <a:avLst>
                <a:gd name="adj" fmla="val 9768"/>
              </a:avLst>
            </a:prstGeom>
            <a:solidFill>
              <a:schemeClr val="bg1">
                <a:lumMod val="95000"/>
              </a:schemeClr>
            </a:solidFill>
            <a:ln w="38100">
              <a:solidFill>
                <a:srgbClr val="c3986d"/>
              </a:solidFill>
              <a:round/>
            </a:ln>
          </p:spPr>
          <p:style>
            <a:lnRef idx="0"/>
            <a:fillRef idx="0"/>
            <a:effectRef idx="0"/>
            <a:fontRef idx="minor"/>
          </p:style>
          <p:txBody>
            <a:bodyPr lIns="90000" rIns="90000" tIns="45000" bIns="45000" anchor="ctr">
              <a:noAutofit/>
            </a:bodyPr>
            <a:p>
              <a:pPr marL="272880" indent="-264600">
                <a:lnSpc>
                  <a:spcPct val="100000"/>
                </a:lnSpc>
                <a:spcAft>
                  <a:spcPts val="601"/>
                </a:spcAft>
                <a:buClr>
                  <a:srgbClr val="000000"/>
                </a:buClr>
                <a:buFont typeface="Wingdings" charset="2"/>
                <a:buChar char=""/>
              </a:pPr>
              <a:r>
                <a:rPr b="0" lang="ja-JP" sz="1600" spc="-1" strike="noStrike">
                  <a:solidFill>
                    <a:srgbClr val="000000"/>
                  </a:solidFill>
                  <a:latin typeface="メイリオ"/>
                  <a:ea typeface="メイリオ"/>
                </a:rPr>
                <a:t>着用前に手指衛生をする</a:t>
              </a:r>
              <a:endParaRPr b="0" lang="en-US" sz="1600" spc="-1" strike="noStrike">
                <a:latin typeface="Arial"/>
              </a:endParaRPr>
            </a:p>
            <a:p>
              <a:pPr marL="272880" indent="-264600">
                <a:lnSpc>
                  <a:spcPct val="100000"/>
                </a:lnSpc>
                <a:spcAft>
                  <a:spcPts val="601"/>
                </a:spcAft>
                <a:buClr>
                  <a:srgbClr val="000000"/>
                </a:buClr>
                <a:buFont typeface="Wingdings" charset="2"/>
                <a:buChar char=""/>
              </a:pPr>
              <a:r>
                <a:rPr b="0" lang="ja-JP" sz="1600" spc="-1" strike="noStrike">
                  <a:solidFill>
                    <a:srgbClr val="000000"/>
                  </a:solidFill>
                  <a:latin typeface="メイリオ"/>
                  <a:ea typeface="メイリオ"/>
                </a:rPr>
                <a:t>ガウンは体幹部分を覆う</a:t>
              </a:r>
              <a:endParaRPr b="0" lang="en-US" sz="1600" spc="-1" strike="noStrike">
                <a:latin typeface="Arial"/>
              </a:endParaRPr>
            </a:p>
            <a:p>
              <a:pPr marL="272880" indent="-264600">
                <a:lnSpc>
                  <a:spcPct val="100000"/>
                </a:lnSpc>
                <a:spcAft>
                  <a:spcPts val="601"/>
                </a:spcAft>
                <a:buClr>
                  <a:srgbClr val="000000"/>
                </a:buClr>
                <a:buFont typeface="Wingdings" charset="2"/>
                <a:buChar char=""/>
              </a:pPr>
              <a:r>
                <a:rPr b="0" lang="ja-JP" sz="1600" spc="-1" strike="noStrike">
                  <a:solidFill>
                    <a:srgbClr val="000000"/>
                  </a:solidFill>
                  <a:latin typeface="メイリオ"/>
                  <a:ea typeface="メイリオ"/>
                </a:rPr>
                <a:t>ガウン着用時は手袋で袖を覆う</a:t>
              </a:r>
              <a:r>
                <a:rPr b="0" lang="ja-JP" sz="1600" spc="-1" strike="noStrike">
                  <a:solidFill>
                    <a:srgbClr val="000000"/>
                  </a:solidFill>
                  <a:latin typeface="メイリオ"/>
                  <a:ea typeface="メイリオ"/>
                </a:rPr>
                <a:t>､</a:t>
              </a:r>
              <a:br/>
              <a:r>
                <a:rPr b="0" lang="ja-JP" sz="1600" spc="-1" strike="noStrike">
                  <a:solidFill>
                    <a:srgbClr val="000000"/>
                  </a:solidFill>
                  <a:latin typeface="メイリオ"/>
                  <a:ea typeface="メイリオ"/>
                </a:rPr>
                <a:t>など</a:t>
              </a:r>
              <a:endParaRPr b="0" lang="en-US" sz="1600" spc="-1" strike="noStrike">
                <a:latin typeface="Arial"/>
              </a:endParaRPr>
            </a:p>
          </p:txBody>
        </p:sp>
        <p:sp>
          <p:nvSpPr>
            <p:cNvPr id="232" name="テキスト ボックス 26"/>
            <p:cNvSpPr/>
            <p:nvPr/>
          </p:nvSpPr>
          <p:spPr>
            <a:xfrm>
              <a:off x="6504480" y="1149120"/>
              <a:ext cx="2074320" cy="438120"/>
            </a:xfrm>
            <a:prstGeom prst="roundRect">
              <a:avLst>
                <a:gd name="adj" fmla="val 16667"/>
              </a:avLst>
            </a:prstGeom>
            <a:solidFill>
              <a:schemeClr val="bg1"/>
            </a:solidFill>
            <a:ln w="38100">
              <a:solidFill>
                <a:srgbClr val="c3986d"/>
              </a:solidFill>
              <a:round/>
            </a:ln>
          </p:spPr>
          <p:style>
            <a:lnRef idx="0"/>
            <a:fillRef idx="0"/>
            <a:effectRef idx="0"/>
            <a:fontRef idx="minor"/>
          </p:style>
          <p:txBody>
            <a:bodyPr lIns="90000" rIns="90000" tIns="45000" bIns="45000">
              <a:spAutoFit/>
            </a:bodyPr>
            <a:p>
              <a:pPr algn="ctr">
                <a:lnSpc>
                  <a:spcPct val="100000"/>
                </a:lnSpc>
              </a:pPr>
              <a:r>
                <a:rPr b="0" lang="ja-JP" sz="2000" spc="-1" strike="noStrike">
                  <a:solidFill>
                    <a:srgbClr val="000000"/>
                  </a:solidFill>
                  <a:latin typeface="Segoe UI"/>
                  <a:ea typeface="メイリオ"/>
                </a:rPr>
                <a:t>着用時の注意</a:t>
              </a:r>
              <a:endParaRPr b="0" lang="en-US" sz="2000" spc="-1" strike="noStrike">
                <a:latin typeface="Arial"/>
              </a:endParaRPr>
            </a:p>
          </p:txBody>
        </p:sp>
        <p:pic>
          <p:nvPicPr>
            <p:cNvPr id="233" name="図 13" descr=""/>
            <p:cNvPicPr/>
            <p:nvPr/>
          </p:nvPicPr>
          <p:blipFill>
            <a:blip r:embed="rId1"/>
            <a:stretch/>
          </p:blipFill>
          <p:spPr>
            <a:xfrm>
              <a:off x="8636400" y="1585440"/>
              <a:ext cx="1072440" cy="1577520"/>
            </a:xfrm>
            <a:prstGeom prst="rect">
              <a:avLst/>
            </a:prstGeom>
            <a:ln w="0">
              <a:noFill/>
            </a:ln>
          </p:spPr>
        </p:pic>
      </p:grpSp>
      <p:grpSp>
        <p:nvGrpSpPr>
          <p:cNvPr id="234" name="グループ化 8"/>
          <p:cNvGrpSpPr/>
          <p:nvPr/>
        </p:nvGrpSpPr>
        <p:grpSpPr>
          <a:xfrm>
            <a:off x="5346000" y="3516480"/>
            <a:ext cx="4390920" cy="2385000"/>
            <a:chOff x="5346000" y="3516480"/>
            <a:chExt cx="4390920" cy="2385000"/>
          </a:xfrm>
        </p:grpSpPr>
        <p:sp>
          <p:nvSpPr>
            <p:cNvPr id="235" name="Rectangle 4"/>
            <p:cNvSpPr/>
            <p:nvPr/>
          </p:nvSpPr>
          <p:spPr>
            <a:xfrm>
              <a:off x="5346000" y="3780360"/>
              <a:ext cx="4390920" cy="2121120"/>
            </a:xfrm>
            <a:prstGeom prst="roundRect">
              <a:avLst>
                <a:gd name="adj" fmla="val 9768"/>
              </a:avLst>
            </a:prstGeom>
            <a:solidFill>
              <a:schemeClr val="bg1">
                <a:lumMod val="95000"/>
              </a:schemeClr>
            </a:solidFill>
            <a:ln w="38100">
              <a:solidFill>
                <a:srgbClr val="c3986d"/>
              </a:solidFill>
              <a:round/>
            </a:ln>
          </p:spPr>
          <p:style>
            <a:lnRef idx="0"/>
            <a:fillRef idx="0"/>
            <a:effectRef idx="0"/>
            <a:fontRef idx="minor"/>
          </p:style>
          <p:txBody>
            <a:bodyPr lIns="90000" rIns="90000" tIns="45000" bIns="45000" anchor="ctr">
              <a:noAutofit/>
            </a:bodyPr>
            <a:p>
              <a:pPr marL="272880" indent="-264600">
                <a:lnSpc>
                  <a:spcPct val="100000"/>
                </a:lnSpc>
                <a:spcAft>
                  <a:spcPts val="601"/>
                </a:spcAft>
                <a:buClr>
                  <a:srgbClr val="000000"/>
                </a:buClr>
                <a:buFont typeface="Wingdings" charset="2"/>
                <a:buChar char=""/>
              </a:pPr>
              <a:r>
                <a:rPr b="0" lang="ja-JP" sz="1600" spc="-1" strike="noStrike">
                  <a:solidFill>
                    <a:srgbClr val="000000"/>
                  </a:solidFill>
                  <a:latin typeface="メイリオ"/>
                  <a:ea typeface="メイリオ"/>
                </a:rPr>
                <a:t>手袋を左右の手に着用する</a:t>
              </a:r>
              <a:endParaRPr b="0" lang="en-US" sz="1600" spc="-1" strike="noStrike">
                <a:latin typeface="Arial"/>
              </a:endParaRPr>
            </a:p>
            <a:p>
              <a:pPr marL="272880" indent="-264600">
                <a:lnSpc>
                  <a:spcPct val="100000"/>
                </a:lnSpc>
                <a:spcAft>
                  <a:spcPts val="601"/>
                </a:spcAft>
                <a:buClr>
                  <a:srgbClr val="000000"/>
                </a:buClr>
                <a:buFont typeface="Wingdings" charset="2"/>
                <a:buChar char=""/>
              </a:pPr>
              <a:r>
                <a:rPr b="0" lang="ja-JP" sz="1600" spc="-1" strike="noStrike">
                  <a:solidFill>
                    <a:srgbClr val="000000"/>
                  </a:solidFill>
                  <a:latin typeface="メイリオ"/>
                  <a:ea typeface="メイリオ"/>
                </a:rPr>
                <a:t>採血針のリキャップをしない</a:t>
              </a:r>
              <a:endParaRPr b="0" lang="en-US" sz="1600" spc="-1" strike="noStrike">
                <a:latin typeface="Arial"/>
              </a:endParaRPr>
            </a:p>
            <a:p>
              <a:pPr marL="272880" indent="-264600">
                <a:lnSpc>
                  <a:spcPct val="100000"/>
                </a:lnSpc>
                <a:spcAft>
                  <a:spcPts val="601"/>
                </a:spcAft>
                <a:buClr>
                  <a:srgbClr val="000000"/>
                </a:buClr>
                <a:buFont typeface="Wingdings" charset="2"/>
                <a:buChar char=""/>
              </a:pPr>
              <a:r>
                <a:rPr b="0" lang="ja-JP" sz="1600" spc="-1" strike="noStrike">
                  <a:solidFill>
                    <a:srgbClr val="000000"/>
                  </a:solidFill>
                  <a:latin typeface="メイリオ"/>
                  <a:ea typeface="メイリオ"/>
                </a:rPr>
                <a:t>採血針はシャープス･</a:t>
              </a:r>
              <a:br/>
              <a:r>
                <a:rPr b="0" lang="ja-JP" sz="1600" spc="-1" strike="noStrike">
                  <a:solidFill>
                    <a:srgbClr val="000000"/>
                  </a:solidFill>
                  <a:latin typeface="メイリオ"/>
                  <a:ea typeface="メイリオ"/>
                </a:rPr>
                <a:t>コンテナに廃棄する</a:t>
              </a:r>
              <a:r>
                <a:rPr b="0" lang="ja-JP" sz="1600" spc="-1" strike="noStrike">
                  <a:solidFill>
                    <a:srgbClr val="000000"/>
                  </a:solidFill>
                  <a:latin typeface="メイリオ"/>
                  <a:ea typeface="メイリオ"/>
                </a:rPr>
                <a:t>､など</a:t>
              </a:r>
              <a:endParaRPr b="0" lang="en-US" sz="1600" spc="-1" strike="noStrike">
                <a:latin typeface="Arial"/>
              </a:endParaRPr>
            </a:p>
          </p:txBody>
        </p:sp>
        <p:sp>
          <p:nvSpPr>
            <p:cNvPr id="236" name="テキスト ボックス 27"/>
            <p:cNvSpPr/>
            <p:nvPr/>
          </p:nvSpPr>
          <p:spPr>
            <a:xfrm>
              <a:off x="6504480" y="3516480"/>
              <a:ext cx="2074320" cy="438120"/>
            </a:xfrm>
            <a:prstGeom prst="roundRect">
              <a:avLst>
                <a:gd name="adj" fmla="val 16667"/>
              </a:avLst>
            </a:prstGeom>
            <a:solidFill>
              <a:schemeClr val="bg1"/>
            </a:solidFill>
            <a:ln w="38100">
              <a:solidFill>
                <a:srgbClr val="c3986d"/>
              </a:solidFill>
              <a:round/>
            </a:ln>
          </p:spPr>
          <p:style>
            <a:lnRef idx="0"/>
            <a:fillRef idx="0"/>
            <a:effectRef idx="0"/>
            <a:fontRef idx="minor"/>
          </p:style>
          <p:txBody>
            <a:bodyPr lIns="90000" rIns="90000" tIns="45000" bIns="45000">
              <a:spAutoFit/>
            </a:bodyPr>
            <a:p>
              <a:pPr algn="ctr">
                <a:lnSpc>
                  <a:spcPct val="100000"/>
                </a:lnSpc>
              </a:pPr>
              <a:r>
                <a:rPr b="0" lang="ja-JP" sz="2000" spc="-1" strike="noStrike">
                  <a:solidFill>
                    <a:srgbClr val="000000"/>
                  </a:solidFill>
                  <a:latin typeface="Segoe UI"/>
                  <a:ea typeface="メイリオ"/>
                </a:rPr>
                <a:t>静脈採血</a:t>
              </a:r>
              <a:endParaRPr b="0" lang="en-US" sz="2000" spc="-1" strike="noStrike">
                <a:latin typeface="Arial"/>
              </a:endParaRPr>
            </a:p>
          </p:txBody>
        </p:sp>
        <p:pic>
          <p:nvPicPr>
            <p:cNvPr id="237" name="図 45" descr=""/>
            <p:cNvPicPr/>
            <p:nvPr/>
          </p:nvPicPr>
          <p:blipFill>
            <a:blip r:embed="rId2"/>
            <a:stretch/>
          </p:blipFill>
          <p:spPr>
            <a:xfrm rot="1074600">
              <a:off x="8376840" y="4415760"/>
              <a:ext cx="1221480" cy="912600"/>
            </a:xfrm>
            <a:prstGeom prst="rect">
              <a:avLst/>
            </a:prstGeom>
            <a:ln w="0">
              <a:noFill/>
            </a:ln>
          </p:spPr>
        </p:pic>
      </p:grpSp>
      <p:grpSp>
        <p:nvGrpSpPr>
          <p:cNvPr id="238" name="グループ化 6"/>
          <p:cNvGrpSpPr/>
          <p:nvPr/>
        </p:nvGrpSpPr>
        <p:grpSpPr>
          <a:xfrm>
            <a:off x="536760" y="1149120"/>
            <a:ext cx="4390920" cy="2107440"/>
            <a:chOff x="536760" y="1149120"/>
            <a:chExt cx="4390920" cy="2107440"/>
          </a:xfrm>
        </p:grpSpPr>
        <p:sp>
          <p:nvSpPr>
            <p:cNvPr id="239" name="Rectangle 4"/>
            <p:cNvSpPr/>
            <p:nvPr/>
          </p:nvSpPr>
          <p:spPr>
            <a:xfrm>
              <a:off x="536760" y="1386000"/>
              <a:ext cx="4390920" cy="1870560"/>
            </a:xfrm>
            <a:prstGeom prst="roundRect">
              <a:avLst>
                <a:gd name="adj" fmla="val 9768"/>
              </a:avLst>
            </a:prstGeom>
            <a:solidFill>
              <a:schemeClr val="bg1">
                <a:lumMod val="95000"/>
              </a:schemeClr>
            </a:solidFill>
            <a:ln w="38100">
              <a:solidFill>
                <a:srgbClr val="c3986d"/>
              </a:solidFill>
              <a:round/>
            </a:ln>
          </p:spPr>
          <p:style>
            <a:lnRef idx="0"/>
            <a:fillRef idx="0"/>
            <a:effectRef idx="0"/>
            <a:fontRef idx="minor"/>
          </p:style>
          <p:txBody>
            <a:bodyPr lIns="90000" rIns="90000" tIns="45000" bIns="45000" anchor="ctr">
              <a:noAutofit/>
            </a:bodyPr>
            <a:p>
              <a:pPr marL="272880" indent="-264600">
                <a:lnSpc>
                  <a:spcPct val="100000"/>
                </a:lnSpc>
                <a:spcAft>
                  <a:spcPts val="601"/>
                </a:spcAft>
                <a:buClr>
                  <a:srgbClr val="000000"/>
                </a:buClr>
                <a:buFont typeface="Wingdings" charset="2"/>
                <a:buChar char=""/>
              </a:pPr>
              <a:r>
                <a:rPr b="0" lang="ja-JP" sz="1600" spc="-1" strike="noStrike">
                  <a:solidFill>
                    <a:srgbClr val="000000"/>
                  </a:solidFill>
                  <a:latin typeface="メイリオ"/>
                  <a:ea typeface="メイリオ"/>
                </a:rPr>
                <a:t>爪を切る</a:t>
              </a:r>
              <a:endParaRPr b="0" lang="en-US" sz="1600" spc="-1" strike="noStrike">
                <a:latin typeface="Arial"/>
              </a:endParaRPr>
            </a:p>
            <a:p>
              <a:pPr marL="272880" indent="-264600">
                <a:lnSpc>
                  <a:spcPct val="100000"/>
                </a:lnSpc>
                <a:spcAft>
                  <a:spcPts val="601"/>
                </a:spcAft>
                <a:buClr>
                  <a:srgbClr val="000000"/>
                </a:buClr>
                <a:buFont typeface="Wingdings" charset="2"/>
                <a:buChar char=""/>
              </a:pPr>
              <a:r>
                <a:rPr b="0" lang="ja-JP" sz="1600" spc="-1" strike="noStrike">
                  <a:solidFill>
                    <a:srgbClr val="000000"/>
                  </a:solidFill>
                  <a:latin typeface="メイリオ"/>
                  <a:ea typeface="メイリオ"/>
                </a:rPr>
                <a:t>腕時計を外す</a:t>
              </a:r>
              <a:endParaRPr b="0" lang="en-US" sz="1600" spc="-1" strike="noStrike">
                <a:latin typeface="Arial"/>
              </a:endParaRPr>
            </a:p>
            <a:p>
              <a:pPr marL="272880" indent="-264600">
                <a:lnSpc>
                  <a:spcPct val="100000"/>
                </a:lnSpc>
                <a:spcAft>
                  <a:spcPts val="601"/>
                </a:spcAft>
                <a:buClr>
                  <a:srgbClr val="000000"/>
                </a:buClr>
                <a:buFont typeface="Wingdings" charset="2"/>
                <a:buChar char=""/>
              </a:pPr>
              <a:r>
                <a:rPr b="0" lang="ja-JP" sz="1600" spc="-1" strike="noStrike">
                  <a:solidFill>
                    <a:srgbClr val="000000"/>
                  </a:solidFill>
                  <a:latin typeface="メイリオ"/>
                  <a:ea typeface="メイリオ"/>
                </a:rPr>
                <a:t>両前腕を十分に露出する</a:t>
              </a:r>
              <a:endParaRPr b="0" lang="en-US" sz="1600" spc="-1" strike="noStrike">
                <a:latin typeface="Arial"/>
              </a:endParaRPr>
            </a:p>
          </p:txBody>
        </p:sp>
        <p:pic>
          <p:nvPicPr>
            <p:cNvPr id="240" name="Picture 2" descr=""/>
            <p:cNvPicPr/>
            <p:nvPr/>
          </p:nvPicPr>
          <p:blipFill>
            <a:blip r:embed="rId3"/>
            <a:stretch/>
          </p:blipFill>
          <p:spPr>
            <a:xfrm>
              <a:off x="3338640" y="1606320"/>
              <a:ext cx="1569960" cy="1571760"/>
            </a:xfrm>
            <a:prstGeom prst="rect">
              <a:avLst/>
            </a:prstGeom>
            <a:ln w="0">
              <a:noFill/>
            </a:ln>
          </p:spPr>
        </p:pic>
        <p:sp>
          <p:nvSpPr>
            <p:cNvPr id="241" name="テキスト ボックス 31"/>
            <p:cNvSpPr/>
            <p:nvPr/>
          </p:nvSpPr>
          <p:spPr>
            <a:xfrm>
              <a:off x="1694880" y="1149120"/>
              <a:ext cx="2074320" cy="438120"/>
            </a:xfrm>
            <a:prstGeom prst="roundRect">
              <a:avLst>
                <a:gd name="adj" fmla="val 16667"/>
              </a:avLst>
            </a:prstGeom>
            <a:solidFill>
              <a:schemeClr val="bg1"/>
            </a:solidFill>
            <a:ln w="38100">
              <a:solidFill>
                <a:srgbClr val="c3986d"/>
              </a:solidFill>
              <a:round/>
            </a:ln>
          </p:spPr>
          <p:style>
            <a:lnRef idx="0"/>
            <a:fillRef idx="0"/>
            <a:effectRef idx="0"/>
            <a:fontRef idx="minor"/>
          </p:style>
          <p:txBody>
            <a:bodyPr lIns="90000" rIns="90000" tIns="45000" bIns="45000">
              <a:spAutoFit/>
            </a:bodyPr>
            <a:p>
              <a:pPr algn="ctr">
                <a:lnSpc>
                  <a:spcPct val="100000"/>
                </a:lnSpc>
              </a:pPr>
              <a:r>
                <a:rPr b="0" lang="ja-JP" sz="2000" spc="-1" strike="noStrike">
                  <a:solidFill>
                    <a:srgbClr val="000000"/>
                  </a:solidFill>
                  <a:latin typeface="Segoe UI"/>
                  <a:ea typeface="メイリオ"/>
                </a:rPr>
                <a:t>着用前の配慮</a:t>
              </a:r>
              <a:endParaRPr b="0" lang="en-US" sz="2000" spc="-1" strike="noStrike">
                <a:latin typeface="Arial"/>
              </a:endParaRPr>
            </a:p>
          </p:txBody>
        </p:sp>
      </p:grpSp>
      <p:grpSp>
        <p:nvGrpSpPr>
          <p:cNvPr id="242" name="グループ化 7"/>
          <p:cNvGrpSpPr/>
          <p:nvPr/>
        </p:nvGrpSpPr>
        <p:grpSpPr>
          <a:xfrm>
            <a:off x="536760" y="3516480"/>
            <a:ext cx="4403880" cy="2385000"/>
            <a:chOff x="536760" y="3516480"/>
            <a:chExt cx="4403880" cy="2385000"/>
          </a:xfrm>
        </p:grpSpPr>
        <p:sp>
          <p:nvSpPr>
            <p:cNvPr id="243" name="Rectangle 4"/>
            <p:cNvSpPr/>
            <p:nvPr/>
          </p:nvSpPr>
          <p:spPr>
            <a:xfrm>
              <a:off x="536760" y="3780360"/>
              <a:ext cx="4390920" cy="2121120"/>
            </a:xfrm>
            <a:prstGeom prst="roundRect">
              <a:avLst>
                <a:gd name="adj" fmla="val 9768"/>
              </a:avLst>
            </a:prstGeom>
            <a:solidFill>
              <a:schemeClr val="bg1">
                <a:lumMod val="95000"/>
              </a:schemeClr>
            </a:solidFill>
            <a:ln w="38100">
              <a:solidFill>
                <a:srgbClr val="c3986d"/>
              </a:solidFill>
              <a:round/>
            </a:ln>
          </p:spPr>
          <p:style>
            <a:lnRef idx="0"/>
            <a:fillRef idx="0"/>
            <a:effectRef idx="0"/>
            <a:fontRef idx="minor"/>
          </p:style>
          <p:txBody>
            <a:bodyPr lIns="90000" rIns="90000" tIns="45000" bIns="45000" anchor="ctr">
              <a:noAutofit/>
            </a:bodyPr>
            <a:p>
              <a:pPr marL="272880" indent="-264600">
                <a:lnSpc>
                  <a:spcPct val="100000"/>
                </a:lnSpc>
                <a:spcAft>
                  <a:spcPts val="601"/>
                </a:spcAft>
                <a:buClr>
                  <a:srgbClr val="000000"/>
                </a:buClr>
                <a:buFont typeface="Wingdings" charset="2"/>
                <a:buChar char=""/>
              </a:pPr>
              <a:r>
                <a:rPr b="0" lang="ja-JP" sz="1600" spc="-1" strike="noStrike">
                  <a:solidFill>
                    <a:srgbClr val="000000"/>
                  </a:solidFill>
                  <a:latin typeface="メイリオ"/>
                  <a:ea typeface="メイリオ"/>
                </a:rPr>
                <a:t>手袋は中表にして外す</a:t>
              </a:r>
              <a:endParaRPr b="0" lang="en-US" sz="1600" spc="-1" strike="noStrike">
                <a:latin typeface="Arial"/>
              </a:endParaRPr>
            </a:p>
            <a:p>
              <a:pPr marL="272880" indent="-264600">
                <a:lnSpc>
                  <a:spcPct val="100000"/>
                </a:lnSpc>
                <a:spcAft>
                  <a:spcPts val="601"/>
                </a:spcAft>
                <a:buClr>
                  <a:srgbClr val="000000"/>
                </a:buClr>
                <a:buFont typeface="Wingdings" charset="2"/>
                <a:buChar char=""/>
              </a:pPr>
              <a:r>
                <a:rPr b="0" lang="ja-JP" sz="1600" spc="-1" strike="noStrike">
                  <a:solidFill>
                    <a:srgbClr val="000000"/>
                  </a:solidFill>
                  <a:latin typeface="メイリオ"/>
                  <a:ea typeface="メイリオ"/>
                </a:rPr>
                <a:t>ゴーグルは両耳部を左右の</a:t>
              </a:r>
              <a:br/>
              <a:r>
                <a:rPr b="0" lang="ja-JP" sz="1600" spc="-1" strike="noStrike">
                  <a:solidFill>
                    <a:srgbClr val="000000"/>
                  </a:solidFill>
                  <a:latin typeface="メイリオ"/>
                  <a:ea typeface="メイリオ"/>
                </a:rPr>
                <a:t>手で掴んで外す</a:t>
              </a:r>
              <a:endParaRPr b="0" lang="en-US" sz="1600" spc="-1" strike="noStrike">
                <a:latin typeface="Arial"/>
              </a:endParaRPr>
            </a:p>
            <a:p>
              <a:pPr marL="272880" indent="-264600">
                <a:lnSpc>
                  <a:spcPct val="100000"/>
                </a:lnSpc>
                <a:spcAft>
                  <a:spcPts val="601"/>
                </a:spcAft>
                <a:buClr>
                  <a:srgbClr val="000000"/>
                </a:buClr>
                <a:buFont typeface="Wingdings" charset="2"/>
                <a:buChar char=""/>
              </a:pPr>
              <a:r>
                <a:rPr b="0" lang="ja-JP" sz="1600" spc="-1" strike="noStrike">
                  <a:solidFill>
                    <a:srgbClr val="000000"/>
                  </a:solidFill>
                  <a:latin typeface="メイリオ"/>
                  <a:ea typeface="メイリオ"/>
                </a:rPr>
                <a:t>感染性廃棄物として廃棄する</a:t>
              </a:r>
              <a:endParaRPr b="0" lang="en-US" sz="1600" spc="-1" strike="noStrike">
                <a:latin typeface="Arial"/>
              </a:endParaRPr>
            </a:p>
            <a:p>
              <a:pPr marL="272880" indent="-264600">
                <a:lnSpc>
                  <a:spcPct val="100000"/>
                </a:lnSpc>
                <a:spcAft>
                  <a:spcPts val="601"/>
                </a:spcAft>
                <a:buClr>
                  <a:srgbClr val="000000"/>
                </a:buClr>
                <a:buFont typeface="Wingdings" charset="2"/>
                <a:buChar char=""/>
              </a:pPr>
              <a:r>
                <a:rPr b="0" lang="ja-JP" sz="1600" spc="-1" strike="noStrike">
                  <a:solidFill>
                    <a:srgbClr val="000000"/>
                  </a:solidFill>
                  <a:latin typeface="メイリオ"/>
                  <a:ea typeface="メイリオ"/>
                </a:rPr>
                <a:t>脱衣後に手指衛生をする､</a:t>
              </a:r>
              <a:br/>
              <a:r>
                <a:rPr b="0" lang="ja-JP" sz="1600" spc="-1" strike="noStrike">
                  <a:solidFill>
                    <a:srgbClr val="000000"/>
                  </a:solidFill>
                  <a:latin typeface="メイリオ"/>
                  <a:ea typeface="メイリオ"/>
                </a:rPr>
                <a:t>など</a:t>
              </a:r>
              <a:endParaRPr b="0" lang="en-US" sz="1600" spc="-1" strike="noStrike">
                <a:latin typeface="Arial"/>
              </a:endParaRPr>
            </a:p>
          </p:txBody>
        </p:sp>
        <p:pic>
          <p:nvPicPr>
            <p:cNvPr id="244" name="図 42" descr=""/>
            <p:cNvPicPr/>
            <p:nvPr/>
          </p:nvPicPr>
          <p:blipFill>
            <a:blip r:embed="rId4"/>
            <a:stretch/>
          </p:blipFill>
          <p:spPr>
            <a:xfrm>
              <a:off x="3392640" y="4393800"/>
              <a:ext cx="1548000" cy="1427040"/>
            </a:xfrm>
            <a:prstGeom prst="rect">
              <a:avLst/>
            </a:prstGeom>
            <a:ln w="0">
              <a:noFill/>
            </a:ln>
          </p:spPr>
        </p:pic>
        <p:sp>
          <p:nvSpPr>
            <p:cNvPr id="245" name="テキスト ボックス 23"/>
            <p:cNvSpPr/>
            <p:nvPr/>
          </p:nvSpPr>
          <p:spPr>
            <a:xfrm>
              <a:off x="1694880" y="3516480"/>
              <a:ext cx="2074320" cy="438120"/>
            </a:xfrm>
            <a:prstGeom prst="roundRect">
              <a:avLst>
                <a:gd name="adj" fmla="val 16667"/>
              </a:avLst>
            </a:prstGeom>
            <a:solidFill>
              <a:schemeClr val="bg1"/>
            </a:solidFill>
            <a:ln w="38100">
              <a:solidFill>
                <a:srgbClr val="c3986d"/>
              </a:solidFill>
              <a:round/>
            </a:ln>
          </p:spPr>
          <p:style>
            <a:lnRef idx="0"/>
            <a:fillRef idx="0"/>
            <a:effectRef idx="0"/>
            <a:fontRef idx="minor"/>
          </p:style>
          <p:txBody>
            <a:bodyPr lIns="90000" rIns="90000" tIns="45000" bIns="45000">
              <a:spAutoFit/>
            </a:bodyPr>
            <a:p>
              <a:pPr algn="ctr">
                <a:lnSpc>
                  <a:spcPct val="100000"/>
                </a:lnSpc>
              </a:pPr>
              <a:r>
                <a:rPr b="0" lang="ja-JP" sz="2000" spc="-1" strike="noStrike">
                  <a:solidFill>
                    <a:srgbClr val="000000"/>
                  </a:solidFill>
                  <a:latin typeface="Segoe UI"/>
                  <a:ea typeface="メイリオ"/>
                </a:rPr>
                <a:t>脱衣と廃棄</a:t>
              </a:r>
              <a:endParaRPr b="0" lang="en-US" sz="2000" spc="-1" strike="noStrike">
                <a:latin typeface="Arial"/>
              </a:endParaRPr>
            </a:p>
          </p:txBody>
        </p:sp>
      </p:grpSp>
    </p:spTree>
  </p:cSld>
  <mc:AlternateContent>
    <mc:Choice Requires="p14">
      <p:transition spd="med" p14:dur="700">
        <p:fade/>
      </p:transition>
    </mc:Choice>
    <mc:Fallback>
      <p:transition spd="med">
        <p:fade/>
      </p:transition>
    </mc:Fallback>
  </mc:AlternateContent>
  <p:timing>
    <p:tnLst>
      <p:par>
        <p:cTn id="159" dur="indefinite" restart="never" nodeType="tmRoot">
          <p:childTnLst>
            <p:seq>
              <p:cTn id="160" dur="indefinite" nodeType="mainSeq">
                <p:childTnLst>
                  <p:par>
                    <p:cTn id="161" fill="hold">
                      <p:stCondLst>
                        <p:cond delay="0"/>
                      </p:stCondLst>
                      <p:childTnLst>
                        <p:par>
                          <p:cTn id="162" fill="hold">
                            <p:stCondLst>
                              <p:cond delay="0"/>
                            </p:stCondLst>
                            <p:childTnLst>
                              <p:par>
                                <p:cTn id="163" nodeType="afterEffect" fill="hold" presetClass="entr" presetID="22" presetSubtype="8">
                                  <p:stCondLst>
                                    <p:cond delay="0"/>
                                  </p:stCondLst>
                                  <p:childTnLst>
                                    <p:set>
                                      <p:cBhvr>
                                        <p:cTn id="164" dur="1" fill="hold">
                                          <p:stCondLst>
                                            <p:cond delay="0"/>
                                          </p:stCondLst>
                                        </p:cTn>
                                        <p:tgtEl>
                                          <p:spTgt spid="238"/>
                                        </p:tgtEl>
                                        <p:attrNameLst>
                                          <p:attrName>style.visibility</p:attrName>
                                        </p:attrNameLst>
                                      </p:cBhvr>
                                      <p:to>
                                        <p:strVal val="visible"/>
                                      </p:to>
                                    </p:set>
                                    <p:animEffect filter="wipe(left)" transition="in">
                                      <p:cBhvr additive="repl">
                                        <p:cTn id="165" dur="500"/>
                                        <p:tgtEl>
                                          <p:spTgt spid="238"/>
                                        </p:tgtEl>
                                      </p:cBhvr>
                                    </p:animEffect>
                                  </p:childTnLst>
                                </p:cTn>
                              </p:par>
                            </p:childTnLst>
                          </p:cTn>
                        </p:par>
                      </p:childTnLst>
                    </p:cTn>
                  </p:par>
                  <p:par>
                    <p:cTn id="166" fill="hold">
                      <p:stCondLst>
                        <p:cond delay="indefinite"/>
                      </p:stCondLst>
                      <p:childTnLst>
                        <p:par>
                          <p:cTn id="167" fill="hold">
                            <p:stCondLst>
                              <p:cond delay="0"/>
                            </p:stCondLst>
                            <p:childTnLst>
                              <p:par>
                                <p:cTn id="168" nodeType="clickEffect" fill="hold" presetClass="entr" presetID="22" presetSubtype="8">
                                  <p:stCondLst>
                                    <p:cond delay="0"/>
                                  </p:stCondLst>
                                  <p:childTnLst>
                                    <p:set>
                                      <p:cBhvr>
                                        <p:cTn id="169" dur="1" fill="hold">
                                          <p:stCondLst>
                                            <p:cond delay="0"/>
                                          </p:stCondLst>
                                        </p:cTn>
                                        <p:tgtEl>
                                          <p:spTgt spid="230"/>
                                        </p:tgtEl>
                                        <p:attrNameLst>
                                          <p:attrName>style.visibility</p:attrName>
                                        </p:attrNameLst>
                                      </p:cBhvr>
                                      <p:to>
                                        <p:strVal val="visible"/>
                                      </p:to>
                                    </p:set>
                                    <p:animEffect filter="wipe(left)" transition="in">
                                      <p:cBhvr additive="repl">
                                        <p:cTn id="170" dur="500"/>
                                        <p:tgtEl>
                                          <p:spTgt spid="230"/>
                                        </p:tgtEl>
                                      </p:cBhvr>
                                    </p:animEffect>
                                  </p:childTnLst>
                                </p:cTn>
                              </p:par>
                            </p:childTnLst>
                          </p:cTn>
                        </p:par>
                      </p:childTnLst>
                    </p:cTn>
                  </p:par>
                  <p:par>
                    <p:cTn id="171" fill="hold">
                      <p:stCondLst>
                        <p:cond delay="indefinite"/>
                      </p:stCondLst>
                      <p:childTnLst>
                        <p:par>
                          <p:cTn id="172" fill="hold">
                            <p:stCondLst>
                              <p:cond delay="0"/>
                            </p:stCondLst>
                            <p:childTnLst>
                              <p:par>
                                <p:cTn id="173" nodeType="clickEffect" fill="hold" presetClass="entr" presetID="22" presetSubtype="8">
                                  <p:stCondLst>
                                    <p:cond delay="0"/>
                                  </p:stCondLst>
                                  <p:childTnLst>
                                    <p:set>
                                      <p:cBhvr>
                                        <p:cTn id="174" dur="1" fill="hold">
                                          <p:stCondLst>
                                            <p:cond delay="0"/>
                                          </p:stCondLst>
                                        </p:cTn>
                                        <p:tgtEl>
                                          <p:spTgt spid="242"/>
                                        </p:tgtEl>
                                        <p:attrNameLst>
                                          <p:attrName>style.visibility</p:attrName>
                                        </p:attrNameLst>
                                      </p:cBhvr>
                                      <p:to>
                                        <p:strVal val="visible"/>
                                      </p:to>
                                    </p:set>
                                    <p:animEffect filter="wipe(left)" transition="in">
                                      <p:cBhvr additive="repl">
                                        <p:cTn id="175" dur="500"/>
                                        <p:tgtEl>
                                          <p:spTgt spid="242"/>
                                        </p:tgtEl>
                                      </p:cBhvr>
                                    </p:animEffect>
                                  </p:childTnLst>
                                </p:cTn>
                              </p:par>
                            </p:childTnLst>
                          </p:cTn>
                        </p:par>
                      </p:childTnLst>
                    </p:cTn>
                  </p:par>
                  <p:par>
                    <p:cTn id="176" fill="hold">
                      <p:stCondLst>
                        <p:cond delay="indefinite"/>
                      </p:stCondLst>
                      <p:childTnLst>
                        <p:par>
                          <p:cTn id="177" fill="hold">
                            <p:stCondLst>
                              <p:cond delay="0"/>
                            </p:stCondLst>
                            <p:childTnLst>
                              <p:par>
                                <p:cTn id="178" nodeType="clickEffect" fill="hold" presetClass="entr" presetID="22" presetSubtype="8">
                                  <p:stCondLst>
                                    <p:cond delay="0"/>
                                  </p:stCondLst>
                                  <p:childTnLst>
                                    <p:set>
                                      <p:cBhvr>
                                        <p:cTn id="179" dur="1" fill="hold">
                                          <p:stCondLst>
                                            <p:cond delay="0"/>
                                          </p:stCondLst>
                                        </p:cTn>
                                        <p:tgtEl>
                                          <p:spTgt spid="234"/>
                                        </p:tgtEl>
                                        <p:attrNameLst>
                                          <p:attrName>style.visibility</p:attrName>
                                        </p:attrNameLst>
                                      </p:cBhvr>
                                      <p:to>
                                        <p:strVal val="visible"/>
                                      </p:to>
                                    </p:set>
                                    <p:animEffect filter="wipe(left)" transition="in">
                                      <p:cBhvr additive="repl">
                                        <p:cTn id="180" dur="5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247"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248"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249" name="Rectangle 4"/>
          <p:cNvSpPr/>
          <p:nvPr/>
        </p:nvSpPr>
        <p:spPr>
          <a:xfrm>
            <a:off x="421200" y="213120"/>
            <a:ext cx="9443880" cy="12481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n-US" sz="6000" spc="-1" strike="noStrike">
                <a:solidFill>
                  <a:srgbClr val="000000"/>
                </a:solidFill>
                <a:latin typeface="Segoe UI"/>
                <a:ea typeface="游ゴシック"/>
              </a:rPr>
              <a:t> </a:t>
            </a:r>
            <a:r>
              <a:rPr b="1" lang="en-US" sz="6000" spc="-1" strike="noStrike">
                <a:solidFill>
                  <a:srgbClr val="000000"/>
                </a:solidFill>
                <a:latin typeface="Segoe UI"/>
                <a:ea typeface="游ゴシック"/>
              </a:rPr>
              <a:t>6</a:t>
            </a:r>
            <a:r>
              <a:rPr b="1" lang="en-US" sz="3200" spc="-1" strike="noStrike">
                <a:solidFill>
                  <a:srgbClr val="000000"/>
                </a:solidFill>
                <a:latin typeface="Segoe UI"/>
                <a:ea typeface="游ゴシック"/>
              </a:rPr>
              <a:t>. </a:t>
            </a:r>
            <a:r>
              <a:rPr b="1" lang="ja-JP" sz="3200" spc="-1" strike="noStrike">
                <a:solidFill>
                  <a:srgbClr val="000000"/>
                </a:solidFill>
                <a:latin typeface="Segoe UI"/>
                <a:ea typeface="游ゴシック"/>
              </a:rPr>
              <a:t>血液･体液曝露事例の全国サーベイランス結果</a:t>
            </a:r>
            <a:endParaRPr b="0" lang="en-US" sz="3200" spc="-1" strike="noStrike">
              <a:latin typeface="Arial"/>
            </a:endParaRPr>
          </a:p>
          <a:p>
            <a:pPr algn="r">
              <a:lnSpc>
                <a:spcPct val="100000"/>
              </a:lnSpc>
            </a:pPr>
            <a:r>
              <a:rPr b="1" lang="ja-JP" sz="1600" spc="-1" strike="noStrike">
                <a:solidFill>
                  <a:srgbClr val="000000"/>
                </a:solidFill>
                <a:latin typeface="Segoe UI"/>
                <a:ea typeface="游ゴシック"/>
              </a:rPr>
              <a:t>皮膚･粘膜曝露のみ</a:t>
            </a:r>
            <a:r>
              <a:rPr b="1" lang="en-US" sz="1600" spc="-1" strike="noStrike">
                <a:solidFill>
                  <a:srgbClr val="000000"/>
                </a:solidFill>
                <a:latin typeface="Segoe UI"/>
                <a:ea typeface="游ゴシック"/>
              </a:rPr>
              <a:t>(</a:t>
            </a:r>
            <a:r>
              <a:rPr b="1" lang="ja-JP" sz="1600" spc="-1" strike="noStrike">
                <a:solidFill>
                  <a:srgbClr val="000000"/>
                </a:solidFill>
                <a:latin typeface="Segoe UI"/>
                <a:ea typeface="游ゴシック"/>
              </a:rPr>
              <a:t>針刺し･切創を除く</a:t>
            </a:r>
            <a:r>
              <a:rPr b="1" lang="en-US" sz="1600" spc="-1" strike="noStrike">
                <a:solidFill>
                  <a:srgbClr val="000000"/>
                </a:solidFill>
                <a:latin typeface="Segoe UI"/>
                <a:ea typeface="游ゴシック"/>
              </a:rPr>
              <a:t>)</a:t>
            </a:r>
            <a:endParaRPr b="0" lang="en-US" sz="1600" spc="-1" strike="noStrike">
              <a:latin typeface="Arial"/>
            </a:endParaRPr>
          </a:p>
        </p:txBody>
      </p:sp>
      <p:graphicFrame>
        <p:nvGraphicFramePr>
          <p:cNvPr id="250" name="表 6"/>
          <p:cNvGraphicFramePr/>
          <p:nvPr/>
        </p:nvGraphicFramePr>
        <p:xfrm>
          <a:off x="523800" y="1474920"/>
          <a:ext cx="9239040" cy="4426560"/>
        </p:xfrm>
        <a:graphic>
          <a:graphicData uri="http://schemas.openxmlformats.org/drawingml/2006/table">
            <a:tbl>
              <a:tblPr/>
              <a:tblGrid>
                <a:gridCol w="1707840"/>
                <a:gridCol w="1196280"/>
                <a:gridCol w="1165680"/>
                <a:gridCol w="1272240"/>
                <a:gridCol w="1503360"/>
                <a:gridCol w="1196280"/>
                <a:gridCol w="1197360"/>
              </a:tblGrid>
              <a:tr h="404640">
                <a:tc gridSpan="7">
                  <a:txBody>
                    <a:bodyPr anchor="b">
                      <a:noAutofit/>
                    </a:bodyPr>
                    <a:p>
                      <a:pPr algn="ctr">
                        <a:lnSpc>
                          <a:spcPct val="100000"/>
                        </a:lnSpc>
                        <a:tabLst>
                          <a:tab algn="l" pos="0"/>
                        </a:tabLst>
                      </a:pPr>
                      <a:r>
                        <a:rPr b="0" lang="ja-JP" sz="1800" spc="-1" strike="noStrike">
                          <a:solidFill>
                            <a:srgbClr val="000000"/>
                          </a:solidFill>
                          <a:latin typeface="Segoe UI"/>
                          <a:ea typeface="メイリオ"/>
                        </a:rPr>
                        <a:t>参加施設、皮膚･粘膜曝露年別集計件数</a:t>
                      </a:r>
                      <a:endParaRPr b="0" lang="en-US" sz="1800" spc="-1" strike="noStrike">
                        <a:latin typeface="Arial"/>
                      </a:endParaRPr>
                    </a:p>
                  </a:txBody>
                  <a:tcPr marL="91440" marR="91440">
                    <a:lnL w="2880">
                      <a:noFill/>
                    </a:lnL>
                    <a:lnR w="2880">
                      <a:noFill/>
                    </a:lnR>
                    <a:lnT w="2880">
                      <a:noFill/>
                    </a:lnT>
                    <a:lnB w="6480">
                      <a:solidFill>
                        <a:srgbClr val="808080"/>
                      </a:solidFill>
                    </a:lnB>
                    <a:no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664920">
                <a:tc>
                  <a:txBody>
                    <a:bodyPr anchor="ctr">
                      <a:noAutofit/>
                    </a:bodyPr>
                    <a:p>
                      <a:pPr algn="ctr">
                        <a:lnSpc>
                          <a:spcPct val="100000"/>
                        </a:lnSpc>
                        <a:tabLst>
                          <a:tab algn="l" pos="0"/>
                        </a:tabLst>
                      </a:pPr>
                      <a:r>
                        <a:rPr b="1" lang="ja-JP" sz="1800" spc="-1" strike="noStrike">
                          <a:solidFill>
                            <a:srgbClr val="000000"/>
                          </a:solidFill>
                          <a:latin typeface="Segoe UI"/>
                          <a:ea typeface="メイリオ"/>
                        </a:rPr>
                        <a:t>年度</a:t>
                      </a:r>
                      <a:endParaRPr b="0" lang="en-US" sz="1800" spc="-1" strike="noStrike">
                        <a:latin typeface="Arial"/>
                      </a:endParaRPr>
                    </a:p>
                  </a:txBody>
                  <a:tcPr marL="91440" marR="91440">
                    <a:lnL w="2880">
                      <a:solidFill>
                        <a:srgbClr val="000000"/>
                      </a:solidFill>
                    </a:lnL>
                    <a:lnR w="2880">
                      <a:solidFill>
                        <a:srgbClr val="000000"/>
                      </a:solidFill>
                    </a:lnR>
                    <a:lnT w="6480">
                      <a:solidFill>
                        <a:srgbClr val="808080"/>
                      </a:solidFill>
                    </a:lnT>
                    <a:lnB w="2880">
                      <a:solidFill>
                        <a:srgbClr val="000000"/>
                      </a:solidFill>
                    </a:lnB>
                    <a:solidFill>
                      <a:srgbClr val="f5e3d1"/>
                    </a:solidFill>
                  </a:tcPr>
                </a:tc>
                <a:tc>
                  <a:txBody>
                    <a:bodyPr anchor="ctr">
                      <a:noAutofit/>
                    </a:bodyPr>
                    <a:p>
                      <a:pPr algn="ctr">
                        <a:lnSpc>
                          <a:spcPct val="100000"/>
                        </a:lnSpc>
                        <a:tabLst>
                          <a:tab algn="l" pos="0"/>
                        </a:tabLst>
                      </a:pPr>
                      <a:r>
                        <a:rPr b="1" lang="ja-JP" sz="1800" spc="-1" strike="noStrike">
                          <a:solidFill>
                            <a:srgbClr val="000000"/>
                          </a:solidFill>
                          <a:latin typeface="Segoe UI"/>
                          <a:ea typeface="メイリオ"/>
                        </a:rPr>
                        <a:t>報告件数</a:t>
                      </a:r>
                      <a:endParaRPr b="0" lang="en-US" sz="1800" spc="-1" strike="noStrike">
                        <a:latin typeface="Arial"/>
                      </a:endParaRPr>
                    </a:p>
                  </a:txBody>
                  <a:tcPr marL="91440" marR="91440">
                    <a:lnL w="2880">
                      <a:solidFill>
                        <a:srgbClr val="000000"/>
                      </a:solidFill>
                    </a:lnL>
                    <a:lnR w="2880">
                      <a:solidFill>
                        <a:srgbClr val="000000"/>
                      </a:solidFill>
                    </a:lnR>
                    <a:lnT w="6480">
                      <a:solidFill>
                        <a:srgbClr val="808080"/>
                      </a:solidFill>
                    </a:lnT>
                    <a:lnB w="2880">
                      <a:solidFill>
                        <a:srgbClr val="000000"/>
                      </a:solidFill>
                    </a:lnB>
                    <a:solidFill>
                      <a:srgbClr val="f5e3d1">
                        <a:alpha val="50000"/>
                      </a:srgbClr>
                    </a:solidFill>
                  </a:tcPr>
                </a:tc>
                <a:tc>
                  <a:txBody>
                    <a:bodyPr anchor="ctr">
                      <a:noAutofit/>
                    </a:bodyPr>
                    <a:p>
                      <a:pPr algn="ctr">
                        <a:lnSpc>
                          <a:spcPct val="100000"/>
                        </a:lnSpc>
                      </a:pPr>
                      <a:r>
                        <a:rPr b="1" lang="ja-JP" sz="1800" spc="-1" strike="noStrike">
                          <a:solidFill>
                            <a:srgbClr val="000000"/>
                          </a:solidFill>
                          <a:latin typeface="Segoe UI"/>
                          <a:ea typeface="メイリオ"/>
                        </a:rPr>
                        <a:t>施設数</a:t>
                      </a:r>
                      <a:endParaRPr b="0" lang="en-US" sz="1800" spc="-1" strike="noStrike">
                        <a:latin typeface="Arial"/>
                      </a:endParaRPr>
                    </a:p>
                  </a:txBody>
                  <a:tcPr marL="91440" marR="91440">
                    <a:lnL w="2880">
                      <a:solidFill>
                        <a:srgbClr val="000000"/>
                      </a:solidFill>
                    </a:lnL>
                    <a:lnR w="2880">
                      <a:solidFill>
                        <a:srgbClr val="000000"/>
                      </a:solidFill>
                    </a:lnR>
                    <a:lnT w="6480">
                      <a:solidFill>
                        <a:srgbClr val="808080"/>
                      </a:solidFill>
                    </a:lnT>
                    <a:lnB w="2880">
                      <a:solidFill>
                        <a:srgbClr val="000000"/>
                      </a:solidFill>
                    </a:lnB>
                    <a:solidFill>
                      <a:srgbClr val="f5e3d1">
                        <a:alpha val="50000"/>
                      </a:srgbClr>
                    </a:solidFill>
                  </a:tcPr>
                </a:tc>
                <a:tc>
                  <a:txBody>
                    <a:bodyPr anchor="ctr">
                      <a:noAutofit/>
                    </a:bodyPr>
                    <a:p>
                      <a:pPr algn="ctr">
                        <a:lnSpc>
                          <a:spcPct val="100000"/>
                        </a:lnSpc>
                      </a:pPr>
                      <a:r>
                        <a:rPr b="1" lang="ja-JP" sz="1800" spc="-1" strike="noStrike">
                          <a:solidFill>
                            <a:srgbClr val="000000"/>
                          </a:solidFill>
                          <a:latin typeface="Segoe UI"/>
                          <a:ea typeface="メイリオ"/>
                        </a:rPr>
                        <a:t>平均報告件数</a:t>
                      </a:r>
                      <a:r>
                        <a:rPr b="1" lang="en-US" sz="1800" spc="-1" strike="noStrike">
                          <a:solidFill>
                            <a:srgbClr val="000000"/>
                          </a:solidFill>
                          <a:latin typeface="Segoe UI"/>
                          <a:ea typeface="メイリオ"/>
                        </a:rPr>
                        <a:t>/</a:t>
                      </a:r>
                      <a:r>
                        <a:rPr b="1" lang="ja-JP" sz="1800" spc="-1" strike="noStrike">
                          <a:solidFill>
                            <a:srgbClr val="000000"/>
                          </a:solidFill>
                          <a:latin typeface="Segoe UI"/>
                          <a:ea typeface="メイリオ"/>
                        </a:rPr>
                        <a:t>年</a:t>
                      </a:r>
                      <a:endParaRPr b="0" lang="en-US" sz="1800" spc="-1" strike="noStrike">
                        <a:latin typeface="Arial"/>
                      </a:endParaRPr>
                    </a:p>
                  </a:txBody>
                  <a:tcPr marL="91440" marR="91440">
                    <a:lnL w="2880">
                      <a:solidFill>
                        <a:srgbClr val="000000"/>
                      </a:solidFill>
                    </a:lnL>
                    <a:lnR w="2880">
                      <a:solidFill>
                        <a:srgbClr val="000000"/>
                      </a:solidFill>
                    </a:lnR>
                    <a:lnT w="6480">
                      <a:solidFill>
                        <a:srgbClr val="808080"/>
                      </a:solidFill>
                    </a:lnT>
                    <a:lnB w="2880">
                      <a:solidFill>
                        <a:srgbClr val="000000"/>
                      </a:solidFill>
                    </a:lnB>
                    <a:solidFill>
                      <a:srgbClr val="f5e3d1">
                        <a:alpha val="50000"/>
                      </a:srgbClr>
                    </a:solidFill>
                  </a:tcPr>
                </a:tc>
                <a:tc>
                  <a:txBody>
                    <a:bodyPr anchor="ctr">
                      <a:noAutofit/>
                    </a:bodyPr>
                    <a:p>
                      <a:pPr algn="ctr">
                        <a:lnSpc>
                          <a:spcPct val="100000"/>
                        </a:lnSpc>
                      </a:pPr>
                      <a:r>
                        <a:rPr b="1" lang="ja-JP" sz="1800" spc="-1" strike="noStrike">
                          <a:solidFill>
                            <a:srgbClr val="000000"/>
                          </a:solidFill>
                          <a:latin typeface="Segoe UI"/>
                          <a:ea typeface="メイリオ"/>
                        </a:rPr>
                        <a:t>平均病床数</a:t>
                      </a:r>
                      <a:endParaRPr b="0" lang="en-US" sz="1800" spc="-1" strike="noStrike">
                        <a:latin typeface="Arial"/>
                      </a:endParaRPr>
                    </a:p>
                  </a:txBody>
                  <a:tcPr marL="91440" marR="91440">
                    <a:lnL w="2880">
                      <a:solidFill>
                        <a:srgbClr val="000000"/>
                      </a:solidFill>
                    </a:lnL>
                    <a:lnR w="2880">
                      <a:solidFill>
                        <a:srgbClr val="000000"/>
                      </a:solidFill>
                    </a:lnR>
                    <a:lnT w="6480">
                      <a:solidFill>
                        <a:srgbClr val="808080"/>
                      </a:solidFill>
                    </a:lnT>
                    <a:lnB w="2880">
                      <a:solidFill>
                        <a:srgbClr val="000000"/>
                      </a:solidFill>
                    </a:lnB>
                    <a:solidFill>
                      <a:srgbClr val="f5e3d1">
                        <a:alpha val="50000"/>
                      </a:srgbClr>
                    </a:solidFill>
                  </a:tcPr>
                </a:tc>
                <a:tc>
                  <a:txBody>
                    <a:bodyPr anchor="ctr">
                      <a:noAutofit/>
                    </a:bodyPr>
                    <a:p>
                      <a:pPr algn="ctr">
                        <a:lnSpc>
                          <a:spcPct val="100000"/>
                        </a:lnSpc>
                      </a:pPr>
                      <a:r>
                        <a:rPr b="1" lang="ja-JP" sz="1800" spc="-1" strike="noStrike">
                          <a:solidFill>
                            <a:srgbClr val="000000"/>
                          </a:solidFill>
                          <a:latin typeface="Segoe UI"/>
                          <a:ea typeface="メイリオ"/>
                        </a:rPr>
                        <a:t>最大報告件数</a:t>
                      </a:r>
                      <a:endParaRPr b="0" lang="en-US" sz="1800" spc="-1" strike="noStrike">
                        <a:latin typeface="Arial"/>
                      </a:endParaRPr>
                    </a:p>
                  </a:txBody>
                  <a:tcPr marL="91440" marR="91440">
                    <a:lnL w="2880">
                      <a:solidFill>
                        <a:srgbClr val="000000"/>
                      </a:solidFill>
                    </a:lnL>
                    <a:lnR w="2880">
                      <a:solidFill>
                        <a:srgbClr val="000000"/>
                      </a:solidFill>
                    </a:lnR>
                    <a:lnT w="6480">
                      <a:solidFill>
                        <a:srgbClr val="808080"/>
                      </a:solidFill>
                    </a:lnT>
                    <a:lnB w="2880">
                      <a:solidFill>
                        <a:srgbClr val="000000"/>
                      </a:solidFill>
                    </a:lnB>
                    <a:solidFill>
                      <a:srgbClr val="f5e3d1">
                        <a:alpha val="50000"/>
                      </a:srgbClr>
                    </a:solidFill>
                  </a:tcPr>
                </a:tc>
                <a:tc>
                  <a:txBody>
                    <a:bodyPr anchor="ctr">
                      <a:noAutofit/>
                    </a:bodyPr>
                    <a:p>
                      <a:pPr algn="ctr">
                        <a:lnSpc>
                          <a:spcPct val="100000"/>
                        </a:lnSpc>
                      </a:pPr>
                      <a:r>
                        <a:rPr b="1" lang="ja-JP" sz="1800" spc="-1" strike="noStrike">
                          <a:solidFill>
                            <a:srgbClr val="000000"/>
                          </a:solidFill>
                          <a:latin typeface="Segoe UI"/>
                          <a:ea typeface="メイリオ"/>
                        </a:rPr>
                        <a:t>最小報告件数</a:t>
                      </a:r>
                      <a:endParaRPr b="0" lang="en-US" sz="1800" spc="-1" strike="noStrike">
                        <a:latin typeface="Arial"/>
                      </a:endParaRPr>
                    </a:p>
                  </a:txBody>
                  <a:tcPr marL="91440" marR="91440">
                    <a:lnL w="2880">
                      <a:solidFill>
                        <a:srgbClr val="000000"/>
                      </a:solidFill>
                    </a:lnL>
                    <a:lnR w="2880">
                      <a:solidFill>
                        <a:srgbClr val="000000"/>
                      </a:solidFill>
                    </a:lnR>
                    <a:lnT w="6480">
                      <a:solidFill>
                        <a:srgbClr val="808080"/>
                      </a:solidFill>
                    </a:lnT>
                    <a:lnB w="2880">
                      <a:solidFill>
                        <a:srgbClr val="000000"/>
                      </a:solidFill>
                    </a:lnB>
                    <a:solidFill>
                      <a:srgbClr val="f5e3d1">
                        <a:alpha val="50000"/>
                      </a:srgbClr>
                    </a:solidFill>
                  </a:tcPr>
                </a:tc>
              </a:tr>
              <a:tr h="559440">
                <a:tc>
                  <a:txBody>
                    <a:bodyPr anchor="ctr">
                      <a:noAutofit/>
                    </a:bodyPr>
                    <a:p>
                      <a:pPr algn="ctr">
                        <a:lnSpc>
                          <a:spcPct val="100000"/>
                        </a:lnSpc>
                        <a:tabLst>
                          <a:tab algn="l" pos="0"/>
                        </a:tabLst>
                      </a:pPr>
                      <a:r>
                        <a:rPr b="0" lang="en-US" sz="2000" spc="-1" strike="noStrike">
                          <a:solidFill>
                            <a:srgbClr val="000000"/>
                          </a:solidFill>
                          <a:latin typeface="Segoe UI"/>
                          <a:ea typeface="メイリオ"/>
                        </a:rPr>
                        <a:t>2013</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5e3d1"/>
                    </a:solidFill>
                  </a:tcPr>
                </a:tc>
                <a:tc>
                  <a:txBody>
                    <a:bodyPr anchor="ctr">
                      <a:noAutofit/>
                    </a:bodyPr>
                    <a:p>
                      <a:pPr algn="ctr">
                        <a:lnSpc>
                          <a:spcPct val="100000"/>
                        </a:lnSpc>
                        <a:tabLst>
                          <a:tab algn="l" pos="0"/>
                        </a:tabLst>
                      </a:pPr>
                      <a:r>
                        <a:rPr b="0" lang="en-US" sz="2000" spc="-1" strike="noStrike">
                          <a:solidFill>
                            <a:srgbClr val="000000"/>
                          </a:solidFill>
                          <a:latin typeface="Segoe UI"/>
                          <a:ea typeface="メイリオ"/>
                        </a:rPr>
                        <a:t>584</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70</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8.34</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692</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37</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1</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559440">
                <a:tc>
                  <a:txBody>
                    <a:bodyPr anchor="ctr">
                      <a:noAutofit/>
                    </a:bodyPr>
                    <a:p>
                      <a:pPr algn="ctr">
                        <a:lnSpc>
                          <a:spcPct val="100000"/>
                        </a:lnSpc>
                        <a:tabLst>
                          <a:tab algn="l" pos="0"/>
                        </a:tabLst>
                      </a:pPr>
                      <a:r>
                        <a:rPr b="0" lang="en-US" sz="2000" spc="-1" strike="noStrike">
                          <a:solidFill>
                            <a:srgbClr val="000000"/>
                          </a:solidFill>
                          <a:latin typeface="Segoe UI"/>
                          <a:ea typeface="メイリオ"/>
                        </a:rPr>
                        <a:t>2014</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5e3d1"/>
                    </a:solidFill>
                  </a:tcPr>
                </a:tc>
                <a:tc>
                  <a:txBody>
                    <a:bodyPr anchor="ctr">
                      <a:noAutofit/>
                    </a:bodyPr>
                    <a:p>
                      <a:pPr algn="ctr">
                        <a:lnSpc>
                          <a:spcPct val="100000"/>
                        </a:lnSpc>
                        <a:tabLst>
                          <a:tab algn="l" pos="0"/>
                        </a:tabLst>
                      </a:pPr>
                      <a:r>
                        <a:rPr b="0" lang="en-US" sz="2000" spc="-1" strike="noStrike">
                          <a:solidFill>
                            <a:srgbClr val="000000"/>
                          </a:solidFill>
                          <a:latin typeface="Segoe UI"/>
                          <a:ea typeface="メイリオ"/>
                        </a:rPr>
                        <a:t>612</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74</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8.27</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678</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33</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1</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559440">
                <a:tc>
                  <a:txBody>
                    <a:bodyPr anchor="ctr">
                      <a:noAutofit/>
                    </a:bodyPr>
                    <a:p>
                      <a:pPr algn="ctr">
                        <a:lnSpc>
                          <a:spcPct val="100000"/>
                        </a:lnSpc>
                        <a:tabLst>
                          <a:tab algn="l" pos="0"/>
                        </a:tabLst>
                      </a:pPr>
                      <a:r>
                        <a:rPr b="0" lang="en-US" sz="2000" spc="-1" strike="noStrike">
                          <a:solidFill>
                            <a:srgbClr val="000000"/>
                          </a:solidFill>
                          <a:latin typeface="Segoe UI"/>
                          <a:ea typeface="メイリオ"/>
                        </a:rPr>
                        <a:t>2015</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5e3d1"/>
                    </a:solidFill>
                  </a:tcPr>
                </a:tc>
                <a:tc>
                  <a:txBody>
                    <a:bodyPr anchor="ctr">
                      <a:noAutofit/>
                    </a:bodyPr>
                    <a:p>
                      <a:pPr algn="ctr">
                        <a:lnSpc>
                          <a:spcPct val="100000"/>
                        </a:lnSpc>
                        <a:tabLst>
                          <a:tab algn="l" pos="0"/>
                        </a:tabLst>
                      </a:pPr>
                      <a:r>
                        <a:rPr b="0" lang="en-US" sz="2000" spc="-1" strike="noStrike">
                          <a:solidFill>
                            <a:srgbClr val="000000"/>
                          </a:solidFill>
                          <a:latin typeface="Segoe UI"/>
                          <a:ea typeface="メイリオ"/>
                        </a:rPr>
                        <a:t>544</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69</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7.88</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689</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36</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1</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559440">
                <a:tc>
                  <a:txBody>
                    <a:bodyPr anchor="ctr">
                      <a:noAutofit/>
                    </a:bodyPr>
                    <a:p>
                      <a:pPr algn="ctr">
                        <a:lnSpc>
                          <a:spcPct val="100000"/>
                        </a:lnSpc>
                        <a:tabLst>
                          <a:tab algn="l" pos="0"/>
                        </a:tabLst>
                      </a:pPr>
                      <a:r>
                        <a:rPr b="0" lang="en-US" sz="2000" spc="-1" strike="noStrike">
                          <a:solidFill>
                            <a:srgbClr val="000000"/>
                          </a:solidFill>
                          <a:latin typeface="Segoe UI"/>
                          <a:ea typeface="メイリオ"/>
                        </a:rPr>
                        <a:t>2016</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5e3d1"/>
                    </a:solidFill>
                  </a:tcPr>
                </a:tc>
                <a:tc>
                  <a:txBody>
                    <a:bodyPr anchor="ctr">
                      <a:noAutofit/>
                    </a:bodyPr>
                    <a:p>
                      <a:pPr algn="ctr">
                        <a:lnSpc>
                          <a:spcPct val="100000"/>
                        </a:lnSpc>
                        <a:tabLst>
                          <a:tab algn="l" pos="0"/>
                        </a:tabLst>
                      </a:pPr>
                      <a:r>
                        <a:rPr b="0" lang="en-US" sz="2000" spc="-1" strike="noStrike">
                          <a:solidFill>
                            <a:srgbClr val="000000"/>
                          </a:solidFill>
                          <a:latin typeface="Segoe UI"/>
                          <a:ea typeface="メイリオ"/>
                        </a:rPr>
                        <a:t>547</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70</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7.81</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689</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29</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1</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559440">
                <a:tc>
                  <a:txBody>
                    <a:bodyPr anchor="ctr">
                      <a:noAutofit/>
                    </a:bodyPr>
                    <a:p>
                      <a:pPr algn="ctr">
                        <a:lnSpc>
                          <a:spcPct val="100000"/>
                        </a:lnSpc>
                        <a:tabLst>
                          <a:tab algn="l" pos="0"/>
                        </a:tabLst>
                      </a:pPr>
                      <a:r>
                        <a:rPr b="0" lang="en-US" sz="2000" spc="-1" strike="noStrike">
                          <a:solidFill>
                            <a:srgbClr val="000000"/>
                          </a:solidFill>
                          <a:latin typeface="Segoe UI"/>
                          <a:ea typeface="メイリオ"/>
                        </a:rPr>
                        <a:t>2017</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18720">
                      <a:solidFill>
                        <a:srgbClr val="808080"/>
                      </a:solidFill>
                    </a:lnB>
                    <a:solidFill>
                      <a:srgbClr val="f5e3d1"/>
                    </a:solidFill>
                  </a:tcPr>
                </a:tc>
                <a:tc>
                  <a:txBody>
                    <a:bodyPr anchor="ctr">
                      <a:noAutofit/>
                    </a:bodyPr>
                    <a:p>
                      <a:pPr algn="ctr">
                        <a:lnSpc>
                          <a:spcPct val="100000"/>
                        </a:lnSpc>
                        <a:tabLst>
                          <a:tab algn="l" pos="0"/>
                        </a:tabLst>
                      </a:pPr>
                      <a:r>
                        <a:rPr b="0" lang="en-US" sz="2000" spc="-1" strike="noStrike">
                          <a:solidFill>
                            <a:srgbClr val="000000"/>
                          </a:solidFill>
                          <a:latin typeface="Segoe UI"/>
                          <a:ea typeface="メイリオ"/>
                        </a:rPr>
                        <a:t>513</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18720">
                      <a:solidFill>
                        <a:srgbClr val="80808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69</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18720">
                      <a:solidFill>
                        <a:srgbClr val="80808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7.43</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18720">
                      <a:solidFill>
                        <a:srgbClr val="80808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699</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18720">
                      <a:solidFill>
                        <a:srgbClr val="80808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25</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18720">
                      <a:solidFill>
                        <a:srgbClr val="80808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1</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18720">
                      <a:solidFill>
                        <a:srgbClr val="808080"/>
                      </a:solidFill>
                    </a:lnB>
                    <a:noFill/>
                  </a:tcPr>
                </a:tc>
              </a:tr>
              <a:tr h="559800">
                <a:tc>
                  <a:txBody>
                    <a:bodyPr anchor="ctr">
                      <a:noAutofit/>
                    </a:bodyPr>
                    <a:p>
                      <a:pPr algn="ctr">
                        <a:lnSpc>
                          <a:spcPct val="100000"/>
                        </a:lnSpc>
                        <a:tabLst>
                          <a:tab algn="l" pos="0"/>
                        </a:tabLst>
                      </a:pPr>
                      <a:r>
                        <a:rPr b="0" lang="en-US" sz="2000" spc="-1" strike="noStrike">
                          <a:solidFill>
                            <a:srgbClr val="000000"/>
                          </a:solidFill>
                          <a:latin typeface="Segoe UI"/>
                          <a:ea typeface="メイリオ"/>
                        </a:rPr>
                        <a:t>5</a:t>
                      </a:r>
                      <a:r>
                        <a:rPr b="0" lang="ja-JP" sz="2000" spc="-1" strike="noStrike">
                          <a:solidFill>
                            <a:srgbClr val="000000"/>
                          </a:solidFill>
                          <a:latin typeface="Segoe UI"/>
                          <a:ea typeface="メイリオ"/>
                        </a:rPr>
                        <a:t>年間</a:t>
                      </a:r>
                      <a:endParaRPr b="0" lang="en-US" sz="2000" spc="-1" strike="noStrike">
                        <a:latin typeface="Arial"/>
                      </a:endParaRPr>
                    </a:p>
                  </a:txBody>
                  <a:tcPr marL="91440" marR="91440">
                    <a:lnL w="2880">
                      <a:solidFill>
                        <a:srgbClr val="000000"/>
                      </a:solidFill>
                    </a:lnL>
                    <a:lnR w="2880">
                      <a:solidFill>
                        <a:srgbClr val="000000"/>
                      </a:solidFill>
                    </a:lnR>
                    <a:lnT w="18720">
                      <a:solidFill>
                        <a:srgbClr val="808080"/>
                      </a:solidFill>
                    </a:lnT>
                    <a:lnB w="2880">
                      <a:solidFill>
                        <a:srgbClr val="000000"/>
                      </a:solidFill>
                    </a:lnB>
                    <a:solidFill>
                      <a:srgbClr val="f5e3d1"/>
                    </a:solidFill>
                  </a:tcPr>
                </a:tc>
                <a:tc>
                  <a:txBody>
                    <a:bodyPr anchor="ctr">
                      <a:noAutofit/>
                    </a:bodyPr>
                    <a:p>
                      <a:pPr algn="ctr">
                        <a:lnSpc>
                          <a:spcPct val="100000"/>
                        </a:lnSpc>
                        <a:tabLst>
                          <a:tab algn="l" pos="0"/>
                        </a:tabLst>
                      </a:pPr>
                      <a:r>
                        <a:rPr b="0" lang="en-US" sz="2000" spc="-1" strike="noStrike">
                          <a:solidFill>
                            <a:srgbClr val="000000"/>
                          </a:solidFill>
                          <a:latin typeface="Segoe UI"/>
                          <a:ea typeface="メイリオ"/>
                        </a:rPr>
                        <a:t>2,800</a:t>
                      </a:r>
                      <a:endParaRPr b="0" lang="en-US" sz="2000" spc="-1" strike="noStrike">
                        <a:latin typeface="Arial"/>
                      </a:endParaRPr>
                    </a:p>
                  </a:txBody>
                  <a:tcPr marL="91440" marR="91440">
                    <a:lnL w="2880">
                      <a:solidFill>
                        <a:srgbClr val="000000"/>
                      </a:solidFill>
                    </a:lnL>
                    <a:lnR w="2880">
                      <a:solidFill>
                        <a:srgbClr val="000000"/>
                      </a:solidFill>
                    </a:lnR>
                    <a:lnT w="18720">
                      <a:solidFill>
                        <a:srgbClr val="80808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352</a:t>
                      </a:r>
                      <a:endParaRPr b="0" lang="en-US" sz="2000" spc="-1" strike="noStrike">
                        <a:latin typeface="Arial"/>
                      </a:endParaRPr>
                    </a:p>
                  </a:txBody>
                  <a:tcPr marL="91440" marR="91440">
                    <a:lnL w="2880">
                      <a:solidFill>
                        <a:srgbClr val="000000"/>
                      </a:solidFill>
                    </a:lnL>
                    <a:lnR w="2880">
                      <a:solidFill>
                        <a:srgbClr val="000000"/>
                      </a:solidFill>
                    </a:lnR>
                    <a:lnT w="18720">
                      <a:solidFill>
                        <a:srgbClr val="80808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7.95</a:t>
                      </a:r>
                      <a:endParaRPr b="0" lang="en-US" sz="2000" spc="-1" strike="noStrike">
                        <a:latin typeface="Arial"/>
                      </a:endParaRPr>
                    </a:p>
                  </a:txBody>
                  <a:tcPr marL="91440" marR="91440">
                    <a:lnL w="2880">
                      <a:solidFill>
                        <a:srgbClr val="000000"/>
                      </a:solidFill>
                    </a:lnL>
                    <a:lnR w="2880">
                      <a:solidFill>
                        <a:srgbClr val="000000"/>
                      </a:solidFill>
                    </a:lnR>
                    <a:lnT w="18720">
                      <a:solidFill>
                        <a:srgbClr val="80808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689</a:t>
                      </a:r>
                      <a:endParaRPr b="0" lang="en-US" sz="2000" spc="-1" strike="noStrike">
                        <a:latin typeface="Arial"/>
                      </a:endParaRPr>
                    </a:p>
                  </a:txBody>
                  <a:tcPr marL="91440" marR="91440">
                    <a:lnL w="2880">
                      <a:solidFill>
                        <a:srgbClr val="000000"/>
                      </a:solidFill>
                    </a:lnL>
                    <a:lnR w="2880">
                      <a:solidFill>
                        <a:srgbClr val="000000"/>
                      </a:solidFill>
                    </a:lnR>
                    <a:lnT w="18720">
                      <a:solidFill>
                        <a:srgbClr val="80808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32</a:t>
                      </a:r>
                      <a:endParaRPr b="0" lang="en-US" sz="2000" spc="-1" strike="noStrike">
                        <a:latin typeface="Arial"/>
                      </a:endParaRPr>
                    </a:p>
                  </a:txBody>
                  <a:tcPr marL="91440" marR="91440">
                    <a:lnL w="2880">
                      <a:solidFill>
                        <a:srgbClr val="000000"/>
                      </a:solidFill>
                    </a:lnL>
                    <a:lnR w="2880">
                      <a:solidFill>
                        <a:srgbClr val="000000"/>
                      </a:solidFill>
                    </a:lnR>
                    <a:lnT w="18720">
                      <a:solidFill>
                        <a:srgbClr val="808080"/>
                      </a:solidFill>
                    </a:lnT>
                    <a:lnB w="2880">
                      <a:solidFill>
                        <a:srgbClr val="000000"/>
                      </a:solidFill>
                    </a:lnB>
                    <a:noFill/>
                  </a:tcPr>
                </a:tc>
                <a:tc>
                  <a:txBody>
                    <a:bodyPr anchor="ctr">
                      <a:noAutofit/>
                    </a:bodyPr>
                    <a:p>
                      <a:pPr algn="ctr">
                        <a:lnSpc>
                          <a:spcPct val="100000"/>
                        </a:lnSpc>
                      </a:pPr>
                      <a:r>
                        <a:rPr b="0" lang="en-US" sz="2000" spc="-1" strike="noStrike">
                          <a:solidFill>
                            <a:srgbClr val="000000"/>
                          </a:solidFill>
                          <a:latin typeface="Segoe UI"/>
                          <a:ea typeface="メイリオ"/>
                        </a:rPr>
                        <a:t>1</a:t>
                      </a:r>
                      <a:endParaRPr b="0" lang="en-US" sz="2000" spc="-1" strike="noStrike">
                        <a:latin typeface="Arial"/>
                      </a:endParaRPr>
                    </a:p>
                  </a:txBody>
                  <a:tcPr marL="91440" marR="91440">
                    <a:lnL w="2880">
                      <a:solidFill>
                        <a:srgbClr val="000000"/>
                      </a:solidFill>
                    </a:lnL>
                    <a:lnR w="2880">
                      <a:solidFill>
                        <a:srgbClr val="000000"/>
                      </a:solidFill>
                    </a:lnR>
                    <a:lnT w="18720">
                      <a:solidFill>
                        <a:srgbClr val="808080"/>
                      </a:solidFill>
                    </a:lnT>
                    <a:lnB w="2880">
                      <a:solidFill>
                        <a:srgbClr val="000000"/>
                      </a:solidFill>
                    </a:lnB>
                    <a:noFill/>
                  </a:tcPr>
                </a:tc>
              </a:tr>
            </a:tbl>
          </a:graphicData>
        </a:graphic>
      </p:graphicFrame>
      <p:sp>
        <p:nvSpPr>
          <p:cNvPr id="251" name="直線コネクタ 7"/>
          <p:cNvSpPr/>
          <p:nvPr/>
        </p:nvSpPr>
        <p:spPr>
          <a:xfrm>
            <a:off x="622080" y="1125360"/>
            <a:ext cx="9042480" cy="0"/>
          </a:xfrm>
          <a:prstGeom prst="line">
            <a:avLst/>
          </a:prstGeom>
          <a:ln cap="rnd" w="76200">
            <a:solidFill>
              <a:srgbClr val="c17529"/>
            </a:solidFill>
            <a:round/>
          </a:ln>
        </p:spPr>
        <p:style>
          <a:lnRef idx="1">
            <a:schemeClr val="accent5"/>
          </a:lnRef>
          <a:fillRef idx="0">
            <a:schemeClr val="accent5"/>
          </a:fillRef>
          <a:effectRef idx="0">
            <a:schemeClr val="accent5"/>
          </a:effectRef>
          <a:fontRef idx="minor"/>
        </p:style>
      </p:sp>
    </p:spTree>
  </p:cSld>
  <mc:AlternateContent>
    <mc:Choice Requires="p14">
      <p:transition spd="med" p14:dur="700">
        <p:fade/>
      </p:transition>
    </mc:Choice>
    <mc:Fallback>
      <p:transition spd="med">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253"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254"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255" name="Rectangle 4"/>
          <p:cNvSpPr/>
          <p:nvPr/>
        </p:nvSpPr>
        <p:spPr>
          <a:xfrm>
            <a:off x="523800" y="324000"/>
            <a:ext cx="9239040" cy="640080"/>
          </a:xfrm>
          <a:prstGeom prst="roundRect">
            <a:avLst>
              <a:gd name="adj" fmla="val 16667"/>
            </a:avLst>
          </a:prstGeom>
          <a:solidFill>
            <a:schemeClr val="accent6">
              <a:lumMod val="20000"/>
              <a:lumOff val="80000"/>
            </a:schemeClr>
          </a:solidFill>
          <a:ln w="38100">
            <a:solidFill>
              <a:srgbClr val="c17529"/>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Segoe UI"/>
                <a:ea typeface="游ゴシック"/>
              </a:rPr>
              <a:t>皮膚･粘膜曝露発生状況①</a:t>
            </a:r>
            <a:endParaRPr b="0" lang="en-US" sz="3200" spc="-1" strike="noStrike">
              <a:latin typeface="Arial"/>
            </a:endParaRPr>
          </a:p>
        </p:txBody>
      </p:sp>
      <p:grpSp>
        <p:nvGrpSpPr>
          <p:cNvPr id="256" name="グループ化 4"/>
          <p:cNvGrpSpPr/>
          <p:nvPr/>
        </p:nvGrpSpPr>
        <p:grpSpPr>
          <a:xfrm>
            <a:off x="523800" y="1180080"/>
            <a:ext cx="4416840" cy="4717080"/>
            <a:chOff x="523800" y="1180080"/>
            <a:chExt cx="4416840" cy="4717080"/>
          </a:xfrm>
        </p:grpSpPr>
        <p:graphicFrame>
          <p:nvGraphicFramePr>
            <p:cNvPr id="257" name="グラフ 19"/>
            <p:cNvGraphicFramePr/>
            <p:nvPr/>
          </p:nvGraphicFramePr>
          <p:xfrm>
            <a:off x="528840" y="1180080"/>
            <a:ext cx="4411800" cy="4352040"/>
          </p:xfrm>
          <a:graphic>
            <a:graphicData uri="http://schemas.openxmlformats.org/drawingml/2006/chart">
              <c:chart xmlns:c="http://schemas.openxmlformats.org/drawingml/2006/chart" xmlns:r="http://schemas.openxmlformats.org/officeDocument/2006/relationships" r:id="rId1"/>
            </a:graphicData>
          </a:graphic>
        </p:graphicFrame>
        <p:sp>
          <p:nvSpPr>
            <p:cNvPr id="258" name="テキスト ボックス 23"/>
            <p:cNvSpPr/>
            <p:nvPr/>
          </p:nvSpPr>
          <p:spPr>
            <a:xfrm>
              <a:off x="523800" y="5532480"/>
              <a:ext cx="441684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1800" spc="-1" strike="noStrike">
                  <a:solidFill>
                    <a:srgbClr val="000000"/>
                  </a:solidFill>
                  <a:latin typeface="游明朝"/>
                </a:rPr>
                <a:t>報告者の主な職種</a:t>
              </a:r>
              <a:endParaRPr b="0" lang="en-US" sz="1800" spc="-1" strike="noStrike">
                <a:latin typeface="Arial"/>
              </a:endParaRPr>
            </a:p>
          </p:txBody>
        </p:sp>
      </p:grpSp>
      <p:grpSp>
        <p:nvGrpSpPr>
          <p:cNvPr id="259" name="グループ化 6"/>
          <p:cNvGrpSpPr/>
          <p:nvPr/>
        </p:nvGrpSpPr>
        <p:grpSpPr>
          <a:xfrm>
            <a:off x="5346000" y="1180080"/>
            <a:ext cx="4416840" cy="4717080"/>
            <a:chOff x="5346000" y="1180080"/>
            <a:chExt cx="4416840" cy="4717080"/>
          </a:xfrm>
        </p:grpSpPr>
        <p:graphicFrame>
          <p:nvGraphicFramePr>
            <p:cNvPr id="260" name="グラフ 21"/>
            <p:cNvGraphicFramePr/>
            <p:nvPr/>
          </p:nvGraphicFramePr>
          <p:xfrm>
            <a:off x="5346000" y="1180080"/>
            <a:ext cx="4411800" cy="4352040"/>
          </p:xfrm>
          <a:graphic>
            <a:graphicData uri="http://schemas.openxmlformats.org/drawingml/2006/chart">
              <c:chart xmlns:c="http://schemas.openxmlformats.org/drawingml/2006/chart" xmlns:r="http://schemas.openxmlformats.org/officeDocument/2006/relationships" r:id="rId2"/>
            </a:graphicData>
          </a:graphic>
        </p:graphicFrame>
        <p:sp>
          <p:nvSpPr>
            <p:cNvPr id="261" name="テキスト ボックス 25"/>
            <p:cNvSpPr/>
            <p:nvPr/>
          </p:nvSpPr>
          <p:spPr>
            <a:xfrm>
              <a:off x="5346000" y="5532480"/>
              <a:ext cx="441684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1800" spc="-1" strike="noStrike">
                  <a:solidFill>
                    <a:srgbClr val="000000"/>
                  </a:solidFill>
                  <a:latin typeface="游明朝"/>
                </a:rPr>
                <a:t>主な発生場所</a:t>
              </a:r>
              <a:endParaRPr b="0" lang="en-US" sz="1800" spc="-1" strike="noStrike">
                <a:latin typeface="Arial"/>
              </a:endParaRPr>
            </a:p>
          </p:txBody>
        </p:sp>
      </p:grpSp>
    </p:spTree>
  </p:cSld>
  <mc:AlternateContent>
    <mc:Choice Requires="p14">
      <p:transition spd="med" p14:dur="700">
        <p:fade/>
      </p:transition>
    </mc:Choice>
    <mc:Fallback>
      <p:transition spd="med">
        <p:fade/>
      </p:transition>
    </mc:Fallback>
  </mc:AlternateContent>
  <p:timing>
    <p:tnLst>
      <p:par>
        <p:cTn id="181" dur="indefinite" restart="never" nodeType="tmRoot">
          <p:childTnLst>
            <p:seq>
              <p:cTn id="182" dur="indefinite" nodeType="mainSeq">
                <p:childTnLst>
                  <p:par>
                    <p:cTn id="183" fill="hold">
                      <p:stCondLst>
                        <p:cond delay="0"/>
                      </p:stCondLst>
                      <p:childTnLst>
                        <p:par>
                          <p:cTn id="184" fill="hold">
                            <p:stCondLst>
                              <p:cond delay="0"/>
                            </p:stCondLst>
                            <p:childTnLst>
                              <p:par>
                                <p:cTn id="185" nodeType="afterEffect" fill="hold" presetClass="entr" presetID="22" presetSubtype="8">
                                  <p:stCondLst>
                                    <p:cond delay="0"/>
                                  </p:stCondLst>
                                  <p:childTnLst>
                                    <p:set>
                                      <p:cBhvr>
                                        <p:cTn id="186" dur="1" fill="hold">
                                          <p:stCondLst>
                                            <p:cond delay="0"/>
                                          </p:stCondLst>
                                        </p:cTn>
                                        <p:tgtEl>
                                          <p:spTgt spid="256"/>
                                        </p:tgtEl>
                                        <p:attrNameLst>
                                          <p:attrName>style.visibility</p:attrName>
                                        </p:attrNameLst>
                                      </p:cBhvr>
                                      <p:to>
                                        <p:strVal val="visible"/>
                                      </p:to>
                                    </p:set>
                                    <p:animEffect filter="wipe(left)" transition="in">
                                      <p:cBhvr additive="repl">
                                        <p:cTn id="187" dur="500"/>
                                        <p:tgtEl>
                                          <p:spTgt spid="256"/>
                                        </p:tgtEl>
                                      </p:cBhvr>
                                    </p:animEffect>
                                  </p:childTnLst>
                                </p:cTn>
                              </p:par>
                            </p:childTnLst>
                          </p:cTn>
                        </p:par>
                      </p:childTnLst>
                    </p:cTn>
                  </p:par>
                  <p:par>
                    <p:cTn id="188" fill="hold">
                      <p:stCondLst>
                        <p:cond delay="indefinite"/>
                      </p:stCondLst>
                      <p:childTnLst>
                        <p:par>
                          <p:cTn id="189" fill="hold">
                            <p:stCondLst>
                              <p:cond delay="0"/>
                            </p:stCondLst>
                            <p:childTnLst>
                              <p:par>
                                <p:cTn id="190" nodeType="clickEffect" fill="hold" presetClass="entr" presetID="22" presetSubtype="8">
                                  <p:stCondLst>
                                    <p:cond delay="0"/>
                                  </p:stCondLst>
                                  <p:childTnLst>
                                    <p:set>
                                      <p:cBhvr>
                                        <p:cTn id="191" dur="1" fill="hold">
                                          <p:stCondLst>
                                            <p:cond delay="0"/>
                                          </p:stCondLst>
                                        </p:cTn>
                                        <p:tgtEl>
                                          <p:spTgt spid="259"/>
                                        </p:tgtEl>
                                        <p:attrNameLst>
                                          <p:attrName>style.visibility</p:attrName>
                                        </p:attrNameLst>
                                      </p:cBhvr>
                                      <p:to>
                                        <p:strVal val="visible"/>
                                      </p:to>
                                    </p:set>
                                    <p:animEffect filter="wipe(left)" transition="in">
                                      <p:cBhvr additive="repl">
                                        <p:cTn id="192" dur="5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263"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264" name="Rectangle 4"/>
          <p:cNvSpPr/>
          <p:nvPr/>
        </p:nvSpPr>
        <p:spPr>
          <a:xfrm>
            <a:off x="523800" y="324000"/>
            <a:ext cx="9239040" cy="640080"/>
          </a:xfrm>
          <a:prstGeom prst="roundRect">
            <a:avLst>
              <a:gd name="adj" fmla="val 16667"/>
            </a:avLst>
          </a:prstGeom>
          <a:solidFill>
            <a:schemeClr val="accent6">
              <a:lumMod val="20000"/>
              <a:lumOff val="80000"/>
            </a:schemeClr>
          </a:solidFill>
          <a:ln w="38100">
            <a:solidFill>
              <a:srgbClr val="70ad47"/>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皮膚･粘膜曝露発生状況②</a:t>
            </a:r>
            <a:endParaRPr b="0" lang="en-US" sz="3200" spc="-1" strike="noStrike">
              <a:latin typeface="Arial"/>
            </a:endParaRPr>
          </a:p>
        </p:txBody>
      </p:sp>
      <p:grpSp>
        <p:nvGrpSpPr>
          <p:cNvPr id="265" name="グループ化 6"/>
          <p:cNvGrpSpPr/>
          <p:nvPr/>
        </p:nvGrpSpPr>
        <p:grpSpPr>
          <a:xfrm>
            <a:off x="5346000" y="1484640"/>
            <a:ext cx="4416840" cy="4551480"/>
            <a:chOff x="5346000" y="1484640"/>
            <a:chExt cx="4416840" cy="4551480"/>
          </a:xfrm>
        </p:grpSpPr>
        <p:graphicFrame>
          <p:nvGraphicFramePr>
            <p:cNvPr id="266" name="グラフ 23"/>
            <p:cNvGraphicFramePr/>
            <p:nvPr/>
          </p:nvGraphicFramePr>
          <p:xfrm>
            <a:off x="5346000" y="1484640"/>
            <a:ext cx="4416840" cy="4551480"/>
          </p:xfrm>
          <a:graphic>
            <a:graphicData uri="http://schemas.openxmlformats.org/drawingml/2006/chart">
              <c:chart xmlns:c="http://schemas.openxmlformats.org/drawingml/2006/chart" xmlns:r="http://schemas.openxmlformats.org/officeDocument/2006/relationships" r:id="rId1"/>
            </a:graphicData>
          </a:graphic>
        </p:graphicFrame>
        <p:sp>
          <p:nvSpPr>
            <p:cNvPr id="267" name="テキスト ボックス 19"/>
            <p:cNvSpPr/>
            <p:nvPr/>
          </p:nvSpPr>
          <p:spPr>
            <a:xfrm>
              <a:off x="5346000" y="5532480"/>
              <a:ext cx="441684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1800" spc="-1" strike="noStrike">
                  <a:solidFill>
                    <a:srgbClr val="000000"/>
                  </a:solidFill>
                  <a:latin typeface="游明朝"/>
                </a:rPr>
                <a:t>曝露した部位の組織状態</a:t>
              </a:r>
              <a:endParaRPr b="0" lang="en-US" sz="1800" spc="-1" strike="noStrike">
                <a:latin typeface="Arial"/>
              </a:endParaRPr>
            </a:p>
          </p:txBody>
        </p:sp>
      </p:grpSp>
      <p:grpSp>
        <p:nvGrpSpPr>
          <p:cNvPr id="268" name="グループ化 4"/>
          <p:cNvGrpSpPr/>
          <p:nvPr/>
        </p:nvGrpSpPr>
        <p:grpSpPr>
          <a:xfrm>
            <a:off x="523800" y="1268640"/>
            <a:ext cx="4416840" cy="4628520"/>
            <a:chOff x="523800" y="1268640"/>
            <a:chExt cx="4416840" cy="4628520"/>
          </a:xfrm>
        </p:grpSpPr>
        <p:sp>
          <p:nvSpPr>
            <p:cNvPr id="269" name="テキスト ボックス 17"/>
            <p:cNvSpPr/>
            <p:nvPr/>
          </p:nvSpPr>
          <p:spPr>
            <a:xfrm>
              <a:off x="523800" y="5532480"/>
              <a:ext cx="441684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1800" spc="-1" strike="noStrike">
                  <a:solidFill>
                    <a:srgbClr val="000000"/>
                  </a:solidFill>
                  <a:latin typeface="游明朝"/>
                </a:rPr>
                <a:t>曝露源血液の陽性割合</a:t>
              </a:r>
              <a:endParaRPr b="0" lang="en-US" sz="1800" spc="-1" strike="noStrike">
                <a:latin typeface="Arial"/>
              </a:endParaRPr>
            </a:p>
          </p:txBody>
        </p:sp>
        <p:graphicFrame>
          <p:nvGraphicFramePr>
            <p:cNvPr id="270" name="グラフ 25"/>
            <p:cNvGraphicFramePr/>
            <p:nvPr/>
          </p:nvGraphicFramePr>
          <p:xfrm>
            <a:off x="523800" y="1268640"/>
            <a:ext cx="4416840" cy="4263480"/>
          </p:xfrm>
          <a:graphic>
            <a:graphicData uri="http://schemas.openxmlformats.org/drawingml/2006/chart">
              <c:chart xmlns:c="http://schemas.openxmlformats.org/drawingml/2006/chart" xmlns:r="http://schemas.openxmlformats.org/officeDocument/2006/relationships" r:id="rId2"/>
            </a:graphicData>
          </a:graphic>
        </p:graphicFrame>
      </p:grpSp>
    </p:spTree>
  </p:cSld>
  <mc:AlternateContent>
    <mc:Choice Requires="p14">
      <p:transition spd="med" p14:dur="700">
        <p:fade/>
      </p:transition>
    </mc:Choice>
    <mc:Fallback>
      <p:transition spd="med">
        <p:fade/>
      </p:transition>
    </mc:Fallback>
  </mc:AlternateContent>
  <p:timing>
    <p:tnLst>
      <p:par>
        <p:cTn id="193" dur="indefinite" restart="never" nodeType="tmRoot">
          <p:childTnLst>
            <p:seq>
              <p:cTn id="194" dur="indefinite" nodeType="mainSeq">
                <p:childTnLst>
                  <p:par>
                    <p:cTn id="195" fill="hold">
                      <p:stCondLst>
                        <p:cond delay="0"/>
                      </p:stCondLst>
                      <p:childTnLst>
                        <p:par>
                          <p:cTn id="196" fill="hold">
                            <p:stCondLst>
                              <p:cond delay="0"/>
                            </p:stCondLst>
                            <p:childTnLst>
                              <p:par>
                                <p:cTn id="197" nodeType="afterEffect" fill="hold" presetClass="entr" presetID="22" presetSubtype="8">
                                  <p:stCondLst>
                                    <p:cond delay="0"/>
                                  </p:stCondLst>
                                  <p:childTnLst>
                                    <p:set>
                                      <p:cBhvr>
                                        <p:cTn id="198" dur="1" fill="hold">
                                          <p:stCondLst>
                                            <p:cond delay="0"/>
                                          </p:stCondLst>
                                        </p:cTn>
                                        <p:tgtEl>
                                          <p:spTgt spid="268"/>
                                        </p:tgtEl>
                                        <p:attrNameLst>
                                          <p:attrName>style.visibility</p:attrName>
                                        </p:attrNameLst>
                                      </p:cBhvr>
                                      <p:to>
                                        <p:strVal val="visible"/>
                                      </p:to>
                                    </p:set>
                                    <p:animEffect filter="wipe(left)" transition="in">
                                      <p:cBhvr additive="repl">
                                        <p:cTn id="199" dur="500"/>
                                        <p:tgtEl>
                                          <p:spTgt spid="268"/>
                                        </p:tgtEl>
                                      </p:cBhvr>
                                    </p:animEffect>
                                  </p:childTnLst>
                                </p:cTn>
                              </p:par>
                            </p:childTnLst>
                          </p:cTn>
                        </p:par>
                      </p:childTnLst>
                    </p:cTn>
                  </p:par>
                  <p:par>
                    <p:cTn id="200" fill="hold">
                      <p:stCondLst>
                        <p:cond delay="indefinite"/>
                      </p:stCondLst>
                      <p:childTnLst>
                        <p:par>
                          <p:cTn id="201" fill="hold">
                            <p:stCondLst>
                              <p:cond delay="0"/>
                            </p:stCondLst>
                            <p:childTnLst>
                              <p:par>
                                <p:cTn id="202" nodeType="clickEffect" fill="hold" presetClass="entr" presetID="22" presetSubtype="8">
                                  <p:stCondLst>
                                    <p:cond delay="0"/>
                                  </p:stCondLst>
                                  <p:childTnLst>
                                    <p:set>
                                      <p:cBhvr>
                                        <p:cTn id="203" dur="1" fill="hold">
                                          <p:stCondLst>
                                            <p:cond delay="0"/>
                                          </p:stCondLst>
                                        </p:cTn>
                                        <p:tgtEl>
                                          <p:spTgt spid="265"/>
                                        </p:tgtEl>
                                        <p:attrNameLst>
                                          <p:attrName>style.visibility</p:attrName>
                                        </p:attrNameLst>
                                      </p:cBhvr>
                                      <p:to>
                                        <p:strVal val="visible"/>
                                      </p:to>
                                    </p:set>
                                    <p:animEffect filter="wipe(left)" transition="in">
                                      <p:cBhvr additive="repl">
                                        <p:cTn id="204" dur="5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272"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273"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274" name="Rectangle 4"/>
          <p:cNvSpPr/>
          <p:nvPr/>
        </p:nvSpPr>
        <p:spPr>
          <a:xfrm>
            <a:off x="523800" y="324000"/>
            <a:ext cx="9239040" cy="640080"/>
          </a:xfrm>
          <a:prstGeom prst="roundRect">
            <a:avLst>
              <a:gd name="adj" fmla="val 16667"/>
            </a:avLst>
          </a:prstGeom>
          <a:solidFill>
            <a:schemeClr val="accent6">
              <a:lumMod val="20000"/>
              <a:lumOff val="80000"/>
            </a:schemeClr>
          </a:solidFill>
          <a:ln w="38100">
            <a:solidFill>
              <a:srgbClr val="70ad47"/>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皮膚･粘膜曝露発生状況③</a:t>
            </a:r>
            <a:endParaRPr b="0" lang="en-US" sz="3200" spc="-1" strike="noStrike">
              <a:latin typeface="Arial"/>
            </a:endParaRPr>
          </a:p>
        </p:txBody>
      </p:sp>
      <p:sp>
        <p:nvSpPr>
          <p:cNvPr id="275" name="テキスト ボックス 17"/>
          <p:cNvSpPr/>
          <p:nvPr/>
        </p:nvSpPr>
        <p:spPr>
          <a:xfrm>
            <a:off x="523800" y="5532480"/>
            <a:ext cx="441684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1800" spc="-1" strike="noStrike">
                <a:solidFill>
                  <a:srgbClr val="000000"/>
                </a:solidFill>
                <a:latin typeface="游明朝"/>
              </a:rPr>
              <a:t>曝露時の状況</a:t>
            </a:r>
            <a:endParaRPr b="0" lang="en-US" sz="1800" spc="-1" strike="noStrike">
              <a:latin typeface="Arial"/>
            </a:endParaRPr>
          </a:p>
        </p:txBody>
      </p:sp>
      <p:sp>
        <p:nvSpPr>
          <p:cNvPr id="276" name="テキスト ボックス 19"/>
          <p:cNvSpPr/>
          <p:nvPr/>
        </p:nvSpPr>
        <p:spPr>
          <a:xfrm>
            <a:off x="5346000" y="5532480"/>
            <a:ext cx="441684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1800" spc="-1" strike="noStrike">
                <a:solidFill>
                  <a:srgbClr val="000000"/>
                </a:solidFill>
                <a:latin typeface="游明朝"/>
              </a:rPr>
              <a:t>曝露時</a:t>
            </a:r>
            <a:r>
              <a:rPr b="1" lang="en-US" sz="1800" spc="-1" strike="noStrike">
                <a:solidFill>
                  <a:srgbClr val="000000"/>
                </a:solidFill>
                <a:latin typeface="游明朝"/>
              </a:rPr>
              <a:t>PPE</a:t>
            </a:r>
            <a:r>
              <a:rPr b="1" lang="ja-JP" sz="1800" spc="-1" strike="noStrike">
                <a:solidFill>
                  <a:srgbClr val="000000"/>
                </a:solidFill>
                <a:latin typeface="游明朝"/>
              </a:rPr>
              <a:t>着用率</a:t>
            </a:r>
            <a:endParaRPr b="0" lang="en-US" sz="1800" spc="-1" strike="noStrike">
              <a:latin typeface="Arial"/>
            </a:endParaRPr>
          </a:p>
        </p:txBody>
      </p:sp>
      <p:pic>
        <p:nvPicPr>
          <p:cNvPr id="277" name="" descr=""/>
          <p:cNvPicPr/>
          <p:nvPr/>
        </p:nvPicPr>
        <p:blipFill>
          <a:blip r:embed="rId1"/>
          <a:stretch/>
        </p:blipFill>
        <p:spPr>
          <a:xfrm>
            <a:off x="523800" y="1268640"/>
            <a:ext cx="4416840" cy="4263480"/>
          </a:xfrm>
          <a:prstGeom prst="rect">
            <a:avLst/>
          </a:prstGeom>
          <a:ln w="0">
            <a:noFill/>
          </a:ln>
        </p:spPr>
      </p:pic>
      <p:pic>
        <p:nvPicPr>
          <p:cNvPr id="278" name="" descr=""/>
          <p:cNvPicPr/>
          <p:nvPr/>
        </p:nvPicPr>
        <p:blipFill>
          <a:blip r:embed="rId2"/>
          <a:stretch/>
        </p:blipFill>
        <p:spPr>
          <a:xfrm>
            <a:off x="5346000" y="1268640"/>
            <a:ext cx="4416840" cy="426348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280"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281"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282" name="Rectangle 4"/>
          <p:cNvSpPr/>
          <p:nvPr/>
        </p:nvSpPr>
        <p:spPr>
          <a:xfrm>
            <a:off x="523800" y="324000"/>
            <a:ext cx="9239040" cy="640080"/>
          </a:xfrm>
          <a:prstGeom prst="roundRect">
            <a:avLst>
              <a:gd name="adj" fmla="val 16667"/>
            </a:avLst>
          </a:prstGeom>
          <a:solidFill>
            <a:schemeClr val="accent6">
              <a:lumMod val="20000"/>
              <a:lumOff val="80000"/>
            </a:schemeClr>
          </a:solidFill>
          <a:ln w="38100">
            <a:solidFill>
              <a:srgbClr val="70ad47"/>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手術部における皮膚･粘膜曝露発生状況①</a:t>
            </a:r>
            <a:endParaRPr b="0" lang="en-US" sz="3200" spc="-1" strike="noStrike">
              <a:latin typeface="Arial"/>
            </a:endParaRPr>
          </a:p>
        </p:txBody>
      </p:sp>
      <p:sp>
        <p:nvSpPr>
          <p:cNvPr id="283" name="テキスト ボックス 13"/>
          <p:cNvSpPr/>
          <p:nvPr/>
        </p:nvSpPr>
        <p:spPr>
          <a:xfrm>
            <a:off x="523800" y="5532480"/>
            <a:ext cx="441684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1800" spc="-1" strike="noStrike">
                <a:solidFill>
                  <a:srgbClr val="000000"/>
                </a:solidFill>
                <a:latin typeface="游明朝"/>
              </a:rPr>
              <a:t>手術診療科発生率</a:t>
            </a:r>
            <a:endParaRPr b="0" lang="en-US" sz="1800" spc="-1" strike="noStrike">
              <a:latin typeface="Arial"/>
            </a:endParaRPr>
          </a:p>
        </p:txBody>
      </p:sp>
      <p:sp>
        <p:nvSpPr>
          <p:cNvPr id="284" name="テキスト ボックス 14"/>
          <p:cNvSpPr/>
          <p:nvPr/>
        </p:nvSpPr>
        <p:spPr>
          <a:xfrm>
            <a:off x="5346000" y="5532480"/>
            <a:ext cx="441684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1800" spc="-1" strike="noStrike">
                <a:solidFill>
                  <a:srgbClr val="000000"/>
                </a:solidFill>
                <a:latin typeface="游明朝"/>
              </a:rPr>
              <a:t>曝露時の内視鏡</a:t>
            </a:r>
            <a:r>
              <a:rPr b="1" lang="en-US" sz="1800" spc="-1" strike="noStrike">
                <a:solidFill>
                  <a:srgbClr val="000000"/>
                </a:solidFill>
                <a:latin typeface="游明朝"/>
              </a:rPr>
              <a:t>/</a:t>
            </a:r>
            <a:r>
              <a:rPr b="1" lang="ja-JP" sz="1800" spc="-1" strike="noStrike">
                <a:solidFill>
                  <a:srgbClr val="000000"/>
                </a:solidFill>
                <a:latin typeface="游明朝"/>
              </a:rPr>
              <a:t>腹腔鏡手術率</a:t>
            </a:r>
            <a:endParaRPr b="0" lang="en-US" sz="1800" spc="-1" strike="noStrike">
              <a:latin typeface="Arial"/>
            </a:endParaRPr>
          </a:p>
        </p:txBody>
      </p:sp>
      <p:pic>
        <p:nvPicPr>
          <p:cNvPr id="285" name="" descr=""/>
          <p:cNvPicPr/>
          <p:nvPr/>
        </p:nvPicPr>
        <p:blipFill>
          <a:blip r:embed="rId1"/>
          <a:stretch/>
        </p:blipFill>
        <p:spPr>
          <a:xfrm>
            <a:off x="523800" y="1268640"/>
            <a:ext cx="4416840" cy="4221000"/>
          </a:xfrm>
          <a:prstGeom prst="rect">
            <a:avLst/>
          </a:prstGeom>
          <a:ln w="0">
            <a:noFill/>
          </a:ln>
        </p:spPr>
      </p:pic>
      <p:pic>
        <p:nvPicPr>
          <p:cNvPr id="286" name="" descr=""/>
          <p:cNvPicPr/>
          <p:nvPr/>
        </p:nvPicPr>
        <p:blipFill>
          <a:blip r:embed="rId2"/>
          <a:stretch/>
        </p:blipFill>
        <p:spPr>
          <a:xfrm>
            <a:off x="5346000" y="2697480"/>
            <a:ext cx="4416840" cy="1462680"/>
          </a:xfrm>
          <a:prstGeom prst="rect">
            <a:avLst/>
          </a:prstGeom>
          <a:ln w="0">
            <a:noFill/>
          </a:ln>
        </p:spPr>
      </p:pic>
      <p:sp>
        <p:nvSpPr>
          <p:cNvPr id="287" name="テキスト ボックス 5"/>
          <p:cNvSpPr/>
          <p:nvPr/>
        </p:nvSpPr>
        <p:spPr>
          <a:xfrm>
            <a:off x="968040" y="1060920"/>
            <a:ext cx="3528000" cy="410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Arial"/>
              </a:rPr>
              <a:t>JES2015</a:t>
            </a:r>
            <a:r>
              <a:rPr b="0" lang="ja-JP" sz="1050" spc="-1" strike="noStrike">
                <a:solidFill>
                  <a:srgbClr val="000000"/>
                </a:solidFill>
                <a:latin typeface="Arial"/>
              </a:rPr>
              <a:t>､</a:t>
            </a:r>
            <a:r>
              <a:rPr b="0" lang="en-US" sz="1050" spc="-1" strike="noStrike">
                <a:solidFill>
                  <a:srgbClr val="000000"/>
                </a:solidFill>
                <a:latin typeface="Arial"/>
              </a:rPr>
              <a:t>JES2018</a:t>
            </a:r>
            <a:r>
              <a:rPr b="0" lang="ja-JP" sz="1050" spc="-1" strike="noStrike">
                <a:solidFill>
                  <a:srgbClr val="000000"/>
                </a:solidFill>
                <a:latin typeface="Arial"/>
              </a:rPr>
              <a:t>：</a:t>
            </a:r>
            <a:r>
              <a:rPr b="0" lang="en-US" sz="1050" spc="-1" strike="noStrike">
                <a:solidFill>
                  <a:srgbClr val="000000"/>
                </a:solidFill>
                <a:latin typeface="Arial"/>
              </a:rPr>
              <a:t>2013</a:t>
            </a:r>
            <a:r>
              <a:rPr b="0" lang="ja-JP" sz="1050" spc="-1" strike="noStrike">
                <a:solidFill>
                  <a:srgbClr val="000000"/>
                </a:solidFill>
                <a:latin typeface="Arial"/>
              </a:rPr>
              <a:t>年</a:t>
            </a:r>
            <a:r>
              <a:rPr b="0" lang="en-US" sz="1050" spc="-1" strike="noStrike">
                <a:solidFill>
                  <a:srgbClr val="000000"/>
                </a:solidFill>
                <a:latin typeface="Arial"/>
              </a:rPr>
              <a:t>4</a:t>
            </a:r>
            <a:r>
              <a:rPr b="0" lang="ja-JP" sz="1050" spc="-1" strike="noStrike">
                <a:solidFill>
                  <a:srgbClr val="000000"/>
                </a:solidFill>
                <a:latin typeface="Arial"/>
              </a:rPr>
              <a:t>月</a:t>
            </a:r>
            <a:r>
              <a:rPr b="0" lang="en-US" sz="1050" spc="-1" strike="noStrike">
                <a:solidFill>
                  <a:srgbClr val="000000"/>
                </a:solidFill>
                <a:latin typeface="Arial"/>
              </a:rPr>
              <a:t>1</a:t>
            </a:r>
            <a:r>
              <a:rPr b="0" lang="ja-JP" sz="1050" spc="-1" strike="noStrike">
                <a:solidFill>
                  <a:srgbClr val="000000"/>
                </a:solidFill>
                <a:latin typeface="Arial"/>
              </a:rPr>
              <a:t>日～</a:t>
            </a:r>
            <a:r>
              <a:rPr b="0" lang="en-US" sz="1050" spc="-1" strike="noStrike">
                <a:solidFill>
                  <a:srgbClr val="000000"/>
                </a:solidFill>
                <a:latin typeface="Arial"/>
              </a:rPr>
              <a:t>2018</a:t>
            </a:r>
            <a:r>
              <a:rPr b="0" lang="ja-JP" sz="1050" spc="-1" strike="noStrike">
                <a:solidFill>
                  <a:srgbClr val="000000"/>
                </a:solidFill>
                <a:latin typeface="Arial"/>
              </a:rPr>
              <a:t>年</a:t>
            </a:r>
            <a:r>
              <a:rPr b="0" lang="en-US" sz="1050" spc="-1" strike="noStrike">
                <a:solidFill>
                  <a:srgbClr val="000000"/>
                </a:solidFill>
                <a:latin typeface="Arial"/>
              </a:rPr>
              <a:t>3</a:t>
            </a:r>
            <a:r>
              <a:rPr b="0" lang="ja-JP" sz="1050" spc="-1" strike="noStrike">
                <a:solidFill>
                  <a:srgbClr val="000000"/>
                </a:solidFill>
                <a:latin typeface="Arial"/>
              </a:rPr>
              <a:t>月</a:t>
            </a:r>
            <a:r>
              <a:rPr b="0" lang="en-US" sz="1050" spc="-1" strike="noStrike">
                <a:solidFill>
                  <a:srgbClr val="000000"/>
                </a:solidFill>
                <a:latin typeface="Arial"/>
              </a:rPr>
              <a:t>31</a:t>
            </a:r>
            <a:r>
              <a:rPr b="0" lang="ja-JP" sz="1050" spc="-1" strike="noStrike">
                <a:solidFill>
                  <a:srgbClr val="000000"/>
                </a:solidFill>
                <a:latin typeface="Arial"/>
              </a:rPr>
              <a:t>日</a:t>
            </a:r>
            <a:endParaRPr b="0" lang="en-US" sz="1050" spc="-1" strike="noStrike">
              <a:latin typeface="Arial"/>
            </a:endParaRPr>
          </a:p>
          <a:p>
            <a:pPr>
              <a:lnSpc>
                <a:spcPct val="100000"/>
              </a:lnSpc>
            </a:pPr>
            <a:r>
              <a:rPr b="0" lang="ja-JP" sz="1050" spc="-1" strike="noStrike">
                <a:solidFill>
                  <a:srgbClr val="000000"/>
                </a:solidFill>
                <a:latin typeface="Arial"/>
              </a:rPr>
              <a:t>エピネット日本版</a:t>
            </a:r>
            <a:r>
              <a:rPr b="0" lang="en-US" sz="1050" spc="-1" strike="noStrike">
                <a:solidFill>
                  <a:srgbClr val="000000"/>
                </a:solidFill>
                <a:latin typeface="Arial"/>
              </a:rPr>
              <a:t>BO</a:t>
            </a:r>
            <a:r>
              <a:rPr b="0" lang="ja-JP" sz="1050" spc="-1" strike="noStrike">
                <a:solidFill>
                  <a:srgbClr val="000000"/>
                </a:solidFill>
                <a:latin typeface="Arial"/>
              </a:rPr>
              <a:t>　</a:t>
            </a:r>
            <a:r>
              <a:rPr b="0" lang="en-US" sz="1050" spc="-1" strike="noStrike">
                <a:solidFill>
                  <a:srgbClr val="000000"/>
                </a:solidFill>
                <a:latin typeface="Arial"/>
              </a:rPr>
              <a:t>273</a:t>
            </a:r>
            <a:r>
              <a:rPr b="0" lang="ja-JP" sz="1050" spc="-1" strike="noStrike">
                <a:solidFill>
                  <a:srgbClr val="000000"/>
                </a:solidFill>
                <a:latin typeface="Arial"/>
              </a:rPr>
              <a:t>件</a:t>
            </a:r>
            <a:endParaRPr b="0" lang="en-US" sz="1050" spc="-1" strike="noStrike">
              <a:latin typeface="Arial"/>
            </a:endParaRPr>
          </a:p>
        </p:txBody>
      </p:sp>
      <p:sp>
        <p:nvSpPr>
          <p:cNvPr id="288" name="テキスト ボックス 6"/>
          <p:cNvSpPr/>
          <p:nvPr/>
        </p:nvSpPr>
        <p:spPr>
          <a:xfrm>
            <a:off x="5790600" y="1060920"/>
            <a:ext cx="3528000" cy="410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Arial"/>
              </a:rPr>
              <a:t>ES2015</a:t>
            </a:r>
            <a:r>
              <a:rPr b="0" lang="ja-JP" sz="1050" spc="-1" strike="noStrike">
                <a:solidFill>
                  <a:srgbClr val="000000"/>
                </a:solidFill>
                <a:latin typeface="Arial"/>
              </a:rPr>
              <a:t>､</a:t>
            </a:r>
            <a:r>
              <a:rPr b="0" lang="en-US" sz="1050" spc="-1" strike="noStrike">
                <a:solidFill>
                  <a:srgbClr val="000000"/>
                </a:solidFill>
                <a:latin typeface="Arial"/>
              </a:rPr>
              <a:t>JES2018</a:t>
            </a:r>
            <a:r>
              <a:rPr b="0" lang="ja-JP" sz="1050" spc="-1" strike="noStrike">
                <a:solidFill>
                  <a:srgbClr val="000000"/>
                </a:solidFill>
                <a:latin typeface="Arial"/>
              </a:rPr>
              <a:t>：</a:t>
            </a:r>
            <a:r>
              <a:rPr b="0" lang="en-US" sz="1050" spc="-1" strike="noStrike">
                <a:solidFill>
                  <a:srgbClr val="000000"/>
                </a:solidFill>
                <a:latin typeface="Arial"/>
              </a:rPr>
              <a:t>2013</a:t>
            </a:r>
            <a:r>
              <a:rPr b="0" lang="ja-JP" sz="1050" spc="-1" strike="noStrike">
                <a:solidFill>
                  <a:srgbClr val="000000"/>
                </a:solidFill>
                <a:latin typeface="Arial"/>
              </a:rPr>
              <a:t>年</a:t>
            </a:r>
            <a:r>
              <a:rPr b="0" lang="en-US" sz="1050" spc="-1" strike="noStrike">
                <a:solidFill>
                  <a:srgbClr val="000000"/>
                </a:solidFill>
                <a:latin typeface="Arial"/>
              </a:rPr>
              <a:t>4</a:t>
            </a:r>
            <a:r>
              <a:rPr b="0" lang="ja-JP" sz="1050" spc="-1" strike="noStrike">
                <a:solidFill>
                  <a:srgbClr val="000000"/>
                </a:solidFill>
                <a:latin typeface="Arial"/>
              </a:rPr>
              <a:t>月</a:t>
            </a:r>
            <a:r>
              <a:rPr b="0" lang="en-US" sz="1050" spc="-1" strike="noStrike">
                <a:solidFill>
                  <a:srgbClr val="000000"/>
                </a:solidFill>
                <a:latin typeface="Arial"/>
              </a:rPr>
              <a:t>1</a:t>
            </a:r>
            <a:r>
              <a:rPr b="0" lang="ja-JP" sz="1050" spc="-1" strike="noStrike">
                <a:solidFill>
                  <a:srgbClr val="000000"/>
                </a:solidFill>
                <a:latin typeface="Arial"/>
              </a:rPr>
              <a:t>日～</a:t>
            </a:r>
            <a:r>
              <a:rPr b="0" lang="en-US" sz="1050" spc="-1" strike="noStrike">
                <a:solidFill>
                  <a:srgbClr val="000000"/>
                </a:solidFill>
                <a:latin typeface="Arial"/>
              </a:rPr>
              <a:t>2018</a:t>
            </a:r>
            <a:r>
              <a:rPr b="0" lang="ja-JP" sz="1050" spc="-1" strike="noStrike">
                <a:solidFill>
                  <a:srgbClr val="000000"/>
                </a:solidFill>
                <a:latin typeface="Arial"/>
              </a:rPr>
              <a:t>年</a:t>
            </a:r>
            <a:r>
              <a:rPr b="0" lang="en-US" sz="1050" spc="-1" strike="noStrike">
                <a:solidFill>
                  <a:srgbClr val="000000"/>
                </a:solidFill>
                <a:latin typeface="Arial"/>
              </a:rPr>
              <a:t>3</a:t>
            </a:r>
            <a:r>
              <a:rPr b="0" lang="ja-JP" sz="1050" spc="-1" strike="noStrike">
                <a:solidFill>
                  <a:srgbClr val="000000"/>
                </a:solidFill>
                <a:latin typeface="Arial"/>
              </a:rPr>
              <a:t>月</a:t>
            </a:r>
            <a:r>
              <a:rPr b="0" lang="en-US" sz="1050" spc="-1" strike="noStrike">
                <a:solidFill>
                  <a:srgbClr val="000000"/>
                </a:solidFill>
                <a:latin typeface="Arial"/>
              </a:rPr>
              <a:t>31</a:t>
            </a:r>
            <a:r>
              <a:rPr b="0" lang="ja-JP" sz="1050" spc="-1" strike="noStrike">
                <a:solidFill>
                  <a:srgbClr val="000000"/>
                </a:solidFill>
                <a:latin typeface="Arial"/>
              </a:rPr>
              <a:t>日</a:t>
            </a:r>
            <a:endParaRPr b="0" lang="en-US" sz="1050" spc="-1" strike="noStrike">
              <a:latin typeface="Arial"/>
            </a:endParaRPr>
          </a:p>
          <a:p>
            <a:pPr>
              <a:lnSpc>
                <a:spcPct val="100000"/>
              </a:lnSpc>
            </a:pPr>
            <a:r>
              <a:rPr b="0" lang="ja-JP" sz="1050" spc="-1" strike="noStrike">
                <a:solidFill>
                  <a:srgbClr val="000000"/>
                </a:solidFill>
                <a:latin typeface="Arial"/>
              </a:rPr>
              <a:t>エピネット日本版</a:t>
            </a:r>
            <a:r>
              <a:rPr b="0" lang="en-US" sz="1050" spc="-1" strike="noStrike">
                <a:solidFill>
                  <a:srgbClr val="000000"/>
                </a:solidFill>
                <a:latin typeface="Arial"/>
              </a:rPr>
              <a:t>BO</a:t>
            </a:r>
            <a:r>
              <a:rPr b="0" lang="ja-JP" sz="1050" spc="-1" strike="noStrike">
                <a:solidFill>
                  <a:srgbClr val="000000"/>
                </a:solidFill>
                <a:latin typeface="Arial"/>
              </a:rPr>
              <a:t>　</a:t>
            </a:r>
            <a:r>
              <a:rPr b="0" lang="en-US" sz="1050" spc="-1" strike="noStrike">
                <a:solidFill>
                  <a:srgbClr val="000000"/>
                </a:solidFill>
                <a:latin typeface="Arial"/>
              </a:rPr>
              <a:t>257</a:t>
            </a:r>
            <a:r>
              <a:rPr b="0" lang="ja-JP" sz="1050" spc="-1" strike="noStrike">
                <a:solidFill>
                  <a:srgbClr val="000000"/>
                </a:solidFill>
                <a:latin typeface="Arial"/>
              </a:rPr>
              <a:t>件</a:t>
            </a:r>
            <a:endParaRPr b="0" lang="en-US" sz="105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46"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47"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48" name="Rectangle 4"/>
          <p:cNvSpPr/>
          <p:nvPr/>
        </p:nvSpPr>
        <p:spPr>
          <a:xfrm>
            <a:off x="728640" y="324000"/>
            <a:ext cx="8829720" cy="640080"/>
          </a:xfrm>
          <a:prstGeom prst="roundRect">
            <a:avLst>
              <a:gd name="adj" fmla="val 16667"/>
            </a:avLst>
          </a:prstGeom>
          <a:solidFill>
            <a:schemeClr val="tx2">
              <a:lumMod val="20000"/>
              <a:lumOff val="80000"/>
            </a:schemeClr>
          </a:solidFill>
          <a:ln w="38100">
            <a:solidFill>
              <a:srgbClr val="4e3b30"/>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ゴシック"/>
                <a:ea typeface="游ゴシック"/>
              </a:rPr>
              <a:t>コンテンツ</a:t>
            </a:r>
            <a:endParaRPr b="0" lang="en-US" sz="3200" spc="-1" strike="noStrike">
              <a:latin typeface="Arial"/>
            </a:endParaRPr>
          </a:p>
        </p:txBody>
      </p:sp>
      <p:pic>
        <p:nvPicPr>
          <p:cNvPr id="49" name="スライド ズーム 8" descr=""/>
          <p:cNvPicPr/>
          <p:nvPr/>
        </p:nvPicPr>
        <p:blipFill>
          <a:blip r:embed="rId1"/>
          <a:stretch/>
        </p:blipFill>
        <p:spPr>
          <a:xfrm>
            <a:off x="523800" y="1046520"/>
            <a:ext cx="2571480" cy="1714320"/>
          </a:xfrm>
          <a:prstGeom prst="rect">
            <a:avLst/>
          </a:prstGeom>
          <a:ln w="3175">
            <a:solidFill>
              <a:srgbClr val="d3d3d3"/>
            </a:solidFill>
            <a:round/>
          </a:ln>
        </p:spPr>
      </p:pic>
      <p:pic>
        <p:nvPicPr>
          <p:cNvPr id="50" name="スライド ズーム 10" descr=""/>
          <p:cNvPicPr/>
          <p:nvPr/>
        </p:nvPicPr>
        <p:blipFill>
          <a:blip r:embed="rId2"/>
          <a:stretch/>
        </p:blipFill>
        <p:spPr>
          <a:xfrm>
            <a:off x="3857760" y="1046520"/>
            <a:ext cx="2571480" cy="1714320"/>
          </a:xfrm>
          <a:prstGeom prst="rect">
            <a:avLst/>
          </a:prstGeom>
          <a:ln w="3175">
            <a:solidFill>
              <a:srgbClr val="d3d3d3"/>
            </a:solidFill>
            <a:round/>
          </a:ln>
        </p:spPr>
      </p:pic>
      <p:pic>
        <p:nvPicPr>
          <p:cNvPr id="51" name="スライド ズーム 12" descr=""/>
          <p:cNvPicPr/>
          <p:nvPr/>
        </p:nvPicPr>
        <p:blipFill>
          <a:blip r:embed="rId3"/>
          <a:stretch/>
        </p:blipFill>
        <p:spPr>
          <a:xfrm>
            <a:off x="7191360" y="1046520"/>
            <a:ext cx="2571480" cy="1714320"/>
          </a:xfrm>
          <a:prstGeom prst="rect">
            <a:avLst/>
          </a:prstGeom>
          <a:ln w="3175">
            <a:solidFill>
              <a:srgbClr val="d3d3d3"/>
            </a:solidFill>
            <a:round/>
          </a:ln>
        </p:spPr>
      </p:pic>
      <p:pic>
        <p:nvPicPr>
          <p:cNvPr id="52" name="スライド ズーム 14" descr=""/>
          <p:cNvPicPr/>
          <p:nvPr/>
        </p:nvPicPr>
        <p:blipFill>
          <a:blip r:embed="rId4"/>
          <a:stretch/>
        </p:blipFill>
        <p:spPr>
          <a:xfrm>
            <a:off x="523800" y="2799360"/>
            <a:ext cx="2571480" cy="1714320"/>
          </a:xfrm>
          <a:prstGeom prst="rect">
            <a:avLst/>
          </a:prstGeom>
          <a:ln w="3175">
            <a:solidFill>
              <a:srgbClr val="d3d3d3"/>
            </a:solidFill>
            <a:round/>
          </a:ln>
        </p:spPr>
      </p:pic>
      <p:pic>
        <p:nvPicPr>
          <p:cNvPr id="53" name="スライド ズーム 16" descr=""/>
          <p:cNvPicPr/>
          <p:nvPr/>
        </p:nvPicPr>
        <p:blipFill>
          <a:blip r:embed="rId5"/>
          <a:stretch/>
        </p:blipFill>
        <p:spPr>
          <a:xfrm>
            <a:off x="3857760" y="2799360"/>
            <a:ext cx="2571480" cy="1714320"/>
          </a:xfrm>
          <a:prstGeom prst="rect">
            <a:avLst/>
          </a:prstGeom>
          <a:ln w="3175">
            <a:solidFill>
              <a:srgbClr val="d3d3d3"/>
            </a:solidFill>
            <a:round/>
          </a:ln>
        </p:spPr>
      </p:pic>
      <p:pic>
        <p:nvPicPr>
          <p:cNvPr id="54" name="スライド ズーム 18" descr=""/>
          <p:cNvPicPr/>
          <p:nvPr/>
        </p:nvPicPr>
        <p:blipFill>
          <a:blip r:embed="rId6"/>
          <a:stretch/>
        </p:blipFill>
        <p:spPr>
          <a:xfrm>
            <a:off x="7191360" y="2799360"/>
            <a:ext cx="2571480" cy="1714320"/>
          </a:xfrm>
          <a:prstGeom prst="rect">
            <a:avLst/>
          </a:prstGeom>
          <a:ln w="3175">
            <a:solidFill>
              <a:srgbClr val="d3d3d3"/>
            </a:solidFill>
            <a:round/>
          </a:ln>
        </p:spPr>
      </p:pic>
      <p:pic>
        <p:nvPicPr>
          <p:cNvPr id="55" name="スライド ズーム 20" descr=""/>
          <p:cNvPicPr/>
          <p:nvPr/>
        </p:nvPicPr>
        <p:blipFill>
          <a:blip r:embed="rId7"/>
          <a:stretch/>
        </p:blipFill>
        <p:spPr>
          <a:xfrm>
            <a:off x="523800" y="4552560"/>
            <a:ext cx="2571480" cy="1714320"/>
          </a:xfrm>
          <a:prstGeom prst="rect">
            <a:avLst/>
          </a:prstGeom>
          <a:ln w="3175">
            <a:solidFill>
              <a:srgbClr val="d3d3d3"/>
            </a:solidFill>
            <a:round/>
          </a:ln>
        </p:spPr>
      </p:pic>
      <p:sp>
        <p:nvSpPr>
          <p:cNvPr id="56" name="正方形/長方形 5"/>
          <p:cNvSpPr/>
          <p:nvPr/>
        </p:nvSpPr>
        <p:spPr>
          <a:xfrm>
            <a:off x="2907720" y="5532480"/>
            <a:ext cx="6855120" cy="33372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en-US" sz="1600" spc="-1" strike="noStrike">
                <a:solidFill>
                  <a:srgbClr val="000000"/>
                </a:solidFill>
                <a:latin typeface="Segoe UI"/>
                <a:ea typeface="メイリオ"/>
              </a:rPr>
              <a:t>※ </a:t>
            </a:r>
            <a:r>
              <a:rPr b="0" lang="ja-JP" sz="1600" spc="-1" strike="noStrike">
                <a:solidFill>
                  <a:srgbClr val="000000"/>
                </a:solidFill>
                <a:latin typeface="Segoe UI"/>
                <a:ea typeface="メイリオ"/>
              </a:rPr>
              <a:t>サムネイルをクリックすると該当する項目にジャンプします｡</a:t>
            </a:r>
            <a:endParaRPr b="0" lang="en-US" sz="16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290"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291"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292" name="Rectangle 4"/>
          <p:cNvSpPr/>
          <p:nvPr/>
        </p:nvSpPr>
        <p:spPr>
          <a:xfrm>
            <a:off x="523800" y="324000"/>
            <a:ext cx="9239040" cy="640080"/>
          </a:xfrm>
          <a:prstGeom prst="roundRect">
            <a:avLst>
              <a:gd name="adj" fmla="val 16667"/>
            </a:avLst>
          </a:prstGeom>
          <a:solidFill>
            <a:schemeClr val="accent6">
              <a:lumMod val="20000"/>
              <a:lumOff val="80000"/>
            </a:schemeClr>
          </a:solidFill>
          <a:ln w="38100">
            <a:solidFill>
              <a:srgbClr val="70ad47"/>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手術部における皮膚･粘膜曝露発生状況②</a:t>
            </a:r>
            <a:endParaRPr b="0" lang="en-US" sz="3200" spc="-1" strike="noStrike">
              <a:latin typeface="Arial"/>
            </a:endParaRPr>
          </a:p>
        </p:txBody>
      </p:sp>
      <p:sp>
        <p:nvSpPr>
          <p:cNvPr id="293" name="テキスト ボックス 13"/>
          <p:cNvSpPr/>
          <p:nvPr/>
        </p:nvSpPr>
        <p:spPr>
          <a:xfrm>
            <a:off x="523800" y="5532480"/>
            <a:ext cx="441684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1800" spc="-1" strike="noStrike">
                <a:solidFill>
                  <a:srgbClr val="000000"/>
                </a:solidFill>
                <a:latin typeface="游明朝"/>
              </a:rPr>
              <a:t>職種別発生率</a:t>
            </a:r>
            <a:endParaRPr b="0" lang="en-US" sz="1800" spc="-1" strike="noStrike">
              <a:latin typeface="Arial"/>
            </a:endParaRPr>
          </a:p>
        </p:txBody>
      </p:sp>
      <p:sp>
        <p:nvSpPr>
          <p:cNvPr id="294" name="テキスト ボックス 14"/>
          <p:cNvSpPr/>
          <p:nvPr/>
        </p:nvSpPr>
        <p:spPr>
          <a:xfrm>
            <a:off x="5346000" y="5532480"/>
            <a:ext cx="441684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1800" spc="-1" strike="noStrike">
                <a:solidFill>
                  <a:srgbClr val="000000"/>
                </a:solidFill>
                <a:latin typeface="游明朝"/>
              </a:rPr>
              <a:t>場所別発生率</a:t>
            </a:r>
            <a:endParaRPr b="0" lang="en-US" sz="1800" spc="-1" strike="noStrike">
              <a:latin typeface="Arial"/>
            </a:endParaRPr>
          </a:p>
        </p:txBody>
      </p:sp>
      <p:pic>
        <p:nvPicPr>
          <p:cNvPr id="295" name="" descr=""/>
          <p:cNvPicPr/>
          <p:nvPr/>
        </p:nvPicPr>
        <p:blipFill>
          <a:blip r:embed="rId1"/>
          <a:stretch/>
        </p:blipFill>
        <p:spPr>
          <a:xfrm>
            <a:off x="523800" y="1268640"/>
            <a:ext cx="4416840" cy="4221000"/>
          </a:xfrm>
          <a:prstGeom prst="rect">
            <a:avLst/>
          </a:prstGeom>
          <a:ln w="0">
            <a:noFill/>
          </a:ln>
        </p:spPr>
      </p:pic>
      <p:pic>
        <p:nvPicPr>
          <p:cNvPr id="296" name="" descr=""/>
          <p:cNvPicPr/>
          <p:nvPr/>
        </p:nvPicPr>
        <p:blipFill>
          <a:blip r:embed="rId2"/>
          <a:stretch/>
        </p:blipFill>
        <p:spPr>
          <a:xfrm>
            <a:off x="5346000" y="1268640"/>
            <a:ext cx="4416840" cy="4221000"/>
          </a:xfrm>
          <a:prstGeom prst="rect">
            <a:avLst/>
          </a:prstGeom>
          <a:ln w="0">
            <a:noFill/>
          </a:ln>
        </p:spPr>
      </p:pic>
      <p:sp>
        <p:nvSpPr>
          <p:cNvPr id="297" name="テキスト ボックス 4"/>
          <p:cNvSpPr/>
          <p:nvPr/>
        </p:nvSpPr>
        <p:spPr>
          <a:xfrm>
            <a:off x="950760" y="1060920"/>
            <a:ext cx="3562920" cy="410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Arial"/>
              </a:rPr>
              <a:t>ES2015</a:t>
            </a:r>
            <a:r>
              <a:rPr b="0" lang="ja-JP" sz="1050" spc="-1" strike="noStrike">
                <a:solidFill>
                  <a:srgbClr val="000000"/>
                </a:solidFill>
                <a:latin typeface="Arial"/>
              </a:rPr>
              <a:t>､</a:t>
            </a:r>
            <a:r>
              <a:rPr b="0" lang="en-US" sz="1050" spc="-1" strike="noStrike">
                <a:solidFill>
                  <a:srgbClr val="000000"/>
                </a:solidFill>
                <a:latin typeface="Arial"/>
              </a:rPr>
              <a:t>JES2018</a:t>
            </a:r>
            <a:r>
              <a:rPr b="0" lang="ja-JP" sz="1050" spc="-1" strike="noStrike">
                <a:solidFill>
                  <a:srgbClr val="000000"/>
                </a:solidFill>
                <a:latin typeface="Arial"/>
              </a:rPr>
              <a:t>：</a:t>
            </a:r>
            <a:r>
              <a:rPr b="0" lang="en-US" sz="1050" spc="-1" strike="noStrike">
                <a:solidFill>
                  <a:srgbClr val="000000"/>
                </a:solidFill>
                <a:latin typeface="Arial"/>
              </a:rPr>
              <a:t>2013</a:t>
            </a:r>
            <a:r>
              <a:rPr b="0" lang="ja-JP" sz="1050" spc="-1" strike="noStrike">
                <a:solidFill>
                  <a:srgbClr val="000000"/>
                </a:solidFill>
                <a:latin typeface="Arial"/>
              </a:rPr>
              <a:t>年</a:t>
            </a:r>
            <a:r>
              <a:rPr b="0" lang="en-US" sz="1050" spc="-1" strike="noStrike">
                <a:solidFill>
                  <a:srgbClr val="000000"/>
                </a:solidFill>
                <a:latin typeface="Arial"/>
              </a:rPr>
              <a:t>4</a:t>
            </a:r>
            <a:r>
              <a:rPr b="0" lang="ja-JP" sz="1050" spc="-1" strike="noStrike">
                <a:solidFill>
                  <a:srgbClr val="000000"/>
                </a:solidFill>
                <a:latin typeface="Arial"/>
              </a:rPr>
              <a:t>月</a:t>
            </a:r>
            <a:r>
              <a:rPr b="0" lang="en-US" sz="1050" spc="-1" strike="noStrike">
                <a:solidFill>
                  <a:srgbClr val="000000"/>
                </a:solidFill>
                <a:latin typeface="Arial"/>
              </a:rPr>
              <a:t>1</a:t>
            </a:r>
            <a:r>
              <a:rPr b="0" lang="ja-JP" sz="1050" spc="-1" strike="noStrike">
                <a:solidFill>
                  <a:srgbClr val="000000"/>
                </a:solidFill>
                <a:latin typeface="Arial"/>
              </a:rPr>
              <a:t>日～</a:t>
            </a:r>
            <a:r>
              <a:rPr b="0" lang="en-US" sz="1050" spc="-1" strike="noStrike">
                <a:solidFill>
                  <a:srgbClr val="000000"/>
                </a:solidFill>
                <a:latin typeface="Arial"/>
              </a:rPr>
              <a:t>2018</a:t>
            </a:r>
            <a:r>
              <a:rPr b="0" lang="ja-JP" sz="1050" spc="-1" strike="noStrike">
                <a:solidFill>
                  <a:srgbClr val="000000"/>
                </a:solidFill>
                <a:latin typeface="Arial"/>
              </a:rPr>
              <a:t>年</a:t>
            </a:r>
            <a:r>
              <a:rPr b="0" lang="en-US" sz="1050" spc="-1" strike="noStrike">
                <a:solidFill>
                  <a:srgbClr val="000000"/>
                </a:solidFill>
                <a:latin typeface="Arial"/>
              </a:rPr>
              <a:t>3</a:t>
            </a:r>
            <a:r>
              <a:rPr b="0" lang="ja-JP" sz="1050" spc="-1" strike="noStrike">
                <a:solidFill>
                  <a:srgbClr val="000000"/>
                </a:solidFill>
                <a:latin typeface="Arial"/>
              </a:rPr>
              <a:t>月</a:t>
            </a:r>
            <a:r>
              <a:rPr b="0" lang="en-US" sz="1050" spc="-1" strike="noStrike">
                <a:solidFill>
                  <a:srgbClr val="000000"/>
                </a:solidFill>
                <a:latin typeface="Arial"/>
              </a:rPr>
              <a:t>31</a:t>
            </a:r>
            <a:r>
              <a:rPr b="0" lang="ja-JP" sz="1050" spc="-1" strike="noStrike">
                <a:solidFill>
                  <a:srgbClr val="000000"/>
                </a:solidFill>
                <a:latin typeface="Arial"/>
              </a:rPr>
              <a:t>日</a:t>
            </a:r>
            <a:endParaRPr b="0" lang="en-US" sz="1050" spc="-1" strike="noStrike">
              <a:latin typeface="Arial"/>
            </a:endParaRPr>
          </a:p>
          <a:p>
            <a:pPr>
              <a:lnSpc>
                <a:spcPct val="100000"/>
              </a:lnSpc>
            </a:pPr>
            <a:r>
              <a:rPr b="0" lang="ja-JP" sz="1050" spc="-1" strike="noStrike">
                <a:solidFill>
                  <a:srgbClr val="000000"/>
                </a:solidFill>
                <a:latin typeface="Arial"/>
              </a:rPr>
              <a:t>エピネット日本版</a:t>
            </a:r>
            <a:r>
              <a:rPr b="0" lang="en-US" sz="1050" spc="-1" strike="noStrike">
                <a:solidFill>
                  <a:srgbClr val="000000"/>
                </a:solidFill>
                <a:latin typeface="Arial"/>
              </a:rPr>
              <a:t>BO</a:t>
            </a:r>
            <a:r>
              <a:rPr b="0" lang="ja-JP" sz="1050" spc="-1" strike="noStrike">
                <a:solidFill>
                  <a:srgbClr val="000000"/>
                </a:solidFill>
                <a:latin typeface="Arial"/>
              </a:rPr>
              <a:t>　</a:t>
            </a:r>
            <a:r>
              <a:rPr b="0" lang="en-US" sz="1050" spc="-1" strike="noStrike">
                <a:solidFill>
                  <a:srgbClr val="000000"/>
                </a:solidFill>
                <a:latin typeface="Arial"/>
              </a:rPr>
              <a:t>297</a:t>
            </a:r>
            <a:r>
              <a:rPr b="0" lang="ja-JP" sz="1050" spc="-1" strike="noStrike">
                <a:solidFill>
                  <a:srgbClr val="000000"/>
                </a:solidFill>
                <a:latin typeface="Arial"/>
              </a:rPr>
              <a:t>件</a:t>
            </a:r>
            <a:endParaRPr b="0" lang="en-US" sz="1050" spc="-1" strike="noStrike">
              <a:latin typeface="Arial"/>
            </a:endParaRPr>
          </a:p>
        </p:txBody>
      </p:sp>
      <p:sp>
        <p:nvSpPr>
          <p:cNvPr id="298" name="テキスト ボックス 5"/>
          <p:cNvSpPr/>
          <p:nvPr/>
        </p:nvSpPr>
        <p:spPr>
          <a:xfrm>
            <a:off x="5772960" y="1060920"/>
            <a:ext cx="3562920" cy="410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Arial"/>
              </a:rPr>
              <a:t>JES2015</a:t>
            </a:r>
            <a:r>
              <a:rPr b="0" lang="ja-JP" sz="1050" spc="-1" strike="noStrike">
                <a:solidFill>
                  <a:srgbClr val="000000"/>
                </a:solidFill>
                <a:latin typeface="Arial"/>
              </a:rPr>
              <a:t>､</a:t>
            </a:r>
            <a:r>
              <a:rPr b="0" lang="en-US" sz="1050" spc="-1" strike="noStrike">
                <a:solidFill>
                  <a:srgbClr val="000000"/>
                </a:solidFill>
                <a:latin typeface="Arial"/>
              </a:rPr>
              <a:t>JES2018</a:t>
            </a:r>
            <a:r>
              <a:rPr b="0" lang="ja-JP" sz="1050" spc="-1" strike="noStrike">
                <a:solidFill>
                  <a:srgbClr val="000000"/>
                </a:solidFill>
                <a:latin typeface="Arial"/>
              </a:rPr>
              <a:t>：</a:t>
            </a:r>
            <a:r>
              <a:rPr b="0" lang="en-US" sz="1050" spc="-1" strike="noStrike">
                <a:solidFill>
                  <a:srgbClr val="000000"/>
                </a:solidFill>
                <a:latin typeface="Arial"/>
              </a:rPr>
              <a:t>2013</a:t>
            </a:r>
            <a:r>
              <a:rPr b="0" lang="ja-JP" sz="1050" spc="-1" strike="noStrike">
                <a:solidFill>
                  <a:srgbClr val="000000"/>
                </a:solidFill>
                <a:latin typeface="Arial"/>
              </a:rPr>
              <a:t>年</a:t>
            </a:r>
            <a:r>
              <a:rPr b="0" lang="en-US" sz="1050" spc="-1" strike="noStrike">
                <a:solidFill>
                  <a:srgbClr val="000000"/>
                </a:solidFill>
                <a:latin typeface="Arial"/>
              </a:rPr>
              <a:t>4</a:t>
            </a:r>
            <a:r>
              <a:rPr b="0" lang="ja-JP" sz="1050" spc="-1" strike="noStrike">
                <a:solidFill>
                  <a:srgbClr val="000000"/>
                </a:solidFill>
                <a:latin typeface="Arial"/>
              </a:rPr>
              <a:t>月</a:t>
            </a:r>
            <a:r>
              <a:rPr b="0" lang="en-US" sz="1050" spc="-1" strike="noStrike">
                <a:solidFill>
                  <a:srgbClr val="000000"/>
                </a:solidFill>
                <a:latin typeface="Arial"/>
              </a:rPr>
              <a:t>1</a:t>
            </a:r>
            <a:r>
              <a:rPr b="0" lang="ja-JP" sz="1050" spc="-1" strike="noStrike">
                <a:solidFill>
                  <a:srgbClr val="000000"/>
                </a:solidFill>
                <a:latin typeface="Arial"/>
              </a:rPr>
              <a:t>日～</a:t>
            </a:r>
            <a:r>
              <a:rPr b="0" lang="en-US" sz="1050" spc="-1" strike="noStrike">
                <a:solidFill>
                  <a:srgbClr val="000000"/>
                </a:solidFill>
                <a:latin typeface="Arial"/>
              </a:rPr>
              <a:t>2018</a:t>
            </a:r>
            <a:r>
              <a:rPr b="0" lang="ja-JP" sz="1050" spc="-1" strike="noStrike">
                <a:solidFill>
                  <a:srgbClr val="000000"/>
                </a:solidFill>
                <a:latin typeface="Arial"/>
              </a:rPr>
              <a:t>年</a:t>
            </a:r>
            <a:r>
              <a:rPr b="0" lang="en-US" sz="1050" spc="-1" strike="noStrike">
                <a:solidFill>
                  <a:srgbClr val="000000"/>
                </a:solidFill>
                <a:latin typeface="Arial"/>
              </a:rPr>
              <a:t>3</a:t>
            </a:r>
            <a:r>
              <a:rPr b="0" lang="ja-JP" sz="1050" spc="-1" strike="noStrike">
                <a:solidFill>
                  <a:srgbClr val="000000"/>
                </a:solidFill>
                <a:latin typeface="Arial"/>
              </a:rPr>
              <a:t>月</a:t>
            </a:r>
            <a:r>
              <a:rPr b="0" lang="en-US" sz="1050" spc="-1" strike="noStrike">
                <a:solidFill>
                  <a:srgbClr val="000000"/>
                </a:solidFill>
                <a:latin typeface="Arial"/>
              </a:rPr>
              <a:t>31</a:t>
            </a:r>
            <a:r>
              <a:rPr b="0" lang="ja-JP" sz="1050" spc="-1" strike="noStrike">
                <a:solidFill>
                  <a:srgbClr val="000000"/>
                </a:solidFill>
                <a:latin typeface="Arial"/>
              </a:rPr>
              <a:t>日</a:t>
            </a:r>
            <a:endParaRPr b="0" lang="en-US" sz="1050" spc="-1" strike="noStrike">
              <a:latin typeface="Arial"/>
            </a:endParaRPr>
          </a:p>
          <a:p>
            <a:pPr>
              <a:lnSpc>
                <a:spcPct val="100000"/>
              </a:lnSpc>
            </a:pPr>
            <a:r>
              <a:rPr b="0" lang="ja-JP" sz="1050" spc="-1" strike="noStrike">
                <a:solidFill>
                  <a:srgbClr val="000000"/>
                </a:solidFill>
                <a:latin typeface="Arial"/>
              </a:rPr>
              <a:t>エピネット日本版</a:t>
            </a:r>
            <a:r>
              <a:rPr b="0" lang="en-US" sz="1050" spc="-1" strike="noStrike">
                <a:solidFill>
                  <a:srgbClr val="000000"/>
                </a:solidFill>
                <a:latin typeface="Arial"/>
              </a:rPr>
              <a:t>BO</a:t>
            </a:r>
            <a:r>
              <a:rPr b="0" lang="ja-JP" sz="1050" spc="-1" strike="noStrike">
                <a:solidFill>
                  <a:srgbClr val="000000"/>
                </a:solidFill>
                <a:latin typeface="Arial"/>
              </a:rPr>
              <a:t>　</a:t>
            </a:r>
            <a:r>
              <a:rPr b="0" lang="en-US" sz="1050" spc="-1" strike="noStrike">
                <a:solidFill>
                  <a:srgbClr val="000000"/>
                </a:solidFill>
                <a:latin typeface="Arial"/>
              </a:rPr>
              <a:t>270</a:t>
            </a:r>
            <a:r>
              <a:rPr b="0" lang="ja-JP" sz="1050" spc="-1" strike="noStrike">
                <a:solidFill>
                  <a:srgbClr val="000000"/>
                </a:solidFill>
                <a:latin typeface="Arial"/>
              </a:rPr>
              <a:t>件</a:t>
            </a:r>
            <a:endParaRPr b="0" lang="en-US" sz="105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300"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301"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302" name="Rectangle 4"/>
          <p:cNvSpPr/>
          <p:nvPr/>
        </p:nvSpPr>
        <p:spPr>
          <a:xfrm>
            <a:off x="523800" y="324000"/>
            <a:ext cx="9239040" cy="640080"/>
          </a:xfrm>
          <a:prstGeom prst="roundRect">
            <a:avLst>
              <a:gd name="adj" fmla="val 16667"/>
            </a:avLst>
          </a:prstGeom>
          <a:solidFill>
            <a:schemeClr val="accent6">
              <a:lumMod val="20000"/>
              <a:lumOff val="80000"/>
            </a:schemeClr>
          </a:solidFill>
          <a:ln w="38100">
            <a:solidFill>
              <a:srgbClr val="70ad47"/>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手術部における皮膚･粘膜曝露発生状況③</a:t>
            </a:r>
            <a:endParaRPr b="0" lang="en-US" sz="3200" spc="-1" strike="noStrike">
              <a:latin typeface="Arial"/>
            </a:endParaRPr>
          </a:p>
        </p:txBody>
      </p:sp>
      <p:sp>
        <p:nvSpPr>
          <p:cNvPr id="303" name="テキスト ボックス 13"/>
          <p:cNvSpPr/>
          <p:nvPr/>
        </p:nvSpPr>
        <p:spPr>
          <a:xfrm>
            <a:off x="523800" y="5532480"/>
            <a:ext cx="441684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1800" spc="-1" strike="noStrike">
                <a:solidFill>
                  <a:srgbClr val="000000"/>
                </a:solidFill>
                <a:latin typeface="游明朝"/>
              </a:rPr>
              <a:t>曝露時の組織状態率</a:t>
            </a:r>
            <a:endParaRPr b="0" lang="en-US" sz="1800" spc="-1" strike="noStrike">
              <a:latin typeface="Arial"/>
            </a:endParaRPr>
          </a:p>
        </p:txBody>
      </p:sp>
      <p:sp>
        <p:nvSpPr>
          <p:cNvPr id="304" name="テキスト ボックス 14"/>
          <p:cNvSpPr/>
          <p:nvPr/>
        </p:nvSpPr>
        <p:spPr>
          <a:xfrm>
            <a:off x="5346000" y="5532480"/>
            <a:ext cx="441684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1800" spc="-1" strike="noStrike">
                <a:solidFill>
                  <a:srgbClr val="000000"/>
                </a:solidFill>
                <a:latin typeface="游明朝"/>
              </a:rPr>
              <a:t>曝露時の着用防護具率</a:t>
            </a:r>
            <a:endParaRPr b="0" lang="en-US" sz="1800" spc="-1" strike="noStrike">
              <a:latin typeface="Arial"/>
            </a:endParaRPr>
          </a:p>
        </p:txBody>
      </p:sp>
      <p:pic>
        <p:nvPicPr>
          <p:cNvPr id="305" name="" descr=""/>
          <p:cNvPicPr/>
          <p:nvPr/>
        </p:nvPicPr>
        <p:blipFill>
          <a:blip r:embed="rId1"/>
          <a:stretch/>
        </p:blipFill>
        <p:spPr>
          <a:xfrm>
            <a:off x="523800" y="1268640"/>
            <a:ext cx="4416840" cy="4263480"/>
          </a:xfrm>
          <a:prstGeom prst="rect">
            <a:avLst/>
          </a:prstGeom>
          <a:ln w="0">
            <a:noFill/>
          </a:ln>
        </p:spPr>
      </p:pic>
      <p:pic>
        <p:nvPicPr>
          <p:cNvPr id="306" name="" descr=""/>
          <p:cNvPicPr/>
          <p:nvPr/>
        </p:nvPicPr>
        <p:blipFill>
          <a:blip r:embed="rId2"/>
          <a:stretch/>
        </p:blipFill>
        <p:spPr>
          <a:xfrm>
            <a:off x="5346000" y="1268640"/>
            <a:ext cx="4416840" cy="4221000"/>
          </a:xfrm>
          <a:prstGeom prst="rect">
            <a:avLst/>
          </a:prstGeom>
          <a:ln w="0">
            <a:noFill/>
          </a:ln>
        </p:spPr>
      </p:pic>
      <p:sp>
        <p:nvSpPr>
          <p:cNvPr id="307" name="テキスト ボックス 4"/>
          <p:cNvSpPr/>
          <p:nvPr/>
        </p:nvSpPr>
        <p:spPr>
          <a:xfrm>
            <a:off x="1076040" y="1060920"/>
            <a:ext cx="3312000" cy="410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Arial"/>
              </a:rPr>
              <a:t>JES2015</a:t>
            </a:r>
            <a:r>
              <a:rPr b="0" lang="ja-JP" sz="1050" spc="-1" strike="noStrike">
                <a:solidFill>
                  <a:srgbClr val="000000"/>
                </a:solidFill>
                <a:latin typeface="Arial"/>
              </a:rPr>
              <a:t>、</a:t>
            </a:r>
            <a:r>
              <a:rPr b="0" lang="en-US" sz="1050" spc="-1" strike="noStrike">
                <a:solidFill>
                  <a:srgbClr val="000000"/>
                </a:solidFill>
                <a:latin typeface="Arial"/>
              </a:rPr>
              <a:t>JES2018</a:t>
            </a:r>
            <a:r>
              <a:rPr b="0" lang="ja-JP" sz="1050" spc="-1" strike="noStrike">
                <a:solidFill>
                  <a:srgbClr val="000000"/>
                </a:solidFill>
                <a:latin typeface="Arial"/>
              </a:rPr>
              <a:t>：</a:t>
            </a:r>
            <a:r>
              <a:rPr b="0" lang="en-US" sz="1050" spc="-1" strike="noStrike">
                <a:solidFill>
                  <a:srgbClr val="000000"/>
                </a:solidFill>
                <a:latin typeface="Arial"/>
              </a:rPr>
              <a:t>2013</a:t>
            </a:r>
            <a:r>
              <a:rPr b="0" lang="ja-JP" sz="1050" spc="-1" strike="noStrike">
                <a:solidFill>
                  <a:srgbClr val="000000"/>
                </a:solidFill>
                <a:latin typeface="Arial"/>
              </a:rPr>
              <a:t>年</a:t>
            </a:r>
            <a:r>
              <a:rPr b="0" lang="en-US" sz="1050" spc="-1" strike="noStrike">
                <a:solidFill>
                  <a:srgbClr val="000000"/>
                </a:solidFill>
                <a:latin typeface="Arial"/>
              </a:rPr>
              <a:t>4</a:t>
            </a:r>
            <a:r>
              <a:rPr b="0" lang="ja-JP" sz="1050" spc="-1" strike="noStrike">
                <a:solidFill>
                  <a:srgbClr val="000000"/>
                </a:solidFill>
                <a:latin typeface="Arial"/>
              </a:rPr>
              <a:t>月</a:t>
            </a:r>
            <a:r>
              <a:rPr b="0" lang="en-US" sz="1050" spc="-1" strike="noStrike">
                <a:solidFill>
                  <a:srgbClr val="000000"/>
                </a:solidFill>
                <a:latin typeface="Arial"/>
              </a:rPr>
              <a:t>1</a:t>
            </a:r>
            <a:r>
              <a:rPr b="0" lang="ja-JP" sz="1050" spc="-1" strike="noStrike">
                <a:solidFill>
                  <a:srgbClr val="000000"/>
                </a:solidFill>
                <a:latin typeface="Arial"/>
              </a:rPr>
              <a:t>日～</a:t>
            </a:r>
            <a:r>
              <a:rPr b="0" lang="en-US" sz="1050" spc="-1" strike="noStrike">
                <a:solidFill>
                  <a:srgbClr val="000000"/>
                </a:solidFill>
                <a:latin typeface="Arial"/>
              </a:rPr>
              <a:t>2018</a:t>
            </a:r>
            <a:r>
              <a:rPr b="0" lang="ja-JP" sz="1050" spc="-1" strike="noStrike">
                <a:solidFill>
                  <a:srgbClr val="000000"/>
                </a:solidFill>
                <a:latin typeface="Arial"/>
              </a:rPr>
              <a:t>年</a:t>
            </a:r>
            <a:r>
              <a:rPr b="0" lang="en-US" sz="1050" spc="-1" strike="noStrike">
                <a:solidFill>
                  <a:srgbClr val="000000"/>
                </a:solidFill>
                <a:latin typeface="Arial"/>
              </a:rPr>
              <a:t>3</a:t>
            </a:r>
            <a:r>
              <a:rPr b="0" lang="ja-JP" sz="1050" spc="-1" strike="noStrike">
                <a:solidFill>
                  <a:srgbClr val="000000"/>
                </a:solidFill>
                <a:latin typeface="Arial"/>
              </a:rPr>
              <a:t>月</a:t>
            </a:r>
            <a:r>
              <a:rPr b="0" lang="en-US" sz="1050" spc="-1" strike="noStrike">
                <a:solidFill>
                  <a:srgbClr val="000000"/>
                </a:solidFill>
                <a:latin typeface="Arial"/>
              </a:rPr>
              <a:t>31</a:t>
            </a:r>
            <a:r>
              <a:rPr b="0" lang="ja-JP" sz="1050" spc="-1" strike="noStrike">
                <a:solidFill>
                  <a:srgbClr val="000000"/>
                </a:solidFill>
                <a:latin typeface="Arial"/>
              </a:rPr>
              <a:t>日エピネット日本版</a:t>
            </a:r>
            <a:r>
              <a:rPr b="0" lang="en-US" sz="1050" spc="-1" strike="noStrike">
                <a:solidFill>
                  <a:srgbClr val="000000"/>
                </a:solidFill>
                <a:latin typeface="Arial"/>
              </a:rPr>
              <a:t>B</a:t>
            </a:r>
            <a:r>
              <a:rPr b="0" lang="ja-JP" sz="1050" spc="-1" strike="noStrike">
                <a:solidFill>
                  <a:srgbClr val="000000"/>
                </a:solidFill>
                <a:latin typeface="Arial"/>
              </a:rPr>
              <a:t>　</a:t>
            </a:r>
            <a:r>
              <a:rPr b="0" lang="en-US" sz="1050" spc="-1" strike="noStrike">
                <a:solidFill>
                  <a:srgbClr val="000000"/>
                </a:solidFill>
                <a:latin typeface="Arial"/>
              </a:rPr>
              <a:t>n=2,769</a:t>
            </a:r>
            <a:r>
              <a:rPr b="0" lang="ja-JP" sz="1050" spc="-1" strike="noStrike">
                <a:solidFill>
                  <a:srgbClr val="000000"/>
                </a:solidFill>
                <a:latin typeface="Arial"/>
              </a:rPr>
              <a:t>件</a:t>
            </a:r>
            <a:endParaRPr b="0" lang="en-US" sz="1050" spc="-1" strike="noStrike">
              <a:latin typeface="Arial"/>
            </a:endParaRPr>
          </a:p>
        </p:txBody>
      </p:sp>
      <p:sp>
        <p:nvSpPr>
          <p:cNvPr id="308" name="テキスト ボックス 5"/>
          <p:cNvSpPr/>
          <p:nvPr/>
        </p:nvSpPr>
        <p:spPr>
          <a:xfrm>
            <a:off x="5898600" y="1060920"/>
            <a:ext cx="3312000" cy="410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Arial"/>
              </a:rPr>
              <a:t>JES2015</a:t>
            </a:r>
            <a:r>
              <a:rPr b="0" lang="ja-JP" sz="1050" spc="-1" strike="noStrike">
                <a:solidFill>
                  <a:srgbClr val="000000"/>
                </a:solidFill>
                <a:latin typeface="Arial"/>
              </a:rPr>
              <a:t>、</a:t>
            </a:r>
            <a:r>
              <a:rPr b="0" lang="en-US" sz="1050" spc="-1" strike="noStrike">
                <a:solidFill>
                  <a:srgbClr val="000000"/>
                </a:solidFill>
                <a:latin typeface="Arial"/>
              </a:rPr>
              <a:t>JES2018</a:t>
            </a:r>
            <a:r>
              <a:rPr b="0" lang="ja-JP" sz="1050" spc="-1" strike="noStrike">
                <a:solidFill>
                  <a:srgbClr val="000000"/>
                </a:solidFill>
                <a:latin typeface="Arial"/>
              </a:rPr>
              <a:t>：</a:t>
            </a:r>
            <a:r>
              <a:rPr b="0" lang="en-US" sz="1050" spc="-1" strike="noStrike">
                <a:solidFill>
                  <a:srgbClr val="000000"/>
                </a:solidFill>
                <a:latin typeface="Arial"/>
              </a:rPr>
              <a:t>2013</a:t>
            </a:r>
            <a:r>
              <a:rPr b="0" lang="ja-JP" sz="1050" spc="-1" strike="noStrike">
                <a:solidFill>
                  <a:srgbClr val="000000"/>
                </a:solidFill>
                <a:latin typeface="Arial"/>
              </a:rPr>
              <a:t>年</a:t>
            </a:r>
            <a:r>
              <a:rPr b="0" lang="en-US" sz="1050" spc="-1" strike="noStrike">
                <a:solidFill>
                  <a:srgbClr val="000000"/>
                </a:solidFill>
                <a:latin typeface="Arial"/>
              </a:rPr>
              <a:t>4</a:t>
            </a:r>
            <a:r>
              <a:rPr b="0" lang="ja-JP" sz="1050" spc="-1" strike="noStrike">
                <a:solidFill>
                  <a:srgbClr val="000000"/>
                </a:solidFill>
                <a:latin typeface="Arial"/>
              </a:rPr>
              <a:t>月</a:t>
            </a:r>
            <a:r>
              <a:rPr b="0" lang="en-US" sz="1050" spc="-1" strike="noStrike">
                <a:solidFill>
                  <a:srgbClr val="000000"/>
                </a:solidFill>
                <a:latin typeface="Arial"/>
              </a:rPr>
              <a:t>1</a:t>
            </a:r>
            <a:r>
              <a:rPr b="0" lang="ja-JP" sz="1050" spc="-1" strike="noStrike">
                <a:solidFill>
                  <a:srgbClr val="000000"/>
                </a:solidFill>
                <a:latin typeface="Arial"/>
              </a:rPr>
              <a:t>日～</a:t>
            </a:r>
            <a:r>
              <a:rPr b="0" lang="en-US" sz="1050" spc="-1" strike="noStrike">
                <a:solidFill>
                  <a:srgbClr val="000000"/>
                </a:solidFill>
                <a:latin typeface="Arial"/>
              </a:rPr>
              <a:t>2018</a:t>
            </a:r>
            <a:r>
              <a:rPr b="0" lang="ja-JP" sz="1050" spc="-1" strike="noStrike">
                <a:solidFill>
                  <a:srgbClr val="000000"/>
                </a:solidFill>
                <a:latin typeface="Arial"/>
              </a:rPr>
              <a:t>年</a:t>
            </a:r>
            <a:r>
              <a:rPr b="0" lang="en-US" sz="1050" spc="-1" strike="noStrike">
                <a:solidFill>
                  <a:srgbClr val="000000"/>
                </a:solidFill>
                <a:latin typeface="Arial"/>
              </a:rPr>
              <a:t>3</a:t>
            </a:r>
            <a:r>
              <a:rPr b="0" lang="ja-JP" sz="1050" spc="-1" strike="noStrike">
                <a:solidFill>
                  <a:srgbClr val="000000"/>
                </a:solidFill>
                <a:latin typeface="Arial"/>
              </a:rPr>
              <a:t>月</a:t>
            </a:r>
            <a:r>
              <a:rPr b="0" lang="en-US" sz="1050" spc="-1" strike="noStrike">
                <a:solidFill>
                  <a:srgbClr val="000000"/>
                </a:solidFill>
                <a:latin typeface="Arial"/>
              </a:rPr>
              <a:t>31</a:t>
            </a:r>
            <a:r>
              <a:rPr b="0" lang="ja-JP" sz="1050" spc="-1" strike="noStrike">
                <a:solidFill>
                  <a:srgbClr val="000000"/>
                </a:solidFill>
                <a:latin typeface="Arial"/>
              </a:rPr>
              <a:t>日エピネット日本版</a:t>
            </a:r>
            <a:r>
              <a:rPr b="0" lang="en-US" sz="1050" spc="-1" strike="noStrike">
                <a:solidFill>
                  <a:srgbClr val="000000"/>
                </a:solidFill>
                <a:latin typeface="Arial"/>
              </a:rPr>
              <a:t>B</a:t>
            </a:r>
            <a:r>
              <a:rPr b="0" lang="ja-JP" sz="1050" spc="-1" strike="noStrike">
                <a:solidFill>
                  <a:srgbClr val="000000"/>
                </a:solidFill>
                <a:latin typeface="Arial"/>
              </a:rPr>
              <a:t>　</a:t>
            </a:r>
            <a:r>
              <a:rPr b="0" lang="en-US" sz="1050" spc="-1" strike="noStrike">
                <a:solidFill>
                  <a:srgbClr val="000000"/>
                </a:solidFill>
                <a:latin typeface="Arial"/>
              </a:rPr>
              <a:t>n=2,677</a:t>
            </a:r>
            <a:r>
              <a:rPr b="0" lang="ja-JP" sz="1050" spc="-1" strike="noStrike">
                <a:solidFill>
                  <a:srgbClr val="000000"/>
                </a:solidFill>
                <a:latin typeface="Arial"/>
              </a:rPr>
              <a:t>件</a:t>
            </a:r>
            <a:endParaRPr b="0" lang="en-US" sz="105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310"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311"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312" name="Rectangle 4"/>
          <p:cNvSpPr/>
          <p:nvPr/>
        </p:nvSpPr>
        <p:spPr>
          <a:xfrm>
            <a:off x="523800" y="213120"/>
            <a:ext cx="9239040" cy="1004760"/>
          </a:xfrm>
          <a:prstGeom prst="rect">
            <a:avLst/>
          </a:prstGeom>
          <a:solidFill>
            <a:schemeClr val="bg1"/>
          </a:solidFill>
          <a:ln w="0">
            <a:noFill/>
          </a:ln>
        </p:spPr>
        <p:style>
          <a:lnRef idx="0"/>
          <a:fillRef idx="0"/>
          <a:effectRef idx="0"/>
          <a:fontRef idx="minor"/>
        </p:style>
        <p:txBody>
          <a:bodyPr lIns="90000" rIns="90000" tIns="45000" bIns="45000">
            <a:spAutoFit/>
          </a:bodyPr>
          <a:p>
            <a:pPr algn="ctr">
              <a:lnSpc>
                <a:spcPct val="100000"/>
              </a:lnSpc>
            </a:pPr>
            <a:r>
              <a:rPr b="1" lang="en-US" sz="6000" spc="-1" strike="noStrike">
                <a:solidFill>
                  <a:srgbClr val="000000"/>
                </a:solidFill>
                <a:latin typeface="游明朝"/>
                <a:ea typeface="游ゴシック"/>
              </a:rPr>
              <a:t>7</a:t>
            </a:r>
            <a:r>
              <a:rPr b="1" lang="en-US" sz="3200" spc="-1" strike="noStrike">
                <a:solidFill>
                  <a:srgbClr val="000000"/>
                </a:solidFill>
                <a:latin typeface="游明朝"/>
                <a:ea typeface="游ゴシック"/>
              </a:rPr>
              <a:t>. </a:t>
            </a:r>
            <a:r>
              <a:rPr b="1" lang="ja-JP" sz="3200" spc="-1" strike="noStrike">
                <a:solidFill>
                  <a:srgbClr val="000000"/>
                </a:solidFill>
                <a:latin typeface="游明朝"/>
                <a:ea typeface="游ゴシック"/>
              </a:rPr>
              <a:t>個人防護具の使い方</a:t>
            </a:r>
            <a:endParaRPr b="0" lang="en-US" sz="3200" spc="-1" strike="noStrike">
              <a:latin typeface="Arial"/>
            </a:endParaRPr>
          </a:p>
        </p:txBody>
      </p:sp>
      <p:grpSp>
        <p:nvGrpSpPr>
          <p:cNvPr id="313" name="グループ化 50"/>
          <p:cNvGrpSpPr/>
          <p:nvPr/>
        </p:nvGrpSpPr>
        <p:grpSpPr>
          <a:xfrm>
            <a:off x="523800" y="1443240"/>
            <a:ext cx="9239040" cy="2108160"/>
            <a:chOff x="523800" y="1443240"/>
            <a:chExt cx="9239040" cy="2108160"/>
          </a:xfrm>
        </p:grpSpPr>
        <p:sp>
          <p:nvSpPr>
            <p:cNvPr id="314" name="四角形: 角を丸くする 80"/>
            <p:cNvSpPr/>
            <p:nvPr/>
          </p:nvSpPr>
          <p:spPr>
            <a:xfrm>
              <a:off x="523800" y="1443240"/>
              <a:ext cx="9239040" cy="2108160"/>
            </a:xfrm>
            <a:prstGeom prst="roundRect">
              <a:avLst>
                <a:gd name="adj" fmla="val 7910"/>
              </a:avLst>
            </a:prstGeom>
            <a:solidFill>
              <a:schemeClr val="bg1">
                <a:lumMod val="95000"/>
              </a:schemeClr>
            </a:solidFill>
            <a:ln w="38100">
              <a:solidFill>
                <a:srgbClr val="5b9bd5"/>
              </a:solidFill>
              <a:round/>
            </a:ln>
          </p:spPr>
          <p:style>
            <a:lnRef idx="0"/>
            <a:fillRef idx="0"/>
            <a:effectRef idx="0"/>
            <a:fontRef idx="minor"/>
          </p:style>
        </p:sp>
        <p:sp>
          <p:nvSpPr>
            <p:cNvPr id="315" name="四角形: 角を丸くする 7"/>
            <p:cNvSpPr/>
            <p:nvPr/>
          </p:nvSpPr>
          <p:spPr>
            <a:xfrm>
              <a:off x="523800" y="1445040"/>
              <a:ext cx="1491120" cy="438480"/>
            </a:xfrm>
            <a:prstGeom prst="roundRect">
              <a:avLst>
                <a:gd name="adj" fmla="val 1666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chor="ctr">
              <a:spAutoFit/>
            </a:bodyPr>
            <a:p>
              <a:pPr algn="ctr">
                <a:lnSpc>
                  <a:spcPct val="100000"/>
                </a:lnSpc>
              </a:pPr>
              <a:r>
                <a:rPr b="0" lang="ja-JP" sz="2000" spc="-1" strike="noStrike">
                  <a:solidFill>
                    <a:srgbClr val="000000"/>
                  </a:solidFill>
                  <a:latin typeface="游明朝"/>
                  <a:ea typeface="メイリオ"/>
                </a:rPr>
                <a:t>着用順</a:t>
              </a:r>
              <a:endParaRPr b="0" lang="en-US" sz="2000" spc="-1" strike="noStrike">
                <a:latin typeface="Arial"/>
              </a:endParaRPr>
            </a:p>
          </p:txBody>
        </p:sp>
      </p:grpSp>
      <p:grpSp>
        <p:nvGrpSpPr>
          <p:cNvPr id="316" name="グループ化 85"/>
          <p:cNvGrpSpPr/>
          <p:nvPr/>
        </p:nvGrpSpPr>
        <p:grpSpPr>
          <a:xfrm>
            <a:off x="533160" y="3801600"/>
            <a:ext cx="9239040" cy="2108160"/>
            <a:chOff x="533160" y="3801600"/>
            <a:chExt cx="9239040" cy="2108160"/>
          </a:xfrm>
        </p:grpSpPr>
        <p:sp>
          <p:nvSpPr>
            <p:cNvPr id="317" name="四角形: 角を丸くする 107"/>
            <p:cNvSpPr/>
            <p:nvPr/>
          </p:nvSpPr>
          <p:spPr>
            <a:xfrm>
              <a:off x="533160" y="3801600"/>
              <a:ext cx="9239040" cy="2108160"/>
            </a:xfrm>
            <a:prstGeom prst="roundRect">
              <a:avLst>
                <a:gd name="adj" fmla="val 7910"/>
              </a:avLst>
            </a:prstGeom>
            <a:solidFill>
              <a:schemeClr val="bg1">
                <a:lumMod val="95000"/>
              </a:schemeClr>
            </a:solidFill>
            <a:ln w="38100">
              <a:solidFill>
                <a:srgbClr val="5b9bd5"/>
              </a:solidFill>
              <a:round/>
            </a:ln>
          </p:spPr>
          <p:style>
            <a:lnRef idx="0"/>
            <a:fillRef idx="0"/>
            <a:effectRef idx="0"/>
            <a:fontRef idx="minor"/>
          </p:style>
        </p:sp>
        <p:sp>
          <p:nvSpPr>
            <p:cNvPr id="318" name="四角形: 角を丸くする 8"/>
            <p:cNvSpPr/>
            <p:nvPr/>
          </p:nvSpPr>
          <p:spPr>
            <a:xfrm>
              <a:off x="533160" y="3803400"/>
              <a:ext cx="1491120" cy="438480"/>
            </a:xfrm>
            <a:prstGeom prst="roundRect">
              <a:avLst>
                <a:gd name="adj" fmla="val 1666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chor="ctr">
              <a:spAutoFit/>
            </a:bodyPr>
            <a:p>
              <a:pPr algn="ctr">
                <a:lnSpc>
                  <a:spcPct val="100000"/>
                </a:lnSpc>
              </a:pPr>
              <a:r>
                <a:rPr b="0" lang="ja-JP" sz="2000" spc="-1" strike="noStrike">
                  <a:solidFill>
                    <a:srgbClr val="000000"/>
                  </a:solidFill>
                  <a:latin typeface="游明朝"/>
                  <a:ea typeface="メイリオ"/>
                </a:rPr>
                <a:t>脱衣順</a:t>
              </a:r>
              <a:endParaRPr b="0" lang="en-US" sz="2000" spc="-1" strike="noStrike">
                <a:latin typeface="Arial"/>
              </a:endParaRPr>
            </a:p>
          </p:txBody>
        </p:sp>
      </p:grpSp>
      <p:grpSp>
        <p:nvGrpSpPr>
          <p:cNvPr id="319" name="グループ化 23"/>
          <p:cNvGrpSpPr/>
          <p:nvPr/>
        </p:nvGrpSpPr>
        <p:grpSpPr>
          <a:xfrm>
            <a:off x="523800" y="2024280"/>
            <a:ext cx="1727640" cy="1522440"/>
            <a:chOff x="523800" y="2024280"/>
            <a:chExt cx="1727640" cy="1522440"/>
          </a:xfrm>
        </p:grpSpPr>
        <p:pic>
          <p:nvPicPr>
            <p:cNvPr id="320" name="図 9" descr=""/>
            <p:cNvPicPr/>
            <p:nvPr/>
          </p:nvPicPr>
          <p:blipFill>
            <a:blip r:embed="rId1"/>
            <a:stretch/>
          </p:blipFill>
          <p:spPr>
            <a:xfrm>
              <a:off x="967680" y="2024280"/>
              <a:ext cx="839880" cy="971640"/>
            </a:xfrm>
            <a:prstGeom prst="rect">
              <a:avLst/>
            </a:prstGeom>
            <a:ln w="0">
              <a:noFill/>
            </a:ln>
          </p:spPr>
        </p:pic>
        <p:sp>
          <p:nvSpPr>
            <p:cNvPr id="321" name="テキスト ボックス 10"/>
            <p:cNvSpPr/>
            <p:nvPr/>
          </p:nvSpPr>
          <p:spPr>
            <a:xfrm>
              <a:off x="523800" y="3213000"/>
              <a:ext cx="1727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手指衛生</a:t>
              </a:r>
              <a:endParaRPr b="0" lang="en-US" sz="1600" spc="-1" strike="noStrike">
                <a:latin typeface="Arial"/>
              </a:endParaRPr>
            </a:p>
          </p:txBody>
        </p:sp>
      </p:grpSp>
      <p:grpSp>
        <p:nvGrpSpPr>
          <p:cNvPr id="322" name="グループ化 46"/>
          <p:cNvGrpSpPr/>
          <p:nvPr/>
        </p:nvGrpSpPr>
        <p:grpSpPr>
          <a:xfrm>
            <a:off x="2085480" y="1834200"/>
            <a:ext cx="2043720" cy="1712520"/>
            <a:chOff x="2085480" y="1834200"/>
            <a:chExt cx="2043720" cy="1712520"/>
          </a:xfrm>
        </p:grpSpPr>
        <p:grpSp>
          <p:nvGrpSpPr>
            <p:cNvPr id="323" name="グループ化 43"/>
            <p:cNvGrpSpPr/>
            <p:nvPr/>
          </p:nvGrpSpPr>
          <p:grpSpPr>
            <a:xfrm>
              <a:off x="2634120" y="1834200"/>
              <a:ext cx="1262520" cy="1351440"/>
              <a:chOff x="2634120" y="1834200"/>
              <a:chExt cx="1262520" cy="1351440"/>
            </a:xfrm>
          </p:grpSpPr>
          <p:pic>
            <p:nvPicPr>
              <p:cNvPr id="324" name="図 24" descr=""/>
              <p:cNvPicPr/>
              <p:nvPr/>
            </p:nvPicPr>
            <p:blipFill>
              <a:blip r:embed="rId2"/>
              <a:stretch/>
            </p:blipFill>
            <p:spPr>
              <a:xfrm>
                <a:off x="3284640" y="1834200"/>
                <a:ext cx="612000" cy="1291680"/>
              </a:xfrm>
              <a:prstGeom prst="rect">
                <a:avLst/>
              </a:prstGeom>
              <a:ln w="0">
                <a:noFill/>
              </a:ln>
            </p:spPr>
          </p:pic>
          <p:pic>
            <p:nvPicPr>
              <p:cNvPr id="325" name="図 18" descr=""/>
              <p:cNvPicPr/>
              <p:nvPr/>
            </p:nvPicPr>
            <p:blipFill>
              <a:blip r:embed="rId3"/>
              <a:stretch/>
            </p:blipFill>
            <p:spPr>
              <a:xfrm>
                <a:off x="2634120" y="1834200"/>
                <a:ext cx="639000" cy="1351440"/>
              </a:xfrm>
              <a:prstGeom prst="rect">
                <a:avLst/>
              </a:prstGeom>
              <a:ln w="0">
                <a:noFill/>
              </a:ln>
            </p:spPr>
          </p:pic>
        </p:grpSp>
        <p:sp>
          <p:nvSpPr>
            <p:cNvPr id="326" name="テキスト ボックス 11"/>
            <p:cNvSpPr/>
            <p:nvPr/>
          </p:nvSpPr>
          <p:spPr>
            <a:xfrm>
              <a:off x="2401560" y="3213000"/>
              <a:ext cx="1727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ガウン･エプロン</a:t>
              </a:r>
              <a:endParaRPr b="0" lang="en-US" sz="1600" spc="-1" strike="noStrike">
                <a:latin typeface="Arial"/>
              </a:endParaRPr>
            </a:p>
          </p:txBody>
        </p:sp>
        <p:sp>
          <p:nvSpPr>
            <p:cNvPr id="327" name="直線矢印コネクタ 51"/>
            <p:cNvSpPr/>
            <p:nvPr/>
          </p:nvSpPr>
          <p:spPr>
            <a:xfrm>
              <a:off x="2085480" y="250992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328" name="グループ化 47"/>
          <p:cNvGrpSpPr/>
          <p:nvPr/>
        </p:nvGrpSpPr>
        <p:grpSpPr>
          <a:xfrm>
            <a:off x="4001400" y="1600920"/>
            <a:ext cx="2005560" cy="1945800"/>
            <a:chOff x="4001400" y="1600920"/>
            <a:chExt cx="2005560" cy="1945800"/>
          </a:xfrm>
        </p:grpSpPr>
        <p:sp>
          <p:nvSpPr>
            <p:cNvPr id="329" name="テキスト ボックス 12"/>
            <p:cNvSpPr/>
            <p:nvPr/>
          </p:nvSpPr>
          <p:spPr>
            <a:xfrm>
              <a:off x="4279320" y="3213000"/>
              <a:ext cx="1727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マスク</a:t>
              </a:r>
              <a:endParaRPr b="0" lang="en-US" sz="1600" spc="-1" strike="noStrike">
                <a:latin typeface="Arial"/>
              </a:endParaRPr>
            </a:p>
          </p:txBody>
        </p:sp>
        <p:grpSp>
          <p:nvGrpSpPr>
            <p:cNvPr id="330" name="グループ化 4"/>
            <p:cNvGrpSpPr/>
            <p:nvPr/>
          </p:nvGrpSpPr>
          <p:grpSpPr>
            <a:xfrm>
              <a:off x="4403160" y="1600920"/>
              <a:ext cx="1480680" cy="1575360"/>
              <a:chOff x="4403160" y="1600920"/>
              <a:chExt cx="1480680" cy="1575360"/>
            </a:xfrm>
          </p:grpSpPr>
          <p:grpSp>
            <p:nvGrpSpPr>
              <p:cNvPr id="331" name="グループ化 39"/>
              <p:cNvGrpSpPr/>
              <p:nvPr/>
            </p:nvGrpSpPr>
            <p:grpSpPr>
              <a:xfrm>
                <a:off x="4403160" y="1600920"/>
                <a:ext cx="962640" cy="990720"/>
                <a:chOff x="4403160" y="1600920"/>
                <a:chExt cx="962640" cy="990720"/>
              </a:xfrm>
            </p:grpSpPr>
            <p:pic>
              <p:nvPicPr>
                <p:cNvPr id="332" name="図 20" descr=""/>
                <p:cNvPicPr/>
                <p:nvPr/>
              </p:nvPicPr>
              <p:blipFill>
                <a:blip r:embed="rId4"/>
                <a:stretch/>
              </p:blipFill>
              <p:spPr>
                <a:xfrm>
                  <a:off x="4403160" y="1600920"/>
                  <a:ext cx="962640" cy="888120"/>
                </a:xfrm>
                <a:prstGeom prst="rect">
                  <a:avLst/>
                </a:prstGeom>
                <a:ln w="0">
                  <a:noFill/>
                </a:ln>
              </p:spPr>
            </p:pic>
            <p:sp>
              <p:nvSpPr>
                <p:cNvPr id="333" name="テキスト ボックス 25"/>
                <p:cNvSpPr/>
                <p:nvPr/>
              </p:nvSpPr>
              <p:spPr>
                <a:xfrm>
                  <a:off x="4425480" y="2334600"/>
                  <a:ext cx="917280" cy="2570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100" spc="-1" strike="noStrike">
                      <a:solidFill>
                        <a:srgbClr val="000000"/>
                      </a:solidFill>
                      <a:latin typeface="游明朝"/>
                    </a:rPr>
                    <a:t>サージカル</a:t>
                  </a:r>
                  <a:endParaRPr b="0" lang="en-US" sz="1100" spc="-1" strike="noStrike">
                    <a:latin typeface="Arial"/>
                  </a:endParaRPr>
                </a:p>
              </p:txBody>
            </p:sp>
          </p:grpSp>
          <p:grpSp>
            <p:nvGrpSpPr>
              <p:cNvPr id="334" name="グループ化 40"/>
              <p:cNvGrpSpPr/>
              <p:nvPr/>
            </p:nvGrpSpPr>
            <p:grpSpPr>
              <a:xfrm>
                <a:off x="4966560" y="2188440"/>
                <a:ext cx="917280" cy="987840"/>
                <a:chOff x="4966560" y="2188440"/>
                <a:chExt cx="917280" cy="987840"/>
              </a:xfrm>
            </p:grpSpPr>
            <p:pic>
              <p:nvPicPr>
                <p:cNvPr id="335" name="図 22" descr=""/>
                <p:cNvPicPr/>
                <p:nvPr/>
              </p:nvPicPr>
              <p:blipFill>
                <a:blip r:embed="rId5"/>
                <a:stretch/>
              </p:blipFill>
              <p:spPr>
                <a:xfrm>
                  <a:off x="5050080" y="2188440"/>
                  <a:ext cx="749880" cy="882360"/>
                </a:xfrm>
                <a:prstGeom prst="rect">
                  <a:avLst/>
                </a:prstGeom>
                <a:ln w="0">
                  <a:noFill/>
                </a:ln>
              </p:spPr>
            </p:pic>
            <p:sp>
              <p:nvSpPr>
                <p:cNvPr id="336" name="テキスト ボックス 26"/>
                <p:cNvSpPr/>
                <p:nvPr/>
              </p:nvSpPr>
              <p:spPr>
                <a:xfrm>
                  <a:off x="4966560" y="2919240"/>
                  <a:ext cx="917280" cy="2570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100" spc="-1" strike="noStrike">
                      <a:solidFill>
                        <a:srgbClr val="000000"/>
                      </a:solidFill>
                      <a:latin typeface="游明朝"/>
                    </a:rPr>
                    <a:t>N95</a:t>
                  </a:r>
                  <a:endParaRPr b="0" lang="en-US" sz="1100" spc="-1" strike="noStrike">
                    <a:latin typeface="Arial"/>
                  </a:endParaRPr>
                </a:p>
              </p:txBody>
            </p:sp>
          </p:grpSp>
        </p:grpSp>
        <p:sp>
          <p:nvSpPr>
            <p:cNvPr id="337" name="直線矢印コネクタ 52"/>
            <p:cNvSpPr/>
            <p:nvPr/>
          </p:nvSpPr>
          <p:spPr>
            <a:xfrm>
              <a:off x="4001400" y="250992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338" name="グループ化 48"/>
          <p:cNvGrpSpPr/>
          <p:nvPr/>
        </p:nvGrpSpPr>
        <p:grpSpPr>
          <a:xfrm>
            <a:off x="5883840" y="1636560"/>
            <a:ext cx="2058480" cy="1910160"/>
            <a:chOff x="5883840" y="1636560"/>
            <a:chExt cx="2058480" cy="1910160"/>
          </a:xfrm>
        </p:grpSpPr>
        <p:sp>
          <p:nvSpPr>
            <p:cNvPr id="339" name="テキスト ボックス 13"/>
            <p:cNvSpPr/>
            <p:nvPr/>
          </p:nvSpPr>
          <p:spPr>
            <a:xfrm>
              <a:off x="6196320" y="3213000"/>
              <a:ext cx="1727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アイウェア</a:t>
              </a:r>
              <a:endParaRPr b="0" lang="en-US" sz="1600" spc="-1" strike="noStrike">
                <a:latin typeface="Arial"/>
              </a:endParaRPr>
            </a:p>
          </p:txBody>
        </p:sp>
        <p:grpSp>
          <p:nvGrpSpPr>
            <p:cNvPr id="340" name="グループ化 15"/>
            <p:cNvGrpSpPr/>
            <p:nvPr/>
          </p:nvGrpSpPr>
          <p:grpSpPr>
            <a:xfrm>
              <a:off x="6177600" y="1636560"/>
              <a:ext cx="1764720" cy="1572480"/>
              <a:chOff x="6177600" y="1636560"/>
              <a:chExt cx="1764720" cy="1572480"/>
            </a:xfrm>
          </p:grpSpPr>
          <p:grpSp>
            <p:nvGrpSpPr>
              <p:cNvPr id="341" name="グループ化 35"/>
              <p:cNvGrpSpPr/>
              <p:nvPr/>
            </p:nvGrpSpPr>
            <p:grpSpPr>
              <a:xfrm>
                <a:off x="6177600" y="1636560"/>
                <a:ext cx="956160" cy="1044720"/>
                <a:chOff x="6177600" y="1636560"/>
                <a:chExt cx="956160" cy="1044720"/>
              </a:xfrm>
            </p:grpSpPr>
            <p:pic>
              <p:nvPicPr>
                <p:cNvPr id="342" name="図 28" descr=""/>
                <p:cNvPicPr/>
                <p:nvPr/>
              </p:nvPicPr>
              <p:blipFill>
                <a:blip r:embed="rId6"/>
                <a:stretch/>
              </p:blipFill>
              <p:spPr>
                <a:xfrm>
                  <a:off x="6177600" y="1636560"/>
                  <a:ext cx="956160" cy="948240"/>
                </a:xfrm>
                <a:prstGeom prst="rect">
                  <a:avLst/>
                </a:prstGeom>
                <a:ln w="0">
                  <a:noFill/>
                </a:ln>
              </p:spPr>
            </p:pic>
            <p:sp>
              <p:nvSpPr>
                <p:cNvPr id="343" name="テキスト ボックス 31"/>
                <p:cNvSpPr/>
                <p:nvPr/>
              </p:nvSpPr>
              <p:spPr>
                <a:xfrm>
                  <a:off x="6197040" y="2424240"/>
                  <a:ext cx="917280" cy="2570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100" spc="-1" strike="noStrike">
                      <a:solidFill>
                        <a:srgbClr val="000000"/>
                      </a:solidFill>
                      <a:latin typeface="游明朝"/>
                    </a:rPr>
                    <a:t>ゴーグル</a:t>
                  </a:r>
                  <a:endParaRPr b="0" lang="en-US" sz="1100" spc="-1" strike="noStrike">
                    <a:latin typeface="Arial"/>
                  </a:endParaRPr>
                </a:p>
              </p:txBody>
            </p:sp>
          </p:grpSp>
          <p:grpSp>
            <p:nvGrpSpPr>
              <p:cNvPr id="344" name="グループ化 36"/>
              <p:cNvGrpSpPr/>
              <p:nvPr/>
            </p:nvGrpSpPr>
            <p:grpSpPr>
              <a:xfrm>
                <a:off x="6634080" y="2171520"/>
                <a:ext cx="1308240" cy="1037520"/>
                <a:chOff x="6634080" y="2171520"/>
                <a:chExt cx="1308240" cy="1037520"/>
              </a:xfrm>
            </p:grpSpPr>
            <p:pic>
              <p:nvPicPr>
                <p:cNvPr id="345" name="図 30" descr=""/>
                <p:cNvPicPr/>
                <p:nvPr/>
              </p:nvPicPr>
              <p:blipFill>
                <a:blip r:embed="rId7"/>
                <a:stretch/>
              </p:blipFill>
              <p:spPr>
                <a:xfrm>
                  <a:off x="6945480" y="2171520"/>
                  <a:ext cx="807120" cy="953280"/>
                </a:xfrm>
                <a:prstGeom prst="rect">
                  <a:avLst/>
                </a:prstGeom>
                <a:ln w="0">
                  <a:noFill/>
                </a:ln>
              </p:spPr>
            </p:pic>
            <p:sp>
              <p:nvSpPr>
                <p:cNvPr id="346" name="テキスト ボックス 32"/>
                <p:cNvSpPr/>
                <p:nvPr/>
              </p:nvSpPr>
              <p:spPr>
                <a:xfrm>
                  <a:off x="6634080" y="2951280"/>
                  <a:ext cx="1308240" cy="2577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100" spc="-1" strike="noStrike">
                      <a:solidFill>
                        <a:srgbClr val="000000"/>
                      </a:solidFill>
                      <a:latin typeface="游明朝"/>
                    </a:rPr>
                    <a:t>フェイスシールド</a:t>
                  </a:r>
                  <a:endParaRPr b="0" lang="en-US" sz="1100" spc="-1" strike="noStrike">
                    <a:latin typeface="Arial"/>
                  </a:endParaRPr>
                </a:p>
              </p:txBody>
            </p:sp>
          </p:grpSp>
        </p:grpSp>
        <p:sp>
          <p:nvSpPr>
            <p:cNvPr id="347" name="直線矢印コネクタ 53"/>
            <p:cNvSpPr/>
            <p:nvPr/>
          </p:nvSpPr>
          <p:spPr>
            <a:xfrm>
              <a:off x="5883840" y="250992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348" name="グループ化 49"/>
          <p:cNvGrpSpPr/>
          <p:nvPr/>
        </p:nvGrpSpPr>
        <p:grpSpPr>
          <a:xfrm>
            <a:off x="7975800" y="1982880"/>
            <a:ext cx="1787040" cy="1563840"/>
            <a:chOff x="7975800" y="1982880"/>
            <a:chExt cx="1787040" cy="1563840"/>
          </a:xfrm>
        </p:grpSpPr>
        <p:sp>
          <p:nvSpPr>
            <p:cNvPr id="349" name="テキスト ボックス 14"/>
            <p:cNvSpPr/>
            <p:nvPr/>
          </p:nvSpPr>
          <p:spPr>
            <a:xfrm>
              <a:off x="8035200" y="3213000"/>
              <a:ext cx="1727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手袋</a:t>
              </a:r>
              <a:endParaRPr b="0" lang="en-US" sz="1600" spc="-1" strike="noStrike">
                <a:latin typeface="Arial"/>
              </a:endParaRPr>
            </a:p>
          </p:txBody>
        </p:sp>
        <p:pic>
          <p:nvPicPr>
            <p:cNvPr id="350" name="図 33" descr=""/>
            <p:cNvPicPr/>
            <p:nvPr/>
          </p:nvPicPr>
          <p:blipFill>
            <a:blip r:embed="rId8"/>
            <a:stretch/>
          </p:blipFill>
          <p:spPr>
            <a:xfrm flipH="1" rot="16200000">
              <a:off x="8371800" y="2132640"/>
              <a:ext cx="1054440" cy="754920"/>
            </a:xfrm>
            <a:prstGeom prst="rect">
              <a:avLst/>
            </a:prstGeom>
            <a:ln w="0">
              <a:noFill/>
            </a:ln>
          </p:spPr>
        </p:pic>
        <p:sp>
          <p:nvSpPr>
            <p:cNvPr id="351" name="直線矢印コネクタ 54"/>
            <p:cNvSpPr/>
            <p:nvPr/>
          </p:nvSpPr>
          <p:spPr>
            <a:xfrm>
              <a:off x="7975800" y="250992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352" name="グループ化 72"/>
          <p:cNvGrpSpPr/>
          <p:nvPr/>
        </p:nvGrpSpPr>
        <p:grpSpPr>
          <a:xfrm>
            <a:off x="523800" y="4469760"/>
            <a:ext cx="1727640" cy="1420200"/>
            <a:chOff x="523800" y="4469760"/>
            <a:chExt cx="1727640" cy="1420200"/>
          </a:xfrm>
        </p:grpSpPr>
        <p:pic>
          <p:nvPicPr>
            <p:cNvPr id="353" name="図 56" descr=""/>
            <p:cNvPicPr/>
            <p:nvPr/>
          </p:nvPicPr>
          <p:blipFill>
            <a:blip r:embed="rId9"/>
            <a:stretch/>
          </p:blipFill>
          <p:spPr>
            <a:xfrm>
              <a:off x="869400" y="4469760"/>
              <a:ext cx="1036440" cy="987840"/>
            </a:xfrm>
            <a:prstGeom prst="rect">
              <a:avLst/>
            </a:prstGeom>
            <a:ln w="0">
              <a:noFill/>
            </a:ln>
          </p:spPr>
        </p:pic>
        <p:sp>
          <p:nvSpPr>
            <p:cNvPr id="354" name="テキスト ボックス 57"/>
            <p:cNvSpPr/>
            <p:nvPr/>
          </p:nvSpPr>
          <p:spPr>
            <a:xfrm>
              <a:off x="523800" y="5556240"/>
              <a:ext cx="1727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手袋</a:t>
              </a:r>
              <a:endParaRPr b="0" lang="en-US" sz="1600" spc="-1" strike="noStrike">
                <a:latin typeface="Arial"/>
              </a:endParaRPr>
            </a:p>
          </p:txBody>
        </p:sp>
      </p:grpSp>
      <p:grpSp>
        <p:nvGrpSpPr>
          <p:cNvPr id="355" name="グループ化 76"/>
          <p:cNvGrpSpPr/>
          <p:nvPr/>
        </p:nvGrpSpPr>
        <p:grpSpPr>
          <a:xfrm>
            <a:off x="1825560" y="4584600"/>
            <a:ext cx="1727640" cy="1305360"/>
            <a:chOff x="1825560" y="4584600"/>
            <a:chExt cx="1727640" cy="1305360"/>
          </a:xfrm>
        </p:grpSpPr>
        <p:grpSp>
          <p:nvGrpSpPr>
            <p:cNvPr id="356" name="グループ化 60"/>
            <p:cNvGrpSpPr/>
            <p:nvPr/>
          </p:nvGrpSpPr>
          <p:grpSpPr>
            <a:xfrm>
              <a:off x="1825560" y="4584600"/>
              <a:ext cx="1727640" cy="1305360"/>
              <a:chOff x="1825560" y="4584600"/>
              <a:chExt cx="1727640" cy="1305360"/>
            </a:xfrm>
          </p:grpSpPr>
          <p:sp>
            <p:nvSpPr>
              <p:cNvPr id="357" name="テキスト ボックス 58"/>
              <p:cNvSpPr/>
              <p:nvPr/>
            </p:nvSpPr>
            <p:spPr>
              <a:xfrm>
                <a:off x="1825560" y="5556240"/>
                <a:ext cx="1727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手指衛生</a:t>
                </a:r>
                <a:endParaRPr b="0" lang="en-US" sz="1600" spc="-1" strike="noStrike">
                  <a:latin typeface="Arial"/>
                </a:endParaRPr>
              </a:p>
            </p:txBody>
          </p:sp>
          <p:pic>
            <p:nvPicPr>
              <p:cNvPr id="358" name="図 63" descr=""/>
              <p:cNvPicPr/>
              <p:nvPr/>
            </p:nvPicPr>
            <p:blipFill>
              <a:blip r:embed="rId10"/>
              <a:stretch/>
            </p:blipFill>
            <p:spPr>
              <a:xfrm>
                <a:off x="2361600" y="4584600"/>
                <a:ext cx="655560" cy="758520"/>
              </a:xfrm>
              <a:prstGeom prst="rect">
                <a:avLst/>
              </a:prstGeom>
              <a:ln w="0">
                <a:noFill/>
              </a:ln>
            </p:spPr>
          </p:pic>
        </p:grpSp>
        <p:sp>
          <p:nvSpPr>
            <p:cNvPr id="359" name="直線矢印コネクタ 90"/>
            <p:cNvSpPr/>
            <p:nvPr/>
          </p:nvSpPr>
          <p:spPr>
            <a:xfrm>
              <a:off x="2015280" y="49640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360" name="グループ化 81"/>
          <p:cNvGrpSpPr/>
          <p:nvPr/>
        </p:nvGrpSpPr>
        <p:grpSpPr>
          <a:xfrm>
            <a:off x="3265560" y="3908160"/>
            <a:ext cx="1909440" cy="1981800"/>
            <a:chOff x="3265560" y="3908160"/>
            <a:chExt cx="1909440" cy="1981800"/>
          </a:xfrm>
        </p:grpSpPr>
        <p:grpSp>
          <p:nvGrpSpPr>
            <p:cNvPr id="361" name="グループ化 64"/>
            <p:cNvGrpSpPr/>
            <p:nvPr/>
          </p:nvGrpSpPr>
          <p:grpSpPr>
            <a:xfrm>
              <a:off x="3353400" y="3908160"/>
              <a:ext cx="1821600" cy="1981800"/>
              <a:chOff x="3353400" y="3908160"/>
              <a:chExt cx="1821600" cy="1981800"/>
            </a:xfrm>
          </p:grpSpPr>
          <p:grpSp>
            <p:nvGrpSpPr>
              <p:cNvPr id="362" name="グループ化 55"/>
              <p:cNvGrpSpPr/>
              <p:nvPr/>
            </p:nvGrpSpPr>
            <p:grpSpPr>
              <a:xfrm>
                <a:off x="3353400" y="3908160"/>
                <a:ext cx="1821600" cy="1646280"/>
                <a:chOff x="3353400" y="3908160"/>
                <a:chExt cx="1821600" cy="1646280"/>
              </a:xfrm>
            </p:grpSpPr>
            <p:grpSp>
              <p:nvGrpSpPr>
                <p:cNvPr id="363" name="グループ化 17"/>
                <p:cNvGrpSpPr/>
                <p:nvPr/>
              </p:nvGrpSpPr>
              <p:grpSpPr>
                <a:xfrm>
                  <a:off x="3353400" y="3908160"/>
                  <a:ext cx="1139760" cy="942480"/>
                  <a:chOff x="3353400" y="3908160"/>
                  <a:chExt cx="1139760" cy="942480"/>
                </a:xfrm>
              </p:grpSpPr>
              <p:pic>
                <p:nvPicPr>
                  <p:cNvPr id="364" name="図 65" descr=""/>
                  <p:cNvPicPr/>
                  <p:nvPr/>
                </p:nvPicPr>
                <p:blipFill>
                  <a:blip r:embed="rId11"/>
                  <a:stretch/>
                </p:blipFill>
                <p:spPr>
                  <a:xfrm>
                    <a:off x="3438000" y="3908160"/>
                    <a:ext cx="970200" cy="942480"/>
                  </a:xfrm>
                  <a:prstGeom prst="rect">
                    <a:avLst/>
                  </a:prstGeom>
                  <a:ln w="0">
                    <a:noFill/>
                  </a:ln>
                </p:spPr>
              </p:pic>
              <p:sp>
                <p:nvSpPr>
                  <p:cNvPr id="365" name="テキスト ボックス 68"/>
                  <p:cNvSpPr/>
                  <p:nvPr/>
                </p:nvSpPr>
                <p:spPr>
                  <a:xfrm>
                    <a:off x="3353400" y="4589280"/>
                    <a:ext cx="1139760" cy="2577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100" spc="-1" strike="noStrike">
                        <a:solidFill>
                          <a:srgbClr val="000000"/>
                        </a:solidFill>
                        <a:latin typeface="游明朝"/>
                      </a:rPr>
                      <a:t>ゴーグル</a:t>
                    </a:r>
                    <a:endParaRPr b="0" lang="en-US" sz="1100" spc="-1" strike="noStrike">
                      <a:latin typeface="Arial"/>
                    </a:endParaRPr>
                  </a:p>
                </p:txBody>
              </p:sp>
            </p:grpSp>
            <p:grpSp>
              <p:nvGrpSpPr>
                <p:cNvPr id="366" name="グループ化 19"/>
                <p:cNvGrpSpPr/>
                <p:nvPr/>
              </p:nvGrpSpPr>
              <p:grpSpPr>
                <a:xfrm>
                  <a:off x="3756960" y="4620600"/>
                  <a:ext cx="1418040" cy="933840"/>
                  <a:chOff x="3756960" y="4620600"/>
                  <a:chExt cx="1418040" cy="933840"/>
                </a:xfrm>
              </p:grpSpPr>
              <p:pic>
                <p:nvPicPr>
                  <p:cNvPr id="367" name="図 67" descr=""/>
                  <p:cNvPicPr/>
                  <p:nvPr/>
                </p:nvPicPr>
                <p:blipFill>
                  <a:blip r:embed="rId12"/>
                  <a:stretch/>
                </p:blipFill>
                <p:spPr>
                  <a:xfrm>
                    <a:off x="3972240" y="4620600"/>
                    <a:ext cx="988200" cy="933840"/>
                  </a:xfrm>
                  <a:prstGeom prst="rect">
                    <a:avLst/>
                  </a:prstGeom>
                  <a:ln w="0">
                    <a:noFill/>
                  </a:ln>
                </p:spPr>
              </p:pic>
              <p:sp>
                <p:nvSpPr>
                  <p:cNvPr id="368" name="テキスト ボックス 69"/>
                  <p:cNvSpPr/>
                  <p:nvPr/>
                </p:nvSpPr>
                <p:spPr>
                  <a:xfrm>
                    <a:off x="3756960" y="5282280"/>
                    <a:ext cx="1418040" cy="2577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100" spc="-1" strike="noStrike">
                        <a:solidFill>
                          <a:srgbClr val="000000"/>
                        </a:solidFill>
                        <a:latin typeface="游明朝"/>
                      </a:rPr>
                      <a:t>フェイスシールド</a:t>
                    </a:r>
                    <a:endParaRPr b="0" lang="en-US" sz="1100" spc="-1" strike="noStrike">
                      <a:latin typeface="Arial"/>
                    </a:endParaRPr>
                  </a:p>
                </p:txBody>
              </p:sp>
            </p:grpSp>
          </p:grpSp>
          <p:sp>
            <p:nvSpPr>
              <p:cNvPr id="369" name="テキスト ボックス 59"/>
              <p:cNvSpPr/>
              <p:nvPr/>
            </p:nvSpPr>
            <p:spPr>
              <a:xfrm>
                <a:off x="3400560" y="5556240"/>
                <a:ext cx="1727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アイウェア</a:t>
                </a:r>
                <a:endParaRPr b="0" lang="en-US" sz="1600" spc="-1" strike="noStrike">
                  <a:latin typeface="Arial"/>
                </a:endParaRPr>
              </a:p>
            </p:txBody>
          </p:sp>
        </p:grpSp>
        <p:sp>
          <p:nvSpPr>
            <p:cNvPr id="370" name="直線矢印コネクタ 91"/>
            <p:cNvSpPr/>
            <p:nvPr/>
          </p:nvSpPr>
          <p:spPr>
            <a:xfrm>
              <a:off x="3265560" y="49640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371" name="グループ化 82"/>
          <p:cNvGrpSpPr/>
          <p:nvPr/>
        </p:nvGrpSpPr>
        <p:grpSpPr>
          <a:xfrm>
            <a:off x="5049720" y="4308120"/>
            <a:ext cx="1920600" cy="1581840"/>
            <a:chOff x="5049720" y="4308120"/>
            <a:chExt cx="1920600" cy="1581840"/>
          </a:xfrm>
        </p:grpSpPr>
        <p:grpSp>
          <p:nvGrpSpPr>
            <p:cNvPr id="372" name="グループ化 66"/>
            <p:cNvGrpSpPr/>
            <p:nvPr/>
          </p:nvGrpSpPr>
          <p:grpSpPr>
            <a:xfrm>
              <a:off x="5242680" y="4308120"/>
              <a:ext cx="1727640" cy="1581840"/>
              <a:chOff x="5242680" y="4308120"/>
              <a:chExt cx="1727640" cy="1581840"/>
            </a:xfrm>
          </p:grpSpPr>
          <p:grpSp>
            <p:nvGrpSpPr>
              <p:cNvPr id="373" name="グループ化 79"/>
              <p:cNvGrpSpPr/>
              <p:nvPr/>
            </p:nvGrpSpPr>
            <p:grpSpPr>
              <a:xfrm>
                <a:off x="5472720" y="4308120"/>
                <a:ext cx="1267560" cy="1311480"/>
                <a:chOff x="5472720" y="4308120"/>
                <a:chExt cx="1267560" cy="1311480"/>
              </a:xfrm>
            </p:grpSpPr>
            <p:pic>
              <p:nvPicPr>
                <p:cNvPr id="374" name="図 71" descr=""/>
                <p:cNvPicPr/>
                <p:nvPr/>
              </p:nvPicPr>
              <p:blipFill>
                <a:blip r:embed="rId13"/>
                <a:stretch/>
              </p:blipFill>
              <p:spPr>
                <a:xfrm>
                  <a:off x="5472720" y="4308120"/>
                  <a:ext cx="526680" cy="1295640"/>
                </a:xfrm>
                <a:prstGeom prst="rect">
                  <a:avLst/>
                </a:prstGeom>
                <a:ln w="0">
                  <a:noFill/>
                </a:ln>
              </p:spPr>
            </p:pic>
            <p:pic>
              <p:nvPicPr>
                <p:cNvPr id="375" name="図 73" descr=""/>
                <p:cNvPicPr/>
                <p:nvPr/>
              </p:nvPicPr>
              <p:blipFill>
                <a:blip r:embed="rId14"/>
                <a:stretch/>
              </p:blipFill>
              <p:spPr>
                <a:xfrm>
                  <a:off x="5934600" y="4323960"/>
                  <a:ext cx="805680" cy="1295640"/>
                </a:xfrm>
                <a:prstGeom prst="rect">
                  <a:avLst/>
                </a:prstGeom>
                <a:ln w="0">
                  <a:noFill/>
                </a:ln>
              </p:spPr>
            </p:pic>
          </p:grpSp>
          <p:sp>
            <p:nvSpPr>
              <p:cNvPr id="376" name="テキスト ボックス 61"/>
              <p:cNvSpPr/>
              <p:nvPr/>
            </p:nvSpPr>
            <p:spPr>
              <a:xfrm>
                <a:off x="5242680" y="5556240"/>
                <a:ext cx="1727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ガウン･エプロン</a:t>
                </a:r>
                <a:endParaRPr b="0" lang="en-US" sz="1600" spc="-1" strike="noStrike">
                  <a:latin typeface="Arial"/>
                </a:endParaRPr>
              </a:p>
            </p:txBody>
          </p:sp>
        </p:grpSp>
        <p:sp>
          <p:nvSpPr>
            <p:cNvPr id="377" name="直線矢印コネクタ 92"/>
            <p:cNvSpPr/>
            <p:nvPr/>
          </p:nvSpPr>
          <p:spPr>
            <a:xfrm>
              <a:off x="5049720" y="49640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378" name="グループ化 84"/>
          <p:cNvGrpSpPr/>
          <p:nvPr/>
        </p:nvGrpSpPr>
        <p:grpSpPr>
          <a:xfrm>
            <a:off x="8035200" y="4584600"/>
            <a:ext cx="1727640" cy="1305360"/>
            <a:chOff x="8035200" y="4584600"/>
            <a:chExt cx="1727640" cy="1305360"/>
          </a:xfrm>
        </p:grpSpPr>
        <p:sp>
          <p:nvSpPr>
            <p:cNvPr id="379" name="テキスト ボックス 62"/>
            <p:cNvSpPr/>
            <p:nvPr/>
          </p:nvSpPr>
          <p:spPr>
            <a:xfrm>
              <a:off x="8035200" y="5556240"/>
              <a:ext cx="1727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手指衛生</a:t>
              </a:r>
              <a:endParaRPr b="0" lang="en-US" sz="1600" spc="-1" strike="noStrike">
                <a:latin typeface="Arial"/>
              </a:endParaRPr>
            </a:p>
          </p:txBody>
        </p:sp>
        <p:pic>
          <p:nvPicPr>
            <p:cNvPr id="380" name="図 75" descr=""/>
            <p:cNvPicPr/>
            <p:nvPr/>
          </p:nvPicPr>
          <p:blipFill>
            <a:blip r:embed="rId15"/>
            <a:stretch/>
          </p:blipFill>
          <p:spPr>
            <a:xfrm>
              <a:off x="8571240" y="4584600"/>
              <a:ext cx="655560" cy="758520"/>
            </a:xfrm>
            <a:prstGeom prst="rect">
              <a:avLst/>
            </a:prstGeom>
            <a:ln w="0">
              <a:noFill/>
            </a:ln>
          </p:spPr>
        </p:pic>
        <p:sp>
          <p:nvSpPr>
            <p:cNvPr id="381" name="直線矢印コネクタ 93"/>
            <p:cNvSpPr/>
            <p:nvPr/>
          </p:nvSpPr>
          <p:spPr>
            <a:xfrm>
              <a:off x="8159760" y="49640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382" name="グループ化 83"/>
          <p:cNvGrpSpPr/>
          <p:nvPr/>
        </p:nvGrpSpPr>
        <p:grpSpPr>
          <a:xfrm>
            <a:off x="6801840" y="4425840"/>
            <a:ext cx="1727640" cy="1464120"/>
            <a:chOff x="6801840" y="4425840"/>
            <a:chExt cx="1727640" cy="1464120"/>
          </a:xfrm>
        </p:grpSpPr>
        <p:grpSp>
          <p:nvGrpSpPr>
            <p:cNvPr id="383" name="グループ化 70"/>
            <p:cNvGrpSpPr/>
            <p:nvPr/>
          </p:nvGrpSpPr>
          <p:grpSpPr>
            <a:xfrm>
              <a:off x="6801840" y="4425840"/>
              <a:ext cx="1727640" cy="1464120"/>
              <a:chOff x="6801840" y="4425840"/>
              <a:chExt cx="1727640" cy="1464120"/>
            </a:xfrm>
          </p:grpSpPr>
          <p:sp>
            <p:nvSpPr>
              <p:cNvPr id="384" name="テキスト ボックス 74"/>
              <p:cNvSpPr/>
              <p:nvPr/>
            </p:nvSpPr>
            <p:spPr>
              <a:xfrm>
                <a:off x="6801840" y="5556240"/>
                <a:ext cx="1727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マスク</a:t>
                </a:r>
                <a:endParaRPr b="0" lang="en-US" sz="1600" spc="-1" strike="noStrike">
                  <a:latin typeface="Arial"/>
                </a:endParaRPr>
              </a:p>
            </p:txBody>
          </p:sp>
          <p:pic>
            <p:nvPicPr>
              <p:cNvPr id="385" name="図 77" descr=""/>
              <p:cNvPicPr/>
              <p:nvPr/>
            </p:nvPicPr>
            <p:blipFill>
              <a:blip r:embed="rId16"/>
              <a:stretch/>
            </p:blipFill>
            <p:spPr>
              <a:xfrm>
                <a:off x="7168320" y="4425840"/>
                <a:ext cx="995040" cy="1076040"/>
              </a:xfrm>
              <a:prstGeom prst="rect">
                <a:avLst/>
              </a:prstGeom>
              <a:ln w="0">
                <a:noFill/>
              </a:ln>
            </p:spPr>
          </p:pic>
        </p:grpSp>
        <p:sp>
          <p:nvSpPr>
            <p:cNvPr id="386" name="直線矢印コネクタ 94"/>
            <p:cNvSpPr/>
            <p:nvPr/>
          </p:nvSpPr>
          <p:spPr>
            <a:xfrm>
              <a:off x="6803640" y="49640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sp>
        <p:nvSpPr>
          <p:cNvPr id="387" name="直線コネクタ 6"/>
          <p:cNvSpPr/>
          <p:nvPr/>
        </p:nvSpPr>
        <p:spPr>
          <a:xfrm>
            <a:off x="2972520" y="1125360"/>
            <a:ext cx="4350960" cy="0"/>
          </a:xfrm>
          <a:prstGeom prst="line">
            <a:avLst/>
          </a:prstGeom>
          <a:ln cap="rnd" w="76200">
            <a:solidFill>
              <a:srgbClr val="5597d3"/>
            </a:solidFill>
            <a:round/>
          </a:ln>
        </p:spPr>
        <p:style>
          <a:lnRef idx="1">
            <a:schemeClr val="accent5"/>
          </a:lnRef>
          <a:fillRef idx="0">
            <a:schemeClr val="accent5"/>
          </a:fillRef>
          <a:effectRef idx="0">
            <a:schemeClr val="accent5"/>
          </a:effectRef>
          <a:fontRef idx="minor"/>
        </p:style>
      </p:sp>
    </p:spTree>
  </p:cSld>
  <mc:AlternateContent>
    <mc:Choice Requires="p14">
      <p:transition spd="med" p14:dur="700">
        <p:fade/>
      </p:transition>
    </mc:Choice>
    <mc:Fallback>
      <p:transition spd="med">
        <p:fade/>
      </p:transition>
    </mc:Fallback>
  </mc:AlternateContent>
  <p:timing>
    <p:tnLst>
      <p:par>
        <p:cTn id="205" dur="indefinite" restart="never" nodeType="tmRoot">
          <p:childTnLst>
            <p:seq>
              <p:cTn id="206" dur="indefinite" nodeType="mainSeq">
                <p:childTnLst>
                  <p:par>
                    <p:cTn id="207" fill="hold">
                      <p:stCondLst>
                        <p:cond delay="0"/>
                      </p:stCondLst>
                      <p:childTnLst>
                        <p:par>
                          <p:cTn id="208" fill="hold">
                            <p:stCondLst>
                              <p:cond delay="0"/>
                            </p:stCondLst>
                            <p:childTnLst>
                              <p:par>
                                <p:cTn id="209" nodeType="afterEffect" fill="hold" presetClass="entr" presetID="22" presetSubtype="8">
                                  <p:stCondLst>
                                    <p:cond delay="0"/>
                                  </p:stCondLst>
                                  <p:childTnLst>
                                    <p:set>
                                      <p:cBhvr>
                                        <p:cTn id="210" dur="1" fill="hold">
                                          <p:stCondLst>
                                            <p:cond delay="0"/>
                                          </p:stCondLst>
                                        </p:cTn>
                                        <p:tgtEl>
                                          <p:spTgt spid="313"/>
                                        </p:tgtEl>
                                        <p:attrNameLst>
                                          <p:attrName>style.visibility</p:attrName>
                                        </p:attrNameLst>
                                      </p:cBhvr>
                                      <p:to>
                                        <p:strVal val="visible"/>
                                      </p:to>
                                    </p:set>
                                    <p:animEffect filter="wipe(left)" transition="in">
                                      <p:cBhvr additive="repl">
                                        <p:cTn id="211" dur="500"/>
                                        <p:tgtEl>
                                          <p:spTgt spid="313"/>
                                        </p:tgtEl>
                                      </p:cBhvr>
                                    </p:animEffect>
                                  </p:childTnLst>
                                </p:cTn>
                              </p:par>
                            </p:childTnLst>
                          </p:cTn>
                        </p:par>
                      </p:childTnLst>
                    </p:cTn>
                  </p:par>
                  <p:par>
                    <p:cTn id="212" fill="hold">
                      <p:stCondLst>
                        <p:cond delay="indefinite"/>
                      </p:stCondLst>
                      <p:childTnLst>
                        <p:par>
                          <p:cTn id="213" fill="hold">
                            <p:stCondLst>
                              <p:cond delay="0"/>
                            </p:stCondLst>
                            <p:childTnLst>
                              <p:par>
                                <p:cTn id="214" nodeType="clickEffect" fill="hold" presetClass="entr" presetID="22" presetSubtype="8">
                                  <p:stCondLst>
                                    <p:cond delay="0"/>
                                  </p:stCondLst>
                                  <p:childTnLst>
                                    <p:set>
                                      <p:cBhvr>
                                        <p:cTn id="215" dur="1" fill="hold">
                                          <p:stCondLst>
                                            <p:cond delay="0"/>
                                          </p:stCondLst>
                                        </p:cTn>
                                        <p:tgtEl>
                                          <p:spTgt spid="319"/>
                                        </p:tgtEl>
                                        <p:attrNameLst>
                                          <p:attrName>style.visibility</p:attrName>
                                        </p:attrNameLst>
                                      </p:cBhvr>
                                      <p:to>
                                        <p:strVal val="visible"/>
                                      </p:to>
                                    </p:set>
                                    <p:animEffect filter="wipe(left)" transition="in">
                                      <p:cBhvr additive="repl">
                                        <p:cTn id="216" dur="500"/>
                                        <p:tgtEl>
                                          <p:spTgt spid="319"/>
                                        </p:tgtEl>
                                      </p:cBhvr>
                                    </p:animEffect>
                                  </p:childTnLst>
                                </p:cTn>
                              </p:par>
                            </p:childTnLst>
                          </p:cTn>
                        </p:par>
                      </p:childTnLst>
                    </p:cTn>
                  </p:par>
                  <p:par>
                    <p:cTn id="217" fill="hold">
                      <p:stCondLst>
                        <p:cond delay="indefinite"/>
                      </p:stCondLst>
                      <p:childTnLst>
                        <p:par>
                          <p:cTn id="218" fill="hold">
                            <p:stCondLst>
                              <p:cond delay="0"/>
                            </p:stCondLst>
                            <p:childTnLst>
                              <p:par>
                                <p:cTn id="219" nodeType="clickEffect" fill="hold" presetClass="entr" presetID="22" presetSubtype="8">
                                  <p:stCondLst>
                                    <p:cond delay="0"/>
                                  </p:stCondLst>
                                  <p:childTnLst>
                                    <p:set>
                                      <p:cBhvr>
                                        <p:cTn id="220" dur="1" fill="hold">
                                          <p:stCondLst>
                                            <p:cond delay="0"/>
                                          </p:stCondLst>
                                        </p:cTn>
                                        <p:tgtEl>
                                          <p:spTgt spid="322"/>
                                        </p:tgtEl>
                                        <p:attrNameLst>
                                          <p:attrName>style.visibility</p:attrName>
                                        </p:attrNameLst>
                                      </p:cBhvr>
                                      <p:to>
                                        <p:strVal val="visible"/>
                                      </p:to>
                                    </p:set>
                                    <p:animEffect filter="wipe(left)" transition="in">
                                      <p:cBhvr additive="repl">
                                        <p:cTn id="221" dur="500"/>
                                        <p:tgtEl>
                                          <p:spTgt spid="322"/>
                                        </p:tgtEl>
                                      </p:cBhvr>
                                    </p:animEffect>
                                  </p:childTnLst>
                                </p:cTn>
                              </p:par>
                            </p:childTnLst>
                          </p:cTn>
                        </p:par>
                      </p:childTnLst>
                    </p:cTn>
                  </p:par>
                  <p:par>
                    <p:cTn id="222" fill="hold">
                      <p:stCondLst>
                        <p:cond delay="indefinite"/>
                      </p:stCondLst>
                      <p:childTnLst>
                        <p:par>
                          <p:cTn id="223" fill="hold">
                            <p:stCondLst>
                              <p:cond delay="0"/>
                            </p:stCondLst>
                            <p:childTnLst>
                              <p:par>
                                <p:cTn id="224" nodeType="clickEffect" fill="hold" presetClass="entr" presetID="22" presetSubtype="8">
                                  <p:stCondLst>
                                    <p:cond delay="0"/>
                                  </p:stCondLst>
                                  <p:childTnLst>
                                    <p:set>
                                      <p:cBhvr>
                                        <p:cTn id="225" dur="1" fill="hold">
                                          <p:stCondLst>
                                            <p:cond delay="0"/>
                                          </p:stCondLst>
                                        </p:cTn>
                                        <p:tgtEl>
                                          <p:spTgt spid="328"/>
                                        </p:tgtEl>
                                        <p:attrNameLst>
                                          <p:attrName>style.visibility</p:attrName>
                                        </p:attrNameLst>
                                      </p:cBhvr>
                                      <p:to>
                                        <p:strVal val="visible"/>
                                      </p:to>
                                    </p:set>
                                    <p:animEffect filter="wipe(left)" transition="in">
                                      <p:cBhvr additive="repl">
                                        <p:cTn id="226" dur="500"/>
                                        <p:tgtEl>
                                          <p:spTgt spid="328"/>
                                        </p:tgtEl>
                                      </p:cBhvr>
                                    </p:animEffect>
                                  </p:childTnLst>
                                </p:cTn>
                              </p:par>
                            </p:childTnLst>
                          </p:cTn>
                        </p:par>
                      </p:childTnLst>
                    </p:cTn>
                  </p:par>
                  <p:par>
                    <p:cTn id="227" fill="hold">
                      <p:stCondLst>
                        <p:cond delay="indefinite"/>
                      </p:stCondLst>
                      <p:childTnLst>
                        <p:par>
                          <p:cTn id="228" fill="hold">
                            <p:stCondLst>
                              <p:cond delay="0"/>
                            </p:stCondLst>
                            <p:childTnLst>
                              <p:par>
                                <p:cTn id="229" nodeType="clickEffect" fill="hold" presetClass="entr" presetID="22" presetSubtype="8">
                                  <p:stCondLst>
                                    <p:cond delay="0"/>
                                  </p:stCondLst>
                                  <p:childTnLst>
                                    <p:set>
                                      <p:cBhvr>
                                        <p:cTn id="230" dur="1" fill="hold">
                                          <p:stCondLst>
                                            <p:cond delay="0"/>
                                          </p:stCondLst>
                                        </p:cTn>
                                        <p:tgtEl>
                                          <p:spTgt spid="338"/>
                                        </p:tgtEl>
                                        <p:attrNameLst>
                                          <p:attrName>style.visibility</p:attrName>
                                        </p:attrNameLst>
                                      </p:cBhvr>
                                      <p:to>
                                        <p:strVal val="visible"/>
                                      </p:to>
                                    </p:set>
                                    <p:animEffect filter="wipe(left)" transition="in">
                                      <p:cBhvr additive="repl">
                                        <p:cTn id="231" dur="500"/>
                                        <p:tgtEl>
                                          <p:spTgt spid="338"/>
                                        </p:tgtEl>
                                      </p:cBhvr>
                                    </p:animEffect>
                                  </p:childTnLst>
                                </p:cTn>
                              </p:par>
                            </p:childTnLst>
                          </p:cTn>
                        </p:par>
                      </p:childTnLst>
                    </p:cTn>
                  </p:par>
                  <p:par>
                    <p:cTn id="232" fill="hold">
                      <p:stCondLst>
                        <p:cond delay="indefinite"/>
                      </p:stCondLst>
                      <p:childTnLst>
                        <p:par>
                          <p:cTn id="233" fill="hold">
                            <p:stCondLst>
                              <p:cond delay="0"/>
                            </p:stCondLst>
                            <p:childTnLst>
                              <p:par>
                                <p:cTn id="234" nodeType="clickEffect" fill="hold" presetClass="entr" presetID="22" presetSubtype="8">
                                  <p:stCondLst>
                                    <p:cond delay="0"/>
                                  </p:stCondLst>
                                  <p:childTnLst>
                                    <p:set>
                                      <p:cBhvr>
                                        <p:cTn id="235" dur="1" fill="hold">
                                          <p:stCondLst>
                                            <p:cond delay="0"/>
                                          </p:stCondLst>
                                        </p:cTn>
                                        <p:tgtEl>
                                          <p:spTgt spid="348"/>
                                        </p:tgtEl>
                                        <p:attrNameLst>
                                          <p:attrName>style.visibility</p:attrName>
                                        </p:attrNameLst>
                                      </p:cBhvr>
                                      <p:to>
                                        <p:strVal val="visible"/>
                                      </p:to>
                                    </p:set>
                                    <p:animEffect filter="wipe(left)" transition="in">
                                      <p:cBhvr additive="repl">
                                        <p:cTn id="236" dur="500"/>
                                        <p:tgtEl>
                                          <p:spTgt spid="348"/>
                                        </p:tgtEl>
                                      </p:cBhvr>
                                    </p:animEffect>
                                  </p:childTnLst>
                                </p:cTn>
                              </p:par>
                            </p:childTnLst>
                          </p:cTn>
                        </p:par>
                      </p:childTnLst>
                    </p:cTn>
                  </p:par>
                  <p:par>
                    <p:cTn id="237" fill="hold">
                      <p:stCondLst>
                        <p:cond delay="indefinite"/>
                      </p:stCondLst>
                      <p:childTnLst>
                        <p:par>
                          <p:cTn id="238" fill="hold">
                            <p:stCondLst>
                              <p:cond delay="0"/>
                            </p:stCondLst>
                            <p:childTnLst>
                              <p:par>
                                <p:cTn id="239" nodeType="clickEffect" fill="hold" presetClass="entr" presetID="22" presetSubtype="8">
                                  <p:stCondLst>
                                    <p:cond delay="0"/>
                                  </p:stCondLst>
                                  <p:childTnLst>
                                    <p:set>
                                      <p:cBhvr>
                                        <p:cTn id="240" dur="1" fill="hold">
                                          <p:stCondLst>
                                            <p:cond delay="0"/>
                                          </p:stCondLst>
                                        </p:cTn>
                                        <p:tgtEl>
                                          <p:spTgt spid="316"/>
                                        </p:tgtEl>
                                        <p:attrNameLst>
                                          <p:attrName>style.visibility</p:attrName>
                                        </p:attrNameLst>
                                      </p:cBhvr>
                                      <p:to>
                                        <p:strVal val="visible"/>
                                      </p:to>
                                    </p:set>
                                    <p:animEffect filter="wipe(left)" transition="in">
                                      <p:cBhvr additive="repl">
                                        <p:cTn id="241" dur="500"/>
                                        <p:tgtEl>
                                          <p:spTgt spid="316"/>
                                        </p:tgtEl>
                                      </p:cBhvr>
                                    </p:animEffect>
                                  </p:childTnLst>
                                </p:cTn>
                              </p:par>
                            </p:childTnLst>
                          </p:cTn>
                        </p:par>
                        <p:par>
                          <p:cTn id="242" fill="hold">
                            <p:stCondLst>
                              <p:cond delay="500"/>
                            </p:stCondLst>
                            <p:childTnLst>
                              <p:par>
                                <p:cTn id="243" nodeType="afterEffect" fill="hold" presetClass="entr" presetID="22" presetSubtype="8">
                                  <p:stCondLst>
                                    <p:cond delay="0"/>
                                  </p:stCondLst>
                                  <p:childTnLst>
                                    <p:set>
                                      <p:cBhvr>
                                        <p:cTn id="244" dur="1" fill="hold">
                                          <p:stCondLst>
                                            <p:cond delay="0"/>
                                          </p:stCondLst>
                                        </p:cTn>
                                        <p:tgtEl>
                                          <p:spTgt spid="352"/>
                                        </p:tgtEl>
                                        <p:attrNameLst>
                                          <p:attrName>style.visibility</p:attrName>
                                        </p:attrNameLst>
                                      </p:cBhvr>
                                      <p:to>
                                        <p:strVal val="visible"/>
                                      </p:to>
                                    </p:set>
                                    <p:animEffect filter="wipe(left)" transition="in">
                                      <p:cBhvr additive="repl">
                                        <p:cTn id="245" dur="500"/>
                                        <p:tgtEl>
                                          <p:spTgt spid="352"/>
                                        </p:tgtEl>
                                      </p:cBhvr>
                                    </p:animEffect>
                                  </p:childTnLst>
                                </p:cTn>
                              </p:par>
                            </p:childTnLst>
                          </p:cTn>
                        </p:par>
                      </p:childTnLst>
                    </p:cTn>
                  </p:par>
                  <p:par>
                    <p:cTn id="246" fill="hold">
                      <p:stCondLst>
                        <p:cond delay="indefinite"/>
                      </p:stCondLst>
                      <p:childTnLst>
                        <p:par>
                          <p:cTn id="247" fill="hold">
                            <p:stCondLst>
                              <p:cond delay="0"/>
                            </p:stCondLst>
                            <p:childTnLst>
                              <p:par>
                                <p:cTn id="248" nodeType="clickEffect" fill="hold" presetClass="entr" presetID="22" presetSubtype="8">
                                  <p:stCondLst>
                                    <p:cond delay="0"/>
                                  </p:stCondLst>
                                  <p:childTnLst>
                                    <p:set>
                                      <p:cBhvr>
                                        <p:cTn id="249" dur="1" fill="hold">
                                          <p:stCondLst>
                                            <p:cond delay="0"/>
                                          </p:stCondLst>
                                        </p:cTn>
                                        <p:tgtEl>
                                          <p:spTgt spid="355"/>
                                        </p:tgtEl>
                                        <p:attrNameLst>
                                          <p:attrName>style.visibility</p:attrName>
                                        </p:attrNameLst>
                                      </p:cBhvr>
                                      <p:to>
                                        <p:strVal val="visible"/>
                                      </p:to>
                                    </p:set>
                                    <p:animEffect filter="wipe(left)" transition="in">
                                      <p:cBhvr additive="repl">
                                        <p:cTn id="250" dur="500"/>
                                        <p:tgtEl>
                                          <p:spTgt spid="355"/>
                                        </p:tgtEl>
                                      </p:cBhvr>
                                    </p:animEffect>
                                  </p:childTnLst>
                                </p:cTn>
                              </p:par>
                            </p:childTnLst>
                          </p:cTn>
                        </p:par>
                      </p:childTnLst>
                    </p:cTn>
                  </p:par>
                  <p:par>
                    <p:cTn id="251" fill="hold">
                      <p:stCondLst>
                        <p:cond delay="indefinite"/>
                      </p:stCondLst>
                      <p:childTnLst>
                        <p:par>
                          <p:cTn id="252" fill="hold">
                            <p:stCondLst>
                              <p:cond delay="0"/>
                            </p:stCondLst>
                            <p:childTnLst>
                              <p:par>
                                <p:cTn id="253" nodeType="clickEffect" fill="hold" presetClass="entr" presetID="22" presetSubtype="8">
                                  <p:stCondLst>
                                    <p:cond delay="0"/>
                                  </p:stCondLst>
                                  <p:childTnLst>
                                    <p:set>
                                      <p:cBhvr>
                                        <p:cTn id="254" dur="1" fill="hold">
                                          <p:stCondLst>
                                            <p:cond delay="0"/>
                                          </p:stCondLst>
                                        </p:cTn>
                                        <p:tgtEl>
                                          <p:spTgt spid="360"/>
                                        </p:tgtEl>
                                        <p:attrNameLst>
                                          <p:attrName>style.visibility</p:attrName>
                                        </p:attrNameLst>
                                      </p:cBhvr>
                                      <p:to>
                                        <p:strVal val="visible"/>
                                      </p:to>
                                    </p:set>
                                    <p:animEffect filter="wipe(left)" transition="in">
                                      <p:cBhvr additive="repl">
                                        <p:cTn id="255" dur="500"/>
                                        <p:tgtEl>
                                          <p:spTgt spid="360"/>
                                        </p:tgtEl>
                                      </p:cBhvr>
                                    </p:animEffect>
                                  </p:childTnLst>
                                </p:cTn>
                              </p:par>
                            </p:childTnLst>
                          </p:cTn>
                        </p:par>
                      </p:childTnLst>
                    </p:cTn>
                  </p:par>
                  <p:par>
                    <p:cTn id="256" fill="hold">
                      <p:stCondLst>
                        <p:cond delay="indefinite"/>
                      </p:stCondLst>
                      <p:childTnLst>
                        <p:par>
                          <p:cTn id="257" fill="hold">
                            <p:stCondLst>
                              <p:cond delay="0"/>
                            </p:stCondLst>
                            <p:childTnLst>
                              <p:par>
                                <p:cTn id="258" nodeType="clickEffect" fill="hold" presetClass="entr" presetID="22" presetSubtype="8">
                                  <p:stCondLst>
                                    <p:cond delay="0"/>
                                  </p:stCondLst>
                                  <p:childTnLst>
                                    <p:set>
                                      <p:cBhvr>
                                        <p:cTn id="259" dur="1" fill="hold">
                                          <p:stCondLst>
                                            <p:cond delay="0"/>
                                          </p:stCondLst>
                                        </p:cTn>
                                        <p:tgtEl>
                                          <p:spTgt spid="371"/>
                                        </p:tgtEl>
                                        <p:attrNameLst>
                                          <p:attrName>style.visibility</p:attrName>
                                        </p:attrNameLst>
                                      </p:cBhvr>
                                      <p:to>
                                        <p:strVal val="visible"/>
                                      </p:to>
                                    </p:set>
                                    <p:animEffect filter="wipe(left)" transition="in">
                                      <p:cBhvr additive="repl">
                                        <p:cTn id="260" dur="500"/>
                                        <p:tgtEl>
                                          <p:spTgt spid="371"/>
                                        </p:tgtEl>
                                      </p:cBhvr>
                                    </p:animEffect>
                                  </p:childTnLst>
                                </p:cTn>
                              </p:par>
                            </p:childTnLst>
                          </p:cTn>
                        </p:par>
                      </p:childTnLst>
                    </p:cTn>
                  </p:par>
                  <p:par>
                    <p:cTn id="261" fill="hold">
                      <p:stCondLst>
                        <p:cond delay="indefinite"/>
                      </p:stCondLst>
                      <p:childTnLst>
                        <p:par>
                          <p:cTn id="262" fill="hold">
                            <p:stCondLst>
                              <p:cond delay="0"/>
                            </p:stCondLst>
                            <p:childTnLst>
                              <p:par>
                                <p:cTn id="263" nodeType="clickEffect" fill="hold" presetClass="entr" presetID="22" presetSubtype="8">
                                  <p:stCondLst>
                                    <p:cond delay="0"/>
                                  </p:stCondLst>
                                  <p:childTnLst>
                                    <p:set>
                                      <p:cBhvr>
                                        <p:cTn id="264" dur="1" fill="hold">
                                          <p:stCondLst>
                                            <p:cond delay="0"/>
                                          </p:stCondLst>
                                        </p:cTn>
                                        <p:tgtEl>
                                          <p:spTgt spid="382"/>
                                        </p:tgtEl>
                                        <p:attrNameLst>
                                          <p:attrName>style.visibility</p:attrName>
                                        </p:attrNameLst>
                                      </p:cBhvr>
                                      <p:to>
                                        <p:strVal val="visible"/>
                                      </p:to>
                                    </p:set>
                                    <p:animEffect filter="wipe(left)" transition="in">
                                      <p:cBhvr additive="repl">
                                        <p:cTn id="265" dur="500"/>
                                        <p:tgtEl>
                                          <p:spTgt spid="382"/>
                                        </p:tgtEl>
                                      </p:cBhvr>
                                    </p:animEffect>
                                  </p:childTnLst>
                                </p:cTn>
                              </p:par>
                            </p:childTnLst>
                          </p:cTn>
                        </p:par>
                      </p:childTnLst>
                    </p:cTn>
                  </p:par>
                  <p:par>
                    <p:cTn id="266" fill="hold">
                      <p:stCondLst>
                        <p:cond delay="indefinite"/>
                      </p:stCondLst>
                      <p:childTnLst>
                        <p:par>
                          <p:cTn id="267" fill="hold">
                            <p:stCondLst>
                              <p:cond delay="0"/>
                            </p:stCondLst>
                            <p:childTnLst>
                              <p:par>
                                <p:cTn id="268" nodeType="clickEffect" fill="hold" presetClass="entr" presetID="22" presetSubtype="8">
                                  <p:stCondLst>
                                    <p:cond delay="0"/>
                                  </p:stCondLst>
                                  <p:childTnLst>
                                    <p:set>
                                      <p:cBhvr>
                                        <p:cTn id="269" dur="1" fill="hold">
                                          <p:stCondLst>
                                            <p:cond delay="0"/>
                                          </p:stCondLst>
                                        </p:cTn>
                                        <p:tgtEl>
                                          <p:spTgt spid="378"/>
                                        </p:tgtEl>
                                        <p:attrNameLst>
                                          <p:attrName>style.visibility</p:attrName>
                                        </p:attrNameLst>
                                      </p:cBhvr>
                                      <p:to>
                                        <p:strVal val="visible"/>
                                      </p:to>
                                    </p:set>
                                    <p:animEffect filter="wipe(left)" transition="in">
                                      <p:cBhvr additive="repl">
                                        <p:cTn id="270" dur="5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389"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390"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391" name="Rectangle 4"/>
          <p:cNvSpPr/>
          <p:nvPr/>
        </p:nvSpPr>
        <p:spPr>
          <a:xfrm>
            <a:off x="523800" y="324000"/>
            <a:ext cx="9239040" cy="640080"/>
          </a:xfrm>
          <a:prstGeom prst="roundRect">
            <a:avLst>
              <a:gd name="adj" fmla="val 16667"/>
            </a:avLst>
          </a:prstGeom>
          <a:solidFill>
            <a:schemeClr val="accent5">
              <a:lumMod val="20000"/>
              <a:lumOff val="80000"/>
            </a:schemeClr>
          </a:solidFill>
          <a:ln w="38100">
            <a:solidFill>
              <a:srgbClr val="5b9bd5">
                <a:lumMod val="75000"/>
              </a:srgbClr>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ガウンの着脱方法</a:t>
            </a:r>
            <a:endParaRPr b="0" lang="en-US" sz="3200" spc="-1" strike="noStrike">
              <a:latin typeface="Arial"/>
            </a:endParaRPr>
          </a:p>
        </p:txBody>
      </p:sp>
      <p:sp>
        <p:nvSpPr>
          <p:cNvPr id="392" name="四角形: 角を丸くする 5"/>
          <p:cNvSpPr/>
          <p:nvPr/>
        </p:nvSpPr>
        <p:spPr>
          <a:xfrm>
            <a:off x="523800" y="1122120"/>
            <a:ext cx="947160" cy="438480"/>
          </a:xfrm>
          <a:prstGeom prst="roundRect">
            <a:avLst>
              <a:gd name="adj" fmla="val 1666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chor="ctr">
            <a:spAutoFit/>
          </a:bodyPr>
          <a:p>
            <a:pPr algn="ctr">
              <a:lnSpc>
                <a:spcPct val="100000"/>
              </a:lnSpc>
            </a:pPr>
            <a:r>
              <a:rPr b="0" lang="ja-JP" sz="2000" spc="-1" strike="noStrike">
                <a:solidFill>
                  <a:srgbClr val="000000"/>
                </a:solidFill>
                <a:latin typeface="游明朝"/>
                <a:ea typeface="メイリオ"/>
              </a:rPr>
              <a:t>着用</a:t>
            </a:r>
            <a:endParaRPr b="0" lang="en-US" sz="2000" spc="-1" strike="noStrike">
              <a:latin typeface="Arial"/>
            </a:endParaRPr>
          </a:p>
        </p:txBody>
      </p:sp>
      <p:sp>
        <p:nvSpPr>
          <p:cNvPr id="393" name="四角形: 角を丸くする 6"/>
          <p:cNvSpPr/>
          <p:nvPr/>
        </p:nvSpPr>
        <p:spPr>
          <a:xfrm>
            <a:off x="533160" y="3462120"/>
            <a:ext cx="937800" cy="438480"/>
          </a:xfrm>
          <a:prstGeom prst="roundRect">
            <a:avLst>
              <a:gd name="adj" fmla="val 1666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chor="ctr">
            <a:spAutoFit/>
          </a:bodyPr>
          <a:p>
            <a:pPr algn="ctr">
              <a:lnSpc>
                <a:spcPct val="100000"/>
              </a:lnSpc>
            </a:pPr>
            <a:r>
              <a:rPr b="0" lang="ja-JP" sz="2000" spc="-1" strike="noStrike">
                <a:solidFill>
                  <a:srgbClr val="000000"/>
                </a:solidFill>
                <a:latin typeface="游明朝"/>
                <a:ea typeface="メイリオ"/>
              </a:rPr>
              <a:t>脱衣</a:t>
            </a:r>
            <a:endParaRPr b="0" lang="en-US" sz="2000" spc="-1" strike="noStrike">
              <a:latin typeface="Arial"/>
            </a:endParaRPr>
          </a:p>
        </p:txBody>
      </p:sp>
      <p:grpSp>
        <p:nvGrpSpPr>
          <p:cNvPr id="394" name="グループ化 28"/>
          <p:cNvGrpSpPr/>
          <p:nvPr/>
        </p:nvGrpSpPr>
        <p:grpSpPr>
          <a:xfrm>
            <a:off x="5015160" y="1261440"/>
            <a:ext cx="3677040" cy="2135520"/>
            <a:chOff x="5015160" y="1261440"/>
            <a:chExt cx="3677040" cy="2135520"/>
          </a:xfrm>
        </p:grpSpPr>
        <p:pic>
          <p:nvPicPr>
            <p:cNvPr id="395" name="図 10" descr=""/>
            <p:cNvPicPr/>
            <p:nvPr/>
          </p:nvPicPr>
          <p:blipFill>
            <a:blip r:embed="rId1"/>
            <a:stretch/>
          </p:blipFill>
          <p:spPr>
            <a:xfrm>
              <a:off x="6948000" y="1261440"/>
              <a:ext cx="1212480" cy="2135520"/>
            </a:xfrm>
            <a:prstGeom prst="rect">
              <a:avLst/>
            </a:prstGeom>
            <a:ln w="0">
              <a:noFill/>
            </a:ln>
          </p:spPr>
        </p:pic>
        <p:sp>
          <p:nvSpPr>
            <p:cNvPr id="396" name="テキスト ボックス 11"/>
            <p:cNvSpPr/>
            <p:nvPr/>
          </p:nvSpPr>
          <p:spPr>
            <a:xfrm>
              <a:off x="6416280" y="3058560"/>
              <a:ext cx="227592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首と腰の紐を結ぶ</a:t>
              </a:r>
              <a:endParaRPr b="0" lang="en-US" sz="1600" spc="-1" strike="noStrike">
                <a:latin typeface="Arial"/>
              </a:endParaRPr>
            </a:p>
          </p:txBody>
        </p:sp>
        <p:sp>
          <p:nvSpPr>
            <p:cNvPr id="397" name="直線矢印コネクタ 9"/>
            <p:cNvSpPr/>
            <p:nvPr/>
          </p:nvSpPr>
          <p:spPr>
            <a:xfrm>
              <a:off x="5015160" y="228420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398" name="グループ化 27"/>
          <p:cNvGrpSpPr/>
          <p:nvPr/>
        </p:nvGrpSpPr>
        <p:grpSpPr>
          <a:xfrm>
            <a:off x="1447920" y="1170720"/>
            <a:ext cx="2568600" cy="2226240"/>
            <a:chOff x="1447920" y="1170720"/>
            <a:chExt cx="2568600" cy="2226240"/>
          </a:xfrm>
        </p:grpSpPr>
        <p:pic>
          <p:nvPicPr>
            <p:cNvPr id="399" name="図 14" descr=""/>
            <p:cNvPicPr/>
            <p:nvPr/>
          </p:nvPicPr>
          <p:blipFill>
            <a:blip r:embed="rId2"/>
            <a:stretch/>
          </p:blipFill>
          <p:spPr>
            <a:xfrm>
              <a:off x="1983600" y="1170720"/>
              <a:ext cx="1496880" cy="2226240"/>
            </a:xfrm>
            <a:prstGeom prst="rect">
              <a:avLst/>
            </a:prstGeom>
            <a:ln w="0">
              <a:noFill/>
            </a:ln>
          </p:spPr>
        </p:pic>
        <p:sp>
          <p:nvSpPr>
            <p:cNvPr id="400" name="テキスト ボックス 13"/>
            <p:cNvSpPr/>
            <p:nvPr/>
          </p:nvSpPr>
          <p:spPr>
            <a:xfrm>
              <a:off x="1447920" y="3058560"/>
              <a:ext cx="256860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膝から首をガウンで覆う</a:t>
              </a:r>
              <a:endParaRPr b="0" lang="en-US" sz="1600" spc="-1" strike="noStrike">
                <a:latin typeface="Arial"/>
              </a:endParaRPr>
            </a:p>
          </p:txBody>
        </p:sp>
      </p:grpSp>
      <p:grpSp>
        <p:nvGrpSpPr>
          <p:cNvPr id="401" name="グループ化 31"/>
          <p:cNvGrpSpPr/>
          <p:nvPr/>
        </p:nvGrpSpPr>
        <p:grpSpPr>
          <a:xfrm>
            <a:off x="2068200" y="3616200"/>
            <a:ext cx="1328400" cy="2267280"/>
            <a:chOff x="2068200" y="3616200"/>
            <a:chExt cx="1328400" cy="2267280"/>
          </a:xfrm>
        </p:grpSpPr>
        <p:pic>
          <p:nvPicPr>
            <p:cNvPr id="402" name="図 16" descr=""/>
            <p:cNvPicPr/>
            <p:nvPr/>
          </p:nvPicPr>
          <p:blipFill>
            <a:blip r:embed="rId3"/>
            <a:stretch/>
          </p:blipFill>
          <p:spPr>
            <a:xfrm>
              <a:off x="2108160" y="3616200"/>
              <a:ext cx="1247760" cy="2267280"/>
            </a:xfrm>
            <a:prstGeom prst="rect">
              <a:avLst/>
            </a:prstGeom>
            <a:ln w="0">
              <a:noFill/>
            </a:ln>
          </p:spPr>
        </p:pic>
        <p:sp>
          <p:nvSpPr>
            <p:cNvPr id="403" name="テキスト ボックス 17"/>
            <p:cNvSpPr/>
            <p:nvPr/>
          </p:nvSpPr>
          <p:spPr>
            <a:xfrm>
              <a:off x="2068200" y="5545440"/>
              <a:ext cx="132840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紐を外す</a:t>
              </a:r>
              <a:endParaRPr b="0" lang="en-US" sz="1600" spc="-1" strike="noStrike">
                <a:latin typeface="Arial"/>
              </a:endParaRPr>
            </a:p>
          </p:txBody>
        </p:sp>
      </p:grpSp>
      <p:grpSp>
        <p:nvGrpSpPr>
          <p:cNvPr id="404" name="グループ化 29"/>
          <p:cNvGrpSpPr/>
          <p:nvPr/>
        </p:nvGrpSpPr>
        <p:grpSpPr>
          <a:xfrm>
            <a:off x="6051600" y="3746520"/>
            <a:ext cx="2382840" cy="2136960"/>
            <a:chOff x="6051600" y="3746520"/>
            <a:chExt cx="2382840" cy="2136960"/>
          </a:xfrm>
        </p:grpSpPr>
        <p:pic>
          <p:nvPicPr>
            <p:cNvPr id="405" name="図 22" descr=""/>
            <p:cNvPicPr/>
            <p:nvPr/>
          </p:nvPicPr>
          <p:blipFill>
            <a:blip r:embed="rId4"/>
            <a:stretch/>
          </p:blipFill>
          <p:spPr>
            <a:xfrm>
              <a:off x="6890400" y="3746520"/>
              <a:ext cx="1328400" cy="2136960"/>
            </a:xfrm>
            <a:prstGeom prst="rect">
              <a:avLst/>
            </a:prstGeom>
            <a:ln w="0">
              <a:noFill/>
            </a:ln>
          </p:spPr>
        </p:pic>
        <p:sp>
          <p:nvSpPr>
            <p:cNvPr id="406" name="テキスト ボックス 23"/>
            <p:cNvSpPr/>
            <p:nvPr/>
          </p:nvSpPr>
          <p:spPr>
            <a:xfrm>
              <a:off x="6674760" y="5545440"/>
              <a:ext cx="175968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丸めて廃棄</a:t>
              </a:r>
              <a:endParaRPr b="0" lang="en-US" sz="1600" spc="-1" strike="noStrike">
                <a:latin typeface="Arial"/>
              </a:endParaRPr>
            </a:p>
          </p:txBody>
        </p:sp>
        <p:sp>
          <p:nvSpPr>
            <p:cNvPr id="407" name="直線矢印コネクタ 25"/>
            <p:cNvSpPr/>
            <p:nvPr/>
          </p:nvSpPr>
          <p:spPr>
            <a:xfrm>
              <a:off x="6051600" y="475020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408" name="グループ化 30"/>
          <p:cNvGrpSpPr/>
          <p:nvPr/>
        </p:nvGrpSpPr>
        <p:grpSpPr>
          <a:xfrm>
            <a:off x="3631320" y="3687840"/>
            <a:ext cx="2420280" cy="2196000"/>
            <a:chOff x="3631320" y="3687840"/>
            <a:chExt cx="2420280" cy="2196000"/>
          </a:xfrm>
        </p:grpSpPr>
        <p:pic>
          <p:nvPicPr>
            <p:cNvPr id="409" name="図 19" descr=""/>
            <p:cNvPicPr/>
            <p:nvPr/>
          </p:nvPicPr>
          <p:blipFill>
            <a:blip r:embed="rId5"/>
            <a:stretch/>
          </p:blipFill>
          <p:spPr>
            <a:xfrm>
              <a:off x="4572720" y="3687840"/>
              <a:ext cx="1141200" cy="2196000"/>
            </a:xfrm>
            <a:prstGeom prst="rect">
              <a:avLst/>
            </a:prstGeom>
            <a:ln w="0">
              <a:noFill/>
            </a:ln>
          </p:spPr>
        </p:pic>
        <p:sp>
          <p:nvSpPr>
            <p:cNvPr id="410" name="テキスト ボックス 20"/>
            <p:cNvSpPr/>
            <p:nvPr/>
          </p:nvSpPr>
          <p:spPr>
            <a:xfrm>
              <a:off x="4235400" y="5545440"/>
              <a:ext cx="181620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中表にして脱ぐ</a:t>
              </a:r>
              <a:endParaRPr b="0" lang="en-US" sz="1600" spc="-1" strike="noStrike">
                <a:latin typeface="Arial"/>
              </a:endParaRPr>
            </a:p>
          </p:txBody>
        </p:sp>
        <p:sp>
          <p:nvSpPr>
            <p:cNvPr id="411" name="直線矢印コネクタ 26"/>
            <p:cNvSpPr/>
            <p:nvPr/>
          </p:nvSpPr>
          <p:spPr>
            <a:xfrm>
              <a:off x="3631320" y="475020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spTree>
  </p:cSld>
  <mc:AlternateContent>
    <mc:Choice Requires="p14">
      <p:transition spd="med" p14:dur="700">
        <p:fade/>
      </p:transition>
    </mc:Choice>
    <mc:Fallback>
      <p:transition spd="med">
        <p:fade/>
      </p:transition>
    </mc:Fallback>
  </mc:AlternateContent>
  <p:timing>
    <p:tnLst>
      <p:par>
        <p:cTn id="271" dur="indefinite" restart="never" nodeType="tmRoot">
          <p:childTnLst>
            <p:seq>
              <p:cTn id="272" dur="indefinite" nodeType="mainSeq">
                <p:childTnLst>
                  <p:par>
                    <p:cTn id="273" fill="hold">
                      <p:stCondLst>
                        <p:cond delay="0"/>
                      </p:stCondLst>
                      <p:childTnLst>
                        <p:par>
                          <p:cTn id="274" fill="hold">
                            <p:stCondLst>
                              <p:cond delay="0"/>
                            </p:stCondLst>
                            <p:childTnLst>
                              <p:par>
                                <p:cTn id="275" nodeType="afterEffect" fill="hold" presetClass="entr" presetID="22" presetSubtype="8">
                                  <p:stCondLst>
                                    <p:cond delay="0"/>
                                  </p:stCondLst>
                                  <p:childTnLst>
                                    <p:set>
                                      <p:cBhvr>
                                        <p:cTn id="276" dur="1" fill="hold">
                                          <p:stCondLst>
                                            <p:cond delay="0"/>
                                          </p:stCondLst>
                                        </p:cTn>
                                        <p:tgtEl>
                                          <p:spTgt spid="392"/>
                                        </p:tgtEl>
                                        <p:attrNameLst>
                                          <p:attrName>style.visibility</p:attrName>
                                        </p:attrNameLst>
                                      </p:cBhvr>
                                      <p:to>
                                        <p:strVal val="visible"/>
                                      </p:to>
                                    </p:set>
                                    <p:animEffect filter="wipe(left)" transition="in">
                                      <p:cBhvr additive="repl">
                                        <p:cTn id="277" dur="500"/>
                                        <p:tgtEl>
                                          <p:spTgt spid="392"/>
                                        </p:tgtEl>
                                      </p:cBhvr>
                                    </p:animEffect>
                                  </p:childTnLst>
                                </p:cTn>
                              </p:par>
                            </p:childTnLst>
                          </p:cTn>
                        </p:par>
                        <p:par>
                          <p:cTn id="278" fill="hold">
                            <p:stCondLst>
                              <p:cond delay="500"/>
                            </p:stCondLst>
                            <p:childTnLst>
                              <p:par>
                                <p:cTn id="279" nodeType="afterEffect" fill="hold" presetClass="entr" presetID="22" presetSubtype="8">
                                  <p:stCondLst>
                                    <p:cond delay="0"/>
                                  </p:stCondLst>
                                  <p:childTnLst>
                                    <p:set>
                                      <p:cBhvr>
                                        <p:cTn id="280" dur="1" fill="hold">
                                          <p:stCondLst>
                                            <p:cond delay="0"/>
                                          </p:stCondLst>
                                        </p:cTn>
                                        <p:tgtEl>
                                          <p:spTgt spid="398"/>
                                        </p:tgtEl>
                                        <p:attrNameLst>
                                          <p:attrName>style.visibility</p:attrName>
                                        </p:attrNameLst>
                                      </p:cBhvr>
                                      <p:to>
                                        <p:strVal val="visible"/>
                                      </p:to>
                                    </p:set>
                                    <p:animEffect filter="wipe(left)" transition="in">
                                      <p:cBhvr additive="repl">
                                        <p:cTn id="281" dur="500"/>
                                        <p:tgtEl>
                                          <p:spTgt spid="398"/>
                                        </p:tgtEl>
                                      </p:cBhvr>
                                    </p:animEffect>
                                  </p:childTnLst>
                                </p:cTn>
                              </p:par>
                            </p:childTnLst>
                          </p:cTn>
                        </p:par>
                      </p:childTnLst>
                    </p:cTn>
                  </p:par>
                  <p:par>
                    <p:cTn id="282" fill="hold">
                      <p:stCondLst>
                        <p:cond delay="indefinite"/>
                      </p:stCondLst>
                      <p:childTnLst>
                        <p:par>
                          <p:cTn id="283" fill="hold">
                            <p:stCondLst>
                              <p:cond delay="0"/>
                            </p:stCondLst>
                            <p:childTnLst>
                              <p:par>
                                <p:cTn id="284" nodeType="clickEffect" fill="hold" presetClass="entr" presetID="22" presetSubtype="8">
                                  <p:stCondLst>
                                    <p:cond delay="0"/>
                                  </p:stCondLst>
                                  <p:childTnLst>
                                    <p:set>
                                      <p:cBhvr>
                                        <p:cTn id="285" dur="1" fill="hold">
                                          <p:stCondLst>
                                            <p:cond delay="0"/>
                                          </p:stCondLst>
                                        </p:cTn>
                                        <p:tgtEl>
                                          <p:spTgt spid="394"/>
                                        </p:tgtEl>
                                        <p:attrNameLst>
                                          <p:attrName>style.visibility</p:attrName>
                                        </p:attrNameLst>
                                      </p:cBhvr>
                                      <p:to>
                                        <p:strVal val="visible"/>
                                      </p:to>
                                    </p:set>
                                    <p:animEffect filter="wipe(left)" transition="in">
                                      <p:cBhvr additive="repl">
                                        <p:cTn id="286" dur="500"/>
                                        <p:tgtEl>
                                          <p:spTgt spid="394"/>
                                        </p:tgtEl>
                                      </p:cBhvr>
                                    </p:animEffect>
                                  </p:childTnLst>
                                </p:cTn>
                              </p:par>
                            </p:childTnLst>
                          </p:cTn>
                        </p:par>
                      </p:childTnLst>
                    </p:cTn>
                  </p:par>
                  <p:par>
                    <p:cTn id="287" fill="hold">
                      <p:stCondLst>
                        <p:cond delay="indefinite"/>
                      </p:stCondLst>
                      <p:childTnLst>
                        <p:par>
                          <p:cTn id="288" fill="hold">
                            <p:stCondLst>
                              <p:cond delay="0"/>
                            </p:stCondLst>
                            <p:childTnLst>
                              <p:par>
                                <p:cTn id="289" nodeType="clickEffect" fill="hold" presetClass="entr" presetID="22" presetSubtype="8">
                                  <p:stCondLst>
                                    <p:cond delay="0"/>
                                  </p:stCondLst>
                                  <p:childTnLst>
                                    <p:set>
                                      <p:cBhvr>
                                        <p:cTn id="290" dur="1" fill="hold">
                                          <p:stCondLst>
                                            <p:cond delay="0"/>
                                          </p:stCondLst>
                                        </p:cTn>
                                        <p:tgtEl>
                                          <p:spTgt spid="393"/>
                                        </p:tgtEl>
                                        <p:attrNameLst>
                                          <p:attrName>style.visibility</p:attrName>
                                        </p:attrNameLst>
                                      </p:cBhvr>
                                      <p:to>
                                        <p:strVal val="visible"/>
                                      </p:to>
                                    </p:set>
                                    <p:animEffect filter="wipe(left)" transition="in">
                                      <p:cBhvr additive="repl">
                                        <p:cTn id="291" dur="500"/>
                                        <p:tgtEl>
                                          <p:spTgt spid="393"/>
                                        </p:tgtEl>
                                      </p:cBhvr>
                                    </p:animEffect>
                                  </p:childTnLst>
                                </p:cTn>
                              </p:par>
                            </p:childTnLst>
                          </p:cTn>
                        </p:par>
                        <p:par>
                          <p:cTn id="292" fill="hold">
                            <p:stCondLst>
                              <p:cond delay="500"/>
                            </p:stCondLst>
                            <p:childTnLst>
                              <p:par>
                                <p:cTn id="293" nodeType="afterEffect" fill="hold" presetClass="entr" presetID="22" presetSubtype="8">
                                  <p:stCondLst>
                                    <p:cond delay="0"/>
                                  </p:stCondLst>
                                  <p:childTnLst>
                                    <p:set>
                                      <p:cBhvr>
                                        <p:cTn id="294" dur="1" fill="hold">
                                          <p:stCondLst>
                                            <p:cond delay="0"/>
                                          </p:stCondLst>
                                        </p:cTn>
                                        <p:tgtEl>
                                          <p:spTgt spid="401"/>
                                        </p:tgtEl>
                                        <p:attrNameLst>
                                          <p:attrName>style.visibility</p:attrName>
                                        </p:attrNameLst>
                                      </p:cBhvr>
                                      <p:to>
                                        <p:strVal val="visible"/>
                                      </p:to>
                                    </p:set>
                                    <p:animEffect filter="wipe(left)" transition="in">
                                      <p:cBhvr additive="repl">
                                        <p:cTn id="295" dur="500"/>
                                        <p:tgtEl>
                                          <p:spTgt spid="401"/>
                                        </p:tgtEl>
                                      </p:cBhvr>
                                    </p:animEffect>
                                  </p:childTnLst>
                                </p:cTn>
                              </p:par>
                            </p:childTnLst>
                          </p:cTn>
                        </p:par>
                      </p:childTnLst>
                    </p:cTn>
                  </p:par>
                  <p:par>
                    <p:cTn id="296" fill="hold">
                      <p:stCondLst>
                        <p:cond delay="indefinite"/>
                      </p:stCondLst>
                      <p:childTnLst>
                        <p:par>
                          <p:cTn id="297" fill="hold">
                            <p:stCondLst>
                              <p:cond delay="0"/>
                            </p:stCondLst>
                            <p:childTnLst>
                              <p:par>
                                <p:cTn id="298" nodeType="clickEffect" fill="hold" presetClass="entr" presetID="22" presetSubtype="8">
                                  <p:stCondLst>
                                    <p:cond delay="0"/>
                                  </p:stCondLst>
                                  <p:childTnLst>
                                    <p:set>
                                      <p:cBhvr>
                                        <p:cTn id="299" dur="1" fill="hold">
                                          <p:stCondLst>
                                            <p:cond delay="0"/>
                                          </p:stCondLst>
                                        </p:cTn>
                                        <p:tgtEl>
                                          <p:spTgt spid="408"/>
                                        </p:tgtEl>
                                        <p:attrNameLst>
                                          <p:attrName>style.visibility</p:attrName>
                                        </p:attrNameLst>
                                      </p:cBhvr>
                                      <p:to>
                                        <p:strVal val="visible"/>
                                      </p:to>
                                    </p:set>
                                    <p:animEffect filter="wipe(left)" transition="in">
                                      <p:cBhvr additive="repl">
                                        <p:cTn id="300" dur="500"/>
                                        <p:tgtEl>
                                          <p:spTgt spid="408"/>
                                        </p:tgtEl>
                                      </p:cBhvr>
                                    </p:animEffect>
                                  </p:childTnLst>
                                </p:cTn>
                              </p:par>
                            </p:childTnLst>
                          </p:cTn>
                        </p:par>
                      </p:childTnLst>
                    </p:cTn>
                  </p:par>
                  <p:par>
                    <p:cTn id="301" fill="hold">
                      <p:stCondLst>
                        <p:cond delay="indefinite"/>
                      </p:stCondLst>
                      <p:childTnLst>
                        <p:par>
                          <p:cTn id="302" fill="hold">
                            <p:stCondLst>
                              <p:cond delay="0"/>
                            </p:stCondLst>
                            <p:childTnLst>
                              <p:par>
                                <p:cTn id="303" nodeType="clickEffect" fill="hold" presetClass="entr" presetID="22" presetSubtype="8">
                                  <p:stCondLst>
                                    <p:cond delay="0"/>
                                  </p:stCondLst>
                                  <p:childTnLst>
                                    <p:set>
                                      <p:cBhvr>
                                        <p:cTn id="304" dur="1" fill="hold">
                                          <p:stCondLst>
                                            <p:cond delay="0"/>
                                          </p:stCondLst>
                                        </p:cTn>
                                        <p:tgtEl>
                                          <p:spTgt spid="404"/>
                                        </p:tgtEl>
                                        <p:attrNameLst>
                                          <p:attrName>style.visibility</p:attrName>
                                        </p:attrNameLst>
                                      </p:cBhvr>
                                      <p:to>
                                        <p:strVal val="visible"/>
                                      </p:to>
                                    </p:set>
                                    <p:animEffect filter="wipe(left)" transition="in">
                                      <p:cBhvr additive="repl">
                                        <p:cTn id="305" dur="5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12" name="グループ化 50"/>
          <p:cNvGrpSpPr/>
          <p:nvPr/>
        </p:nvGrpSpPr>
        <p:grpSpPr>
          <a:xfrm>
            <a:off x="5015160" y="1043280"/>
            <a:ext cx="3619080" cy="2353680"/>
            <a:chOff x="5015160" y="1043280"/>
            <a:chExt cx="3619080" cy="2353680"/>
          </a:xfrm>
        </p:grpSpPr>
        <p:pic>
          <p:nvPicPr>
            <p:cNvPr id="413" name="図 13" descr=""/>
            <p:cNvPicPr/>
            <p:nvPr/>
          </p:nvPicPr>
          <p:blipFill>
            <a:blip r:embed="rId1"/>
            <a:stretch/>
          </p:blipFill>
          <p:spPr>
            <a:xfrm>
              <a:off x="6904080" y="1043280"/>
              <a:ext cx="1301040" cy="2353680"/>
            </a:xfrm>
            <a:prstGeom prst="rect">
              <a:avLst/>
            </a:prstGeom>
            <a:ln w="0">
              <a:noFill/>
            </a:ln>
          </p:spPr>
        </p:pic>
        <p:sp>
          <p:nvSpPr>
            <p:cNvPr id="414" name="テキスト ボックス 14"/>
            <p:cNvSpPr/>
            <p:nvPr/>
          </p:nvSpPr>
          <p:spPr>
            <a:xfrm>
              <a:off x="6474600" y="3058560"/>
              <a:ext cx="215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腰紐を結ぶ</a:t>
              </a:r>
              <a:endParaRPr b="0" lang="en-US" sz="1600" spc="-1" strike="noStrike">
                <a:latin typeface="Arial"/>
              </a:endParaRPr>
            </a:p>
          </p:txBody>
        </p:sp>
        <p:sp>
          <p:nvSpPr>
            <p:cNvPr id="415" name="直線矢印コネクタ 44"/>
            <p:cNvSpPr/>
            <p:nvPr/>
          </p:nvSpPr>
          <p:spPr>
            <a:xfrm>
              <a:off x="5015160" y="222012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sp>
        <p:nvSpPr>
          <p:cNvPr id="416"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417"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418"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419" name="Rectangle 4"/>
          <p:cNvSpPr/>
          <p:nvPr/>
        </p:nvSpPr>
        <p:spPr>
          <a:xfrm>
            <a:off x="523800" y="324000"/>
            <a:ext cx="9239040" cy="640080"/>
          </a:xfrm>
          <a:prstGeom prst="roundRect">
            <a:avLst>
              <a:gd name="adj" fmla="val 16667"/>
            </a:avLst>
          </a:prstGeom>
          <a:solidFill>
            <a:schemeClr val="accent5">
              <a:lumMod val="20000"/>
              <a:lumOff val="80000"/>
            </a:schemeClr>
          </a:solidFill>
          <a:ln w="38100">
            <a:solidFill>
              <a:srgbClr val="5b9bd5">
                <a:lumMod val="75000"/>
              </a:srgbClr>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エプロンの着脱方法</a:t>
            </a:r>
            <a:endParaRPr b="0" lang="en-US" sz="3200" spc="-1" strike="noStrike">
              <a:latin typeface="Arial"/>
            </a:endParaRPr>
          </a:p>
        </p:txBody>
      </p:sp>
      <p:sp>
        <p:nvSpPr>
          <p:cNvPr id="420" name="四角形: 角を丸くする 5"/>
          <p:cNvSpPr/>
          <p:nvPr/>
        </p:nvSpPr>
        <p:spPr>
          <a:xfrm>
            <a:off x="523800" y="1122480"/>
            <a:ext cx="947160" cy="438480"/>
          </a:xfrm>
          <a:prstGeom prst="roundRect">
            <a:avLst>
              <a:gd name="adj" fmla="val 1666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chor="ctr">
            <a:spAutoFit/>
          </a:bodyPr>
          <a:p>
            <a:pPr algn="ctr">
              <a:lnSpc>
                <a:spcPct val="100000"/>
              </a:lnSpc>
            </a:pPr>
            <a:r>
              <a:rPr b="0" lang="ja-JP" sz="2000" spc="-1" strike="noStrike">
                <a:solidFill>
                  <a:srgbClr val="000000"/>
                </a:solidFill>
                <a:latin typeface="游明朝"/>
                <a:ea typeface="メイリオ"/>
              </a:rPr>
              <a:t>着用</a:t>
            </a:r>
            <a:endParaRPr b="0" lang="en-US" sz="2000" spc="-1" strike="noStrike">
              <a:latin typeface="Arial"/>
            </a:endParaRPr>
          </a:p>
        </p:txBody>
      </p:sp>
      <p:sp>
        <p:nvSpPr>
          <p:cNvPr id="421" name="四角形: 角を丸くする 6"/>
          <p:cNvSpPr/>
          <p:nvPr/>
        </p:nvSpPr>
        <p:spPr>
          <a:xfrm>
            <a:off x="533160" y="3430800"/>
            <a:ext cx="937800" cy="438480"/>
          </a:xfrm>
          <a:prstGeom prst="roundRect">
            <a:avLst>
              <a:gd name="adj" fmla="val 1666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chor="ctr">
            <a:spAutoFit/>
          </a:bodyPr>
          <a:p>
            <a:pPr algn="ctr">
              <a:lnSpc>
                <a:spcPct val="100000"/>
              </a:lnSpc>
            </a:pPr>
            <a:r>
              <a:rPr b="0" lang="ja-JP" sz="2000" spc="-1" strike="noStrike">
                <a:solidFill>
                  <a:srgbClr val="000000"/>
                </a:solidFill>
                <a:latin typeface="游明朝"/>
                <a:ea typeface="メイリオ"/>
              </a:rPr>
              <a:t>脱衣</a:t>
            </a:r>
            <a:endParaRPr b="0" lang="en-US" sz="2000" spc="-1" strike="noStrike">
              <a:latin typeface="Arial"/>
            </a:endParaRPr>
          </a:p>
        </p:txBody>
      </p:sp>
      <p:grpSp>
        <p:nvGrpSpPr>
          <p:cNvPr id="422" name="グループ化 49"/>
          <p:cNvGrpSpPr/>
          <p:nvPr/>
        </p:nvGrpSpPr>
        <p:grpSpPr>
          <a:xfrm>
            <a:off x="1652400" y="1389960"/>
            <a:ext cx="2159640" cy="2007000"/>
            <a:chOff x="1652400" y="1389960"/>
            <a:chExt cx="2159640" cy="2007000"/>
          </a:xfrm>
        </p:grpSpPr>
        <p:pic>
          <p:nvPicPr>
            <p:cNvPr id="423" name="図 8" descr=""/>
            <p:cNvPicPr/>
            <p:nvPr/>
          </p:nvPicPr>
          <p:blipFill>
            <a:blip r:embed="rId2"/>
            <a:stretch/>
          </p:blipFill>
          <p:spPr>
            <a:xfrm>
              <a:off x="2252520" y="1389960"/>
              <a:ext cx="959400" cy="2007000"/>
            </a:xfrm>
            <a:prstGeom prst="rect">
              <a:avLst/>
            </a:prstGeom>
            <a:ln w="0">
              <a:noFill/>
            </a:ln>
          </p:spPr>
        </p:pic>
        <p:sp>
          <p:nvSpPr>
            <p:cNvPr id="424" name="テキスト ボックス 9"/>
            <p:cNvSpPr/>
            <p:nvPr/>
          </p:nvSpPr>
          <p:spPr>
            <a:xfrm>
              <a:off x="1652400" y="3058560"/>
              <a:ext cx="215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静かに頭を通す</a:t>
              </a:r>
              <a:endParaRPr b="0" lang="en-US" sz="1600" spc="-1" strike="noStrike">
                <a:latin typeface="Arial"/>
              </a:endParaRPr>
            </a:p>
          </p:txBody>
        </p:sp>
      </p:grpSp>
      <p:grpSp>
        <p:nvGrpSpPr>
          <p:cNvPr id="425" name="グループ化 69"/>
          <p:cNvGrpSpPr/>
          <p:nvPr/>
        </p:nvGrpSpPr>
        <p:grpSpPr>
          <a:xfrm>
            <a:off x="523800" y="3533760"/>
            <a:ext cx="2159640" cy="2281680"/>
            <a:chOff x="523800" y="3533760"/>
            <a:chExt cx="2159640" cy="2281680"/>
          </a:xfrm>
        </p:grpSpPr>
        <p:pic>
          <p:nvPicPr>
            <p:cNvPr id="426" name="図 68" descr=""/>
            <p:cNvPicPr/>
            <p:nvPr/>
          </p:nvPicPr>
          <p:blipFill>
            <a:blip r:embed="rId3"/>
            <a:stretch/>
          </p:blipFill>
          <p:spPr>
            <a:xfrm>
              <a:off x="1015200" y="3533760"/>
              <a:ext cx="1176480" cy="2086560"/>
            </a:xfrm>
            <a:prstGeom prst="rect">
              <a:avLst/>
            </a:prstGeom>
            <a:ln w="0">
              <a:noFill/>
            </a:ln>
          </p:spPr>
        </p:pic>
        <p:sp>
          <p:nvSpPr>
            <p:cNvPr id="427" name="テキスト ボックス 17"/>
            <p:cNvSpPr/>
            <p:nvPr/>
          </p:nvSpPr>
          <p:spPr>
            <a:xfrm>
              <a:off x="523800" y="5481720"/>
              <a:ext cx="215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首紐を引く</a:t>
              </a:r>
              <a:endParaRPr b="0" lang="en-US" sz="1600" spc="-1" strike="noStrike">
                <a:latin typeface="Arial"/>
              </a:endParaRPr>
            </a:p>
          </p:txBody>
        </p:sp>
      </p:grpSp>
      <p:grpSp>
        <p:nvGrpSpPr>
          <p:cNvPr id="428" name="グループ化 66"/>
          <p:cNvGrpSpPr/>
          <p:nvPr/>
        </p:nvGrpSpPr>
        <p:grpSpPr>
          <a:xfrm>
            <a:off x="2603880" y="3521880"/>
            <a:ext cx="2441880" cy="2293560"/>
            <a:chOff x="2603880" y="3521880"/>
            <a:chExt cx="2441880" cy="2293560"/>
          </a:xfrm>
        </p:grpSpPr>
        <p:pic>
          <p:nvPicPr>
            <p:cNvPr id="429" name="図 57" descr=""/>
            <p:cNvPicPr/>
            <p:nvPr/>
          </p:nvPicPr>
          <p:blipFill>
            <a:blip r:embed="rId4"/>
            <a:stretch/>
          </p:blipFill>
          <p:spPr>
            <a:xfrm>
              <a:off x="3181680" y="3521880"/>
              <a:ext cx="1568880" cy="2110320"/>
            </a:xfrm>
            <a:prstGeom prst="rect">
              <a:avLst/>
            </a:prstGeom>
            <a:ln w="0">
              <a:noFill/>
            </a:ln>
          </p:spPr>
        </p:pic>
        <p:sp>
          <p:nvSpPr>
            <p:cNvPr id="430" name="直線矢印コネクタ 19"/>
            <p:cNvSpPr/>
            <p:nvPr/>
          </p:nvSpPr>
          <p:spPr>
            <a:xfrm>
              <a:off x="2603880" y="47246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sp>
          <p:nvSpPr>
            <p:cNvPr id="431" name="テキスト ボックス 22"/>
            <p:cNvSpPr/>
            <p:nvPr/>
          </p:nvSpPr>
          <p:spPr>
            <a:xfrm>
              <a:off x="2886120" y="5481720"/>
              <a:ext cx="215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外側を中に折り込む</a:t>
              </a:r>
              <a:endParaRPr b="0" lang="en-US" sz="1600" spc="-1" strike="noStrike">
                <a:latin typeface="Arial"/>
              </a:endParaRPr>
            </a:p>
          </p:txBody>
        </p:sp>
      </p:grpSp>
      <p:grpSp>
        <p:nvGrpSpPr>
          <p:cNvPr id="432" name="グループ化 65"/>
          <p:cNvGrpSpPr/>
          <p:nvPr/>
        </p:nvGrpSpPr>
        <p:grpSpPr>
          <a:xfrm>
            <a:off x="5015160" y="3334320"/>
            <a:ext cx="2387880" cy="2485440"/>
            <a:chOff x="5015160" y="3334320"/>
            <a:chExt cx="2387880" cy="2485440"/>
          </a:xfrm>
        </p:grpSpPr>
        <p:pic>
          <p:nvPicPr>
            <p:cNvPr id="433" name="図 63" descr=""/>
            <p:cNvPicPr/>
            <p:nvPr/>
          </p:nvPicPr>
          <p:blipFill>
            <a:blip r:embed="rId5"/>
            <a:stretch/>
          </p:blipFill>
          <p:spPr>
            <a:xfrm>
              <a:off x="5833440" y="3334320"/>
              <a:ext cx="979560" cy="2485440"/>
            </a:xfrm>
            <a:prstGeom prst="rect">
              <a:avLst/>
            </a:prstGeom>
            <a:ln w="0">
              <a:noFill/>
            </a:ln>
          </p:spPr>
        </p:pic>
        <p:sp>
          <p:nvSpPr>
            <p:cNvPr id="434" name="直線矢印コネクタ 24"/>
            <p:cNvSpPr/>
            <p:nvPr/>
          </p:nvSpPr>
          <p:spPr>
            <a:xfrm>
              <a:off x="5015160" y="47246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sp>
          <p:nvSpPr>
            <p:cNvPr id="435" name="テキスト ボックス 27"/>
            <p:cNvSpPr/>
            <p:nvPr/>
          </p:nvSpPr>
          <p:spPr>
            <a:xfrm>
              <a:off x="5243400" y="5481720"/>
              <a:ext cx="215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UDShinGoPr6N-Light"/>
                </a:rPr>
                <a:t>裾も中に折り込む</a:t>
              </a:r>
              <a:endParaRPr b="0" lang="en-US" sz="1600" spc="-1" strike="noStrike">
                <a:latin typeface="Arial"/>
              </a:endParaRPr>
            </a:p>
          </p:txBody>
        </p:sp>
      </p:grpSp>
      <p:grpSp>
        <p:nvGrpSpPr>
          <p:cNvPr id="436" name="グループ化 64"/>
          <p:cNvGrpSpPr/>
          <p:nvPr/>
        </p:nvGrpSpPr>
        <p:grpSpPr>
          <a:xfrm>
            <a:off x="7426440" y="3541680"/>
            <a:ext cx="2336400" cy="2273760"/>
            <a:chOff x="7426440" y="3541680"/>
            <a:chExt cx="2336400" cy="2273760"/>
          </a:xfrm>
        </p:grpSpPr>
        <p:pic>
          <p:nvPicPr>
            <p:cNvPr id="437" name="図 61" descr=""/>
            <p:cNvPicPr/>
            <p:nvPr/>
          </p:nvPicPr>
          <p:blipFill>
            <a:blip r:embed="rId6"/>
            <a:stretch/>
          </p:blipFill>
          <p:spPr>
            <a:xfrm>
              <a:off x="7914240" y="3541680"/>
              <a:ext cx="1537560" cy="2071080"/>
            </a:xfrm>
            <a:prstGeom prst="rect">
              <a:avLst/>
            </a:prstGeom>
            <a:ln w="0">
              <a:noFill/>
            </a:ln>
          </p:spPr>
        </p:pic>
        <p:sp>
          <p:nvSpPr>
            <p:cNvPr id="438" name="直線矢印コネクタ 29"/>
            <p:cNvSpPr/>
            <p:nvPr/>
          </p:nvSpPr>
          <p:spPr>
            <a:xfrm>
              <a:off x="7426440" y="47246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sp>
          <p:nvSpPr>
            <p:cNvPr id="439" name="テキスト ボックス 32"/>
            <p:cNvSpPr/>
            <p:nvPr/>
          </p:nvSpPr>
          <p:spPr>
            <a:xfrm>
              <a:off x="7603200" y="5481720"/>
              <a:ext cx="2159640" cy="333720"/>
            </a:xfrm>
            <a:prstGeom prst="rect">
              <a:avLst/>
            </a:prstGeom>
            <a:noFill/>
            <a:ln w="0">
              <a:noFill/>
            </a:ln>
          </p:spPr>
          <p:style>
            <a:lnRef idx="0"/>
            <a:fillRef idx="0"/>
            <a:effectRef idx="0"/>
            <a:fontRef idx="minor"/>
          </p:style>
          <p:txBody>
            <a:bodyPr lIns="0" rIns="0" tIns="45000" bIns="45000">
              <a:spAutoFit/>
            </a:bodyPr>
            <a:p>
              <a:pPr algn="ctr">
                <a:lnSpc>
                  <a:spcPct val="100000"/>
                </a:lnSpc>
                <a:spcAft>
                  <a:spcPts val="601"/>
                </a:spcAft>
              </a:pPr>
              <a:r>
                <a:rPr b="0" lang="ja-JP" sz="1600" spc="-1" strike="noStrike">
                  <a:solidFill>
                    <a:srgbClr val="000000"/>
                  </a:solidFill>
                  <a:latin typeface="游明朝"/>
                </a:rPr>
                <a:t>腰紐を切り丸めて廃棄</a:t>
              </a:r>
              <a:endParaRPr b="0" lang="en-US" sz="1600" spc="-1" strike="noStrike">
                <a:latin typeface="Arial"/>
              </a:endParaRPr>
            </a:p>
          </p:txBody>
        </p:sp>
      </p:grpSp>
    </p:spTree>
  </p:cSld>
  <mc:AlternateContent>
    <mc:Choice Requires="p14">
      <p:transition spd="med" p14:dur="700">
        <p:fade/>
      </p:transition>
    </mc:Choice>
    <mc:Fallback>
      <p:transition spd="med">
        <p:fade/>
      </p:transition>
    </mc:Fallback>
  </mc:AlternateContent>
  <p:timing>
    <p:tnLst>
      <p:par>
        <p:cTn id="306" dur="indefinite" restart="never" nodeType="tmRoot">
          <p:childTnLst>
            <p:seq>
              <p:cTn id="307" dur="indefinite" nodeType="mainSeq">
                <p:childTnLst>
                  <p:par>
                    <p:cTn id="308" fill="hold">
                      <p:stCondLst>
                        <p:cond delay="0"/>
                      </p:stCondLst>
                      <p:childTnLst>
                        <p:par>
                          <p:cTn id="309" fill="hold">
                            <p:stCondLst>
                              <p:cond delay="0"/>
                            </p:stCondLst>
                            <p:childTnLst>
                              <p:par>
                                <p:cTn id="310" nodeType="afterEffect" fill="hold" presetClass="entr" presetID="22" presetSubtype="8">
                                  <p:stCondLst>
                                    <p:cond delay="0"/>
                                  </p:stCondLst>
                                  <p:childTnLst>
                                    <p:set>
                                      <p:cBhvr>
                                        <p:cTn id="311" dur="1" fill="hold">
                                          <p:stCondLst>
                                            <p:cond delay="0"/>
                                          </p:stCondLst>
                                        </p:cTn>
                                        <p:tgtEl>
                                          <p:spTgt spid="420"/>
                                        </p:tgtEl>
                                        <p:attrNameLst>
                                          <p:attrName>style.visibility</p:attrName>
                                        </p:attrNameLst>
                                      </p:cBhvr>
                                      <p:to>
                                        <p:strVal val="visible"/>
                                      </p:to>
                                    </p:set>
                                    <p:animEffect filter="wipe(left)" transition="in">
                                      <p:cBhvr additive="repl">
                                        <p:cTn id="312" dur="500"/>
                                        <p:tgtEl>
                                          <p:spTgt spid="420"/>
                                        </p:tgtEl>
                                      </p:cBhvr>
                                    </p:animEffect>
                                  </p:childTnLst>
                                </p:cTn>
                              </p:par>
                            </p:childTnLst>
                          </p:cTn>
                        </p:par>
                        <p:par>
                          <p:cTn id="313" fill="hold">
                            <p:stCondLst>
                              <p:cond delay="500"/>
                            </p:stCondLst>
                            <p:childTnLst>
                              <p:par>
                                <p:cTn id="314" nodeType="afterEffect" fill="hold" presetClass="entr" presetID="22" presetSubtype="8">
                                  <p:stCondLst>
                                    <p:cond delay="0"/>
                                  </p:stCondLst>
                                  <p:childTnLst>
                                    <p:set>
                                      <p:cBhvr>
                                        <p:cTn id="315" dur="1" fill="hold">
                                          <p:stCondLst>
                                            <p:cond delay="0"/>
                                          </p:stCondLst>
                                        </p:cTn>
                                        <p:tgtEl>
                                          <p:spTgt spid="422"/>
                                        </p:tgtEl>
                                        <p:attrNameLst>
                                          <p:attrName>style.visibility</p:attrName>
                                        </p:attrNameLst>
                                      </p:cBhvr>
                                      <p:to>
                                        <p:strVal val="visible"/>
                                      </p:to>
                                    </p:set>
                                    <p:animEffect filter="wipe(left)" transition="in">
                                      <p:cBhvr additive="repl">
                                        <p:cTn id="316" dur="500"/>
                                        <p:tgtEl>
                                          <p:spTgt spid="422"/>
                                        </p:tgtEl>
                                      </p:cBhvr>
                                    </p:animEffect>
                                  </p:childTnLst>
                                </p:cTn>
                              </p:par>
                            </p:childTnLst>
                          </p:cTn>
                        </p:par>
                      </p:childTnLst>
                    </p:cTn>
                  </p:par>
                  <p:par>
                    <p:cTn id="317" fill="hold">
                      <p:stCondLst>
                        <p:cond delay="indefinite"/>
                      </p:stCondLst>
                      <p:childTnLst>
                        <p:par>
                          <p:cTn id="318" fill="hold">
                            <p:stCondLst>
                              <p:cond delay="0"/>
                            </p:stCondLst>
                            <p:childTnLst>
                              <p:par>
                                <p:cTn id="319" nodeType="clickEffect" fill="hold" presetClass="entr" presetID="22" presetSubtype="8">
                                  <p:stCondLst>
                                    <p:cond delay="0"/>
                                  </p:stCondLst>
                                  <p:childTnLst>
                                    <p:set>
                                      <p:cBhvr>
                                        <p:cTn id="320" dur="1" fill="hold">
                                          <p:stCondLst>
                                            <p:cond delay="0"/>
                                          </p:stCondLst>
                                        </p:cTn>
                                        <p:tgtEl>
                                          <p:spTgt spid="412"/>
                                        </p:tgtEl>
                                        <p:attrNameLst>
                                          <p:attrName>style.visibility</p:attrName>
                                        </p:attrNameLst>
                                      </p:cBhvr>
                                      <p:to>
                                        <p:strVal val="visible"/>
                                      </p:to>
                                    </p:set>
                                    <p:animEffect filter="wipe(left)" transition="in">
                                      <p:cBhvr additive="repl">
                                        <p:cTn id="321" dur="500"/>
                                        <p:tgtEl>
                                          <p:spTgt spid="412"/>
                                        </p:tgtEl>
                                      </p:cBhvr>
                                    </p:animEffect>
                                  </p:childTnLst>
                                </p:cTn>
                              </p:par>
                            </p:childTnLst>
                          </p:cTn>
                        </p:par>
                      </p:childTnLst>
                    </p:cTn>
                  </p:par>
                  <p:par>
                    <p:cTn id="322" fill="hold">
                      <p:stCondLst>
                        <p:cond delay="indefinite"/>
                      </p:stCondLst>
                      <p:childTnLst>
                        <p:par>
                          <p:cTn id="323" fill="hold">
                            <p:stCondLst>
                              <p:cond delay="0"/>
                            </p:stCondLst>
                            <p:childTnLst>
                              <p:par>
                                <p:cTn id="324" nodeType="clickEffect" fill="hold" presetClass="entr" presetID="22" presetSubtype="8">
                                  <p:stCondLst>
                                    <p:cond delay="0"/>
                                  </p:stCondLst>
                                  <p:childTnLst>
                                    <p:set>
                                      <p:cBhvr>
                                        <p:cTn id="325" dur="1" fill="hold">
                                          <p:stCondLst>
                                            <p:cond delay="0"/>
                                          </p:stCondLst>
                                        </p:cTn>
                                        <p:tgtEl>
                                          <p:spTgt spid="421"/>
                                        </p:tgtEl>
                                        <p:attrNameLst>
                                          <p:attrName>style.visibility</p:attrName>
                                        </p:attrNameLst>
                                      </p:cBhvr>
                                      <p:to>
                                        <p:strVal val="visible"/>
                                      </p:to>
                                    </p:set>
                                    <p:animEffect filter="wipe(left)" transition="in">
                                      <p:cBhvr additive="repl">
                                        <p:cTn id="326" dur="500"/>
                                        <p:tgtEl>
                                          <p:spTgt spid="421"/>
                                        </p:tgtEl>
                                      </p:cBhvr>
                                    </p:animEffect>
                                  </p:childTnLst>
                                </p:cTn>
                              </p:par>
                            </p:childTnLst>
                          </p:cTn>
                        </p:par>
                        <p:par>
                          <p:cTn id="327" fill="hold">
                            <p:stCondLst>
                              <p:cond delay="500"/>
                            </p:stCondLst>
                            <p:childTnLst>
                              <p:par>
                                <p:cTn id="328" nodeType="afterEffect" fill="hold" presetClass="entr" presetID="22" presetSubtype="8">
                                  <p:stCondLst>
                                    <p:cond delay="0"/>
                                  </p:stCondLst>
                                  <p:childTnLst>
                                    <p:set>
                                      <p:cBhvr>
                                        <p:cTn id="329" dur="1" fill="hold">
                                          <p:stCondLst>
                                            <p:cond delay="0"/>
                                          </p:stCondLst>
                                        </p:cTn>
                                        <p:tgtEl>
                                          <p:spTgt spid="425"/>
                                        </p:tgtEl>
                                        <p:attrNameLst>
                                          <p:attrName>style.visibility</p:attrName>
                                        </p:attrNameLst>
                                      </p:cBhvr>
                                      <p:to>
                                        <p:strVal val="visible"/>
                                      </p:to>
                                    </p:set>
                                    <p:animEffect filter="wipe(left)" transition="in">
                                      <p:cBhvr additive="repl">
                                        <p:cTn id="330" dur="500"/>
                                        <p:tgtEl>
                                          <p:spTgt spid="425"/>
                                        </p:tgtEl>
                                      </p:cBhvr>
                                    </p:animEffect>
                                  </p:childTnLst>
                                </p:cTn>
                              </p:par>
                            </p:childTnLst>
                          </p:cTn>
                        </p:par>
                      </p:childTnLst>
                    </p:cTn>
                  </p:par>
                  <p:par>
                    <p:cTn id="331" fill="hold">
                      <p:stCondLst>
                        <p:cond delay="indefinite"/>
                      </p:stCondLst>
                      <p:childTnLst>
                        <p:par>
                          <p:cTn id="332" fill="hold">
                            <p:stCondLst>
                              <p:cond delay="0"/>
                            </p:stCondLst>
                            <p:childTnLst>
                              <p:par>
                                <p:cTn id="333" nodeType="clickEffect" fill="hold" presetClass="entr" presetID="22" presetSubtype="8">
                                  <p:stCondLst>
                                    <p:cond delay="0"/>
                                  </p:stCondLst>
                                  <p:childTnLst>
                                    <p:set>
                                      <p:cBhvr>
                                        <p:cTn id="334" dur="1" fill="hold">
                                          <p:stCondLst>
                                            <p:cond delay="0"/>
                                          </p:stCondLst>
                                        </p:cTn>
                                        <p:tgtEl>
                                          <p:spTgt spid="428"/>
                                        </p:tgtEl>
                                        <p:attrNameLst>
                                          <p:attrName>style.visibility</p:attrName>
                                        </p:attrNameLst>
                                      </p:cBhvr>
                                      <p:to>
                                        <p:strVal val="visible"/>
                                      </p:to>
                                    </p:set>
                                    <p:animEffect filter="wipe(left)" transition="in">
                                      <p:cBhvr additive="repl">
                                        <p:cTn id="335" dur="500"/>
                                        <p:tgtEl>
                                          <p:spTgt spid="428"/>
                                        </p:tgtEl>
                                      </p:cBhvr>
                                    </p:animEffect>
                                  </p:childTnLst>
                                </p:cTn>
                              </p:par>
                            </p:childTnLst>
                          </p:cTn>
                        </p:par>
                      </p:childTnLst>
                    </p:cTn>
                  </p:par>
                  <p:par>
                    <p:cTn id="336" fill="hold">
                      <p:stCondLst>
                        <p:cond delay="indefinite"/>
                      </p:stCondLst>
                      <p:childTnLst>
                        <p:par>
                          <p:cTn id="337" fill="hold">
                            <p:stCondLst>
                              <p:cond delay="0"/>
                            </p:stCondLst>
                            <p:childTnLst>
                              <p:par>
                                <p:cTn id="338" nodeType="clickEffect" fill="hold" presetClass="entr" presetID="22" presetSubtype="8">
                                  <p:stCondLst>
                                    <p:cond delay="0"/>
                                  </p:stCondLst>
                                  <p:childTnLst>
                                    <p:set>
                                      <p:cBhvr>
                                        <p:cTn id="339" dur="1" fill="hold">
                                          <p:stCondLst>
                                            <p:cond delay="0"/>
                                          </p:stCondLst>
                                        </p:cTn>
                                        <p:tgtEl>
                                          <p:spTgt spid="432"/>
                                        </p:tgtEl>
                                        <p:attrNameLst>
                                          <p:attrName>style.visibility</p:attrName>
                                        </p:attrNameLst>
                                      </p:cBhvr>
                                      <p:to>
                                        <p:strVal val="visible"/>
                                      </p:to>
                                    </p:set>
                                    <p:animEffect filter="wipe(left)" transition="in">
                                      <p:cBhvr additive="repl">
                                        <p:cTn id="340" dur="500"/>
                                        <p:tgtEl>
                                          <p:spTgt spid="432"/>
                                        </p:tgtEl>
                                      </p:cBhvr>
                                    </p:animEffect>
                                  </p:childTnLst>
                                </p:cTn>
                              </p:par>
                            </p:childTnLst>
                          </p:cTn>
                        </p:par>
                      </p:childTnLst>
                    </p:cTn>
                  </p:par>
                  <p:par>
                    <p:cTn id="341" fill="hold">
                      <p:stCondLst>
                        <p:cond delay="indefinite"/>
                      </p:stCondLst>
                      <p:childTnLst>
                        <p:par>
                          <p:cTn id="342" fill="hold">
                            <p:stCondLst>
                              <p:cond delay="0"/>
                            </p:stCondLst>
                            <p:childTnLst>
                              <p:par>
                                <p:cTn id="343" nodeType="clickEffect" fill="hold" presetClass="entr" presetID="22" presetSubtype="8">
                                  <p:stCondLst>
                                    <p:cond delay="0"/>
                                  </p:stCondLst>
                                  <p:childTnLst>
                                    <p:set>
                                      <p:cBhvr>
                                        <p:cTn id="344" dur="1" fill="hold">
                                          <p:stCondLst>
                                            <p:cond delay="0"/>
                                          </p:stCondLst>
                                        </p:cTn>
                                        <p:tgtEl>
                                          <p:spTgt spid="436"/>
                                        </p:tgtEl>
                                        <p:attrNameLst>
                                          <p:attrName>style.visibility</p:attrName>
                                        </p:attrNameLst>
                                      </p:cBhvr>
                                      <p:to>
                                        <p:strVal val="visible"/>
                                      </p:to>
                                    </p:set>
                                    <p:animEffect filter="wipe(left)" transition="in">
                                      <p:cBhvr additive="repl">
                                        <p:cTn id="345" dur="5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441"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442"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443" name="Rectangle 4"/>
          <p:cNvSpPr/>
          <p:nvPr/>
        </p:nvSpPr>
        <p:spPr>
          <a:xfrm>
            <a:off x="523800" y="324000"/>
            <a:ext cx="9239040" cy="640080"/>
          </a:xfrm>
          <a:prstGeom prst="roundRect">
            <a:avLst>
              <a:gd name="adj" fmla="val 16667"/>
            </a:avLst>
          </a:prstGeom>
          <a:solidFill>
            <a:schemeClr val="accent5">
              <a:lumMod val="20000"/>
              <a:lumOff val="80000"/>
            </a:schemeClr>
          </a:solidFill>
          <a:ln w="38100">
            <a:solidFill>
              <a:srgbClr val="5b9bd5">
                <a:lumMod val="75000"/>
              </a:srgbClr>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プラスチックガウンの着脱方法</a:t>
            </a:r>
            <a:endParaRPr b="0" lang="en-US" sz="3200" spc="-1" strike="noStrike">
              <a:latin typeface="Arial"/>
            </a:endParaRPr>
          </a:p>
        </p:txBody>
      </p:sp>
      <p:grpSp>
        <p:nvGrpSpPr>
          <p:cNvPr id="444" name="グループ化 57"/>
          <p:cNvGrpSpPr/>
          <p:nvPr/>
        </p:nvGrpSpPr>
        <p:grpSpPr>
          <a:xfrm>
            <a:off x="523800" y="1298160"/>
            <a:ext cx="2699640" cy="2084400"/>
            <a:chOff x="523800" y="1298160"/>
            <a:chExt cx="2699640" cy="2084400"/>
          </a:xfrm>
        </p:grpSpPr>
        <p:pic>
          <p:nvPicPr>
            <p:cNvPr id="445" name="図 38" descr=""/>
            <p:cNvPicPr/>
            <p:nvPr/>
          </p:nvPicPr>
          <p:blipFill>
            <a:blip r:embed="rId1"/>
            <a:stretch/>
          </p:blipFill>
          <p:spPr>
            <a:xfrm>
              <a:off x="1437120" y="1298160"/>
              <a:ext cx="873000" cy="1974600"/>
            </a:xfrm>
            <a:prstGeom prst="rect">
              <a:avLst/>
            </a:prstGeom>
            <a:ln w="0">
              <a:noFill/>
            </a:ln>
          </p:spPr>
        </p:pic>
        <p:sp>
          <p:nvSpPr>
            <p:cNvPr id="446" name="テキスト ボックス 40"/>
            <p:cNvSpPr/>
            <p:nvPr/>
          </p:nvSpPr>
          <p:spPr>
            <a:xfrm>
              <a:off x="523800" y="3048840"/>
              <a:ext cx="269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静かに頭を通す</a:t>
              </a:r>
              <a:endParaRPr b="0" lang="en-US" sz="1600" spc="-1" strike="noStrike">
                <a:latin typeface="Arial"/>
              </a:endParaRPr>
            </a:p>
          </p:txBody>
        </p:sp>
      </p:grpSp>
      <p:grpSp>
        <p:nvGrpSpPr>
          <p:cNvPr id="447" name="グループ化 59"/>
          <p:cNvGrpSpPr/>
          <p:nvPr/>
        </p:nvGrpSpPr>
        <p:grpSpPr>
          <a:xfrm>
            <a:off x="6649920" y="1298160"/>
            <a:ext cx="3112920" cy="2083320"/>
            <a:chOff x="6649920" y="1298160"/>
            <a:chExt cx="3112920" cy="2083320"/>
          </a:xfrm>
        </p:grpSpPr>
        <p:pic>
          <p:nvPicPr>
            <p:cNvPr id="448" name="図 39" descr=""/>
            <p:cNvPicPr/>
            <p:nvPr/>
          </p:nvPicPr>
          <p:blipFill>
            <a:blip r:embed="rId2"/>
            <a:stretch/>
          </p:blipFill>
          <p:spPr>
            <a:xfrm>
              <a:off x="7833600" y="1298160"/>
              <a:ext cx="1158840" cy="1974600"/>
            </a:xfrm>
            <a:prstGeom prst="rect">
              <a:avLst/>
            </a:prstGeom>
            <a:ln w="0">
              <a:noFill/>
            </a:ln>
          </p:spPr>
        </p:pic>
        <p:sp>
          <p:nvSpPr>
            <p:cNvPr id="449" name="テキスト ボックス 23"/>
            <p:cNvSpPr/>
            <p:nvPr/>
          </p:nvSpPr>
          <p:spPr>
            <a:xfrm>
              <a:off x="7063200" y="3047760"/>
              <a:ext cx="269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腰紐を結ぶ</a:t>
              </a:r>
              <a:endParaRPr b="0" lang="en-US" sz="1600" spc="-1" strike="noStrike">
                <a:latin typeface="Arial"/>
              </a:endParaRPr>
            </a:p>
          </p:txBody>
        </p:sp>
        <p:sp>
          <p:nvSpPr>
            <p:cNvPr id="450" name="直線矢印コネクタ 41"/>
            <p:cNvSpPr/>
            <p:nvPr/>
          </p:nvSpPr>
          <p:spPr>
            <a:xfrm>
              <a:off x="6649920" y="22856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451" name="グループ化 58"/>
          <p:cNvGrpSpPr/>
          <p:nvPr/>
        </p:nvGrpSpPr>
        <p:grpSpPr>
          <a:xfrm>
            <a:off x="3380400" y="1298160"/>
            <a:ext cx="3112560" cy="2094480"/>
            <a:chOff x="3380400" y="1298160"/>
            <a:chExt cx="3112560" cy="2094480"/>
          </a:xfrm>
        </p:grpSpPr>
        <p:pic>
          <p:nvPicPr>
            <p:cNvPr id="452" name="図 26" descr=""/>
            <p:cNvPicPr/>
            <p:nvPr/>
          </p:nvPicPr>
          <p:blipFill>
            <a:blip r:embed="rId3"/>
            <a:stretch/>
          </p:blipFill>
          <p:spPr>
            <a:xfrm>
              <a:off x="4449600" y="1298160"/>
              <a:ext cx="1387440" cy="1974600"/>
            </a:xfrm>
            <a:prstGeom prst="rect">
              <a:avLst/>
            </a:prstGeom>
            <a:ln w="0">
              <a:noFill/>
            </a:ln>
          </p:spPr>
        </p:pic>
        <p:sp>
          <p:nvSpPr>
            <p:cNvPr id="453" name="テキスト ボックス 37"/>
            <p:cNvSpPr/>
            <p:nvPr/>
          </p:nvSpPr>
          <p:spPr>
            <a:xfrm>
              <a:off x="3793320" y="3058920"/>
              <a:ext cx="269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袖を通す</a:t>
              </a:r>
              <a:endParaRPr b="0" lang="en-US" sz="1600" spc="-1" strike="noStrike">
                <a:latin typeface="Arial"/>
              </a:endParaRPr>
            </a:p>
          </p:txBody>
        </p:sp>
        <p:sp>
          <p:nvSpPr>
            <p:cNvPr id="454" name="直線矢印コネクタ 42"/>
            <p:cNvSpPr/>
            <p:nvPr/>
          </p:nvSpPr>
          <p:spPr>
            <a:xfrm>
              <a:off x="3380400" y="22856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sp>
        <p:nvSpPr>
          <p:cNvPr id="455" name="四角形: 角を丸くする 11"/>
          <p:cNvSpPr/>
          <p:nvPr/>
        </p:nvSpPr>
        <p:spPr>
          <a:xfrm>
            <a:off x="523800" y="1122480"/>
            <a:ext cx="947160" cy="438480"/>
          </a:xfrm>
          <a:prstGeom prst="roundRect">
            <a:avLst>
              <a:gd name="adj" fmla="val 1666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chor="ctr">
            <a:spAutoFit/>
          </a:bodyPr>
          <a:p>
            <a:pPr algn="ctr">
              <a:lnSpc>
                <a:spcPct val="100000"/>
              </a:lnSpc>
            </a:pPr>
            <a:r>
              <a:rPr b="0" lang="ja-JP" sz="2000" spc="-1" strike="noStrike">
                <a:solidFill>
                  <a:srgbClr val="000000"/>
                </a:solidFill>
                <a:latin typeface="游明朝"/>
                <a:ea typeface="メイリオ"/>
              </a:rPr>
              <a:t>着用</a:t>
            </a:r>
            <a:endParaRPr b="0" lang="en-US" sz="2000" spc="-1" strike="noStrike">
              <a:latin typeface="Arial"/>
            </a:endParaRPr>
          </a:p>
        </p:txBody>
      </p:sp>
      <p:sp>
        <p:nvSpPr>
          <p:cNvPr id="456" name="四角形: 角を丸くする 12"/>
          <p:cNvSpPr/>
          <p:nvPr/>
        </p:nvSpPr>
        <p:spPr>
          <a:xfrm>
            <a:off x="533160" y="3430800"/>
            <a:ext cx="937800" cy="438480"/>
          </a:xfrm>
          <a:prstGeom prst="roundRect">
            <a:avLst>
              <a:gd name="adj" fmla="val 1666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chor="ctr">
            <a:spAutoFit/>
          </a:bodyPr>
          <a:p>
            <a:pPr algn="ctr">
              <a:lnSpc>
                <a:spcPct val="100000"/>
              </a:lnSpc>
            </a:pPr>
            <a:r>
              <a:rPr b="0" lang="ja-JP" sz="2000" spc="-1" strike="noStrike">
                <a:solidFill>
                  <a:srgbClr val="000000"/>
                </a:solidFill>
                <a:latin typeface="游明朝"/>
                <a:ea typeface="メイリオ"/>
              </a:rPr>
              <a:t>脱衣</a:t>
            </a:r>
            <a:endParaRPr b="0" lang="en-US" sz="2000" spc="-1" strike="noStrike">
              <a:latin typeface="Arial"/>
            </a:endParaRPr>
          </a:p>
        </p:txBody>
      </p:sp>
      <p:grpSp>
        <p:nvGrpSpPr>
          <p:cNvPr id="457" name="グループ化 60"/>
          <p:cNvGrpSpPr/>
          <p:nvPr/>
        </p:nvGrpSpPr>
        <p:grpSpPr>
          <a:xfrm>
            <a:off x="6649920" y="3510360"/>
            <a:ext cx="3112920" cy="2382840"/>
            <a:chOff x="6649920" y="3510360"/>
            <a:chExt cx="3112920" cy="2382840"/>
          </a:xfrm>
        </p:grpSpPr>
        <p:sp>
          <p:nvSpPr>
            <p:cNvPr id="458" name="直線矢印コネクタ 14"/>
            <p:cNvSpPr/>
            <p:nvPr/>
          </p:nvSpPr>
          <p:spPr>
            <a:xfrm>
              <a:off x="6649920" y="459972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pic>
          <p:nvPicPr>
            <p:cNvPr id="459" name="図 16" descr=""/>
            <p:cNvPicPr/>
            <p:nvPr/>
          </p:nvPicPr>
          <p:blipFill>
            <a:blip r:embed="rId4"/>
            <a:stretch/>
          </p:blipFill>
          <p:spPr>
            <a:xfrm>
              <a:off x="7787520" y="3510360"/>
              <a:ext cx="1251360" cy="2125080"/>
            </a:xfrm>
            <a:prstGeom prst="rect">
              <a:avLst/>
            </a:prstGeom>
            <a:ln w="0">
              <a:noFill/>
            </a:ln>
          </p:spPr>
        </p:pic>
        <p:sp>
          <p:nvSpPr>
            <p:cNvPr id="460" name="テキスト ボックス 17"/>
            <p:cNvSpPr/>
            <p:nvPr/>
          </p:nvSpPr>
          <p:spPr>
            <a:xfrm>
              <a:off x="7063200" y="5316120"/>
              <a:ext cx="2699640" cy="577080"/>
            </a:xfrm>
            <a:prstGeom prst="rect">
              <a:avLst/>
            </a:prstGeom>
            <a:noFill/>
            <a:ln w="0">
              <a:noFill/>
            </a:ln>
          </p:spPr>
          <p:style>
            <a:lnRef idx="0"/>
            <a:fillRef idx="0"/>
            <a:effectRef idx="0"/>
            <a:fontRef idx="minor"/>
          </p:style>
          <p:txBody>
            <a:bodyPr lIns="0" rIns="0" tIns="45000" bIns="45000">
              <a:spAutoFit/>
            </a:bodyPr>
            <a:p>
              <a:pPr algn="ctr">
                <a:lnSpc>
                  <a:spcPct val="100000"/>
                </a:lnSpc>
                <a:spcAft>
                  <a:spcPts val="601"/>
                </a:spcAft>
              </a:pPr>
              <a:r>
                <a:rPr b="0" lang="ja-JP" sz="1600" spc="-1" strike="noStrike">
                  <a:solidFill>
                    <a:srgbClr val="000000"/>
                  </a:solidFill>
                  <a:latin typeface="游明朝"/>
                </a:rPr>
                <a:t>腰紐を引きちぎり、</a:t>
              </a:r>
              <a:br/>
              <a:r>
                <a:rPr b="0" lang="ja-JP" sz="1600" spc="-1" strike="noStrike">
                  <a:solidFill>
                    <a:srgbClr val="000000"/>
                  </a:solidFill>
                  <a:latin typeface="游明朝"/>
                </a:rPr>
                <a:t>外側に触れないよう廃棄する</a:t>
              </a:r>
              <a:endParaRPr b="0" lang="en-US" sz="1600" spc="-1" strike="noStrike">
                <a:latin typeface="Arial"/>
              </a:endParaRPr>
            </a:p>
          </p:txBody>
        </p:sp>
      </p:grpSp>
      <p:grpSp>
        <p:nvGrpSpPr>
          <p:cNvPr id="461" name="グループ化 62"/>
          <p:cNvGrpSpPr/>
          <p:nvPr/>
        </p:nvGrpSpPr>
        <p:grpSpPr>
          <a:xfrm>
            <a:off x="523800" y="3563640"/>
            <a:ext cx="2699640" cy="2086200"/>
            <a:chOff x="523800" y="3563640"/>
            <a:chExt cx="2699640" cy="2086200"/>
          </a:xfrm>
        </p:grpSpPr>
        <p:pic>
          <p:nvPicPr>
            <p:cNvPr id="462" name="図 19" descr=""/>
            <p:cNvPicPr/>
            <p:nvPr/>
          </p:nvPicPr>
          <p:blipFill>
            <a:blip r:embed="rId5"/>
            <a:stretch/>
          </p:blipFill>
          <p:spPr>
            <a:xfrm>
              <a:off x="1144080" y="3563640"/>
              <a:ext cx="1459440" cy="2071800"/>
            </a:xfrm>
            <a:prstGeom prst="rect">
              <a:avLst/>
            </a:prstGeom>
            <a:ln w="0">
              <a:noFill/>
            </a:ln>
          </p:spPr>
        </p:pic>
        <p:sp>
          <p:nvSpPr>
            <p:cNvPr id="463" name="テキスト ボックス 20"/>
            <p:cNvSpPr/>
            <p:nvPr/>
          </p:nvSpPr>
          <p:spPr>
            <a:xfrm>
              <a:off x="523800" y="5316120"/>
              <a:ext cx="2699640" cy="333720"/>
            </a:xfrm>
            <a:prstGeom prst="rect">
              <a:avLst/>
            </a:prstGeom>
            <a:noFill/>
            <a:ln w="0">
              <a:noFill/>
            </a:ln>
          </p:spPr>
          <p:style>
            <a:lnRef idx="0"/>
            <a:fillRef idx="0"/>
            <a:effectRef idx="0"/>
            <a:fontRef idx="minor"/>
          </p:style>
          <p:txBody>
            <a:bodyPr lIns="0" rIns="0" tIns="45000" bIns="45000">
              <a:spAutoFit/>
            </a:bodyPr>
            <a:p>
              <a:pPr algn="ctr">
                <a:lnSpc>
                  <a:spcPct val="100000"/>
                </a:lnSpc>
                <a:spcAft>
                  <a:spcPts val="601"/>
                </a:spcAft>
              </a:pPr>
              <a:r>
                <a:rPr b="0" lang="ja-JP" sz="1600" spc="-1" strike="noStrike">
                  <a:solidFill>
                    <a:srgbClr val="000000"/>
                  </a:solidFill>
                  <a:latin typeface="游明朝"/>
                </a:rPr>
                <a:t>両手でガウンの肩付近を裂く</a:t>
              </a:r>
              <a:endParaRPr b="0" lang="en-US" sz="1600" spc="-1" strike="noStrike">
                <a:latin typeface="Arial"/>
              </a:endParaRPr>
            </a:p>
          </p:txBody>
        </p:sp>
      </p:grpSp>
      <p:grpSp>
        <p:nvGrpSpPr>
          <p:cNvPr id="464" name="グループ化 61"/>
          <p:cNvGrpSpPr/>
          <p:nvPr/>
        </p:nvGrpSpPr>
        <p:grpSpPr>
          <a:xfrm>
            <a:off x="3380400" y="3563640"/>
            <a:ext cx="3112560" cy="2329560"/>
            <a:chOff x="3380400" y="3563640"/>
            <a:chExt cx="3112560" cy="2329560"/>
          </a:xfrm>
        </p:grpSpPr>
        <p:pic>
          <p:nvPicPr>
            <p:cNvPr id="465" name="図 43" descr=""/>
            <p:cNvPicPr/>
            <p:nvPr/>
          </p:nvPicPr>
          <p:blipFill>
            <a:blip r:embed="rId6"/>
            <a:stretch/>
          </p:blipFill>
          <p:spPr>
            <a:xfrm>
              <a:off x="4619880" y="3563640"/>
              <a:ext cx="1047240" cy="2072160"/>
            </a:xfrm>
            <a:prstGeom prst="rect">
              <a:avLst/>
            </a:prstGeom>
            <a:ln w="0">
              <a:noFill/>
            </a:ln>
          </p:spPr>
        </p:pic>
        <p:sp>
          <p:nvSpPr>
            <p:cNvPr id="466" name="テキスト ボックス 56"/>
            <p:cNvSpPr/>
            <p:nvPr/>
          </p:nvSpPr>
          <p:spPr>
            <a:xfrm>
              <a:off x="3793320" y="5316120"/>
              <a:ext cx="2699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腕を抜き、生地の内側を</a:t>
              </a:r>
              <a:br/>
              <a:r>
                <a:rPr b="0" lang="ja-JP" sz="1600" spc="-1" strike="noStrike">
                  <a:solidFill>
                    <a:srgbClr val="000000"/>
                  </a:solidFill>
                  <a:latin typeface="游明朝"/>
                </a:rPr>
                <a:t>反転させて表側にする</a:t>
              </a:r>
              <a:endParaRPr b="0" lang="en-US" sz="1600" spc="-1" strike="noStrike">
                <a:latin typeface="Arial"/>
              </a:endParaRPr>
            </a:p>
          </p:txBody>
        </p:sp>
        <p:sp>
          <p:nvSpPr>
            <p:cNvPr id="467" name="直線矢印コネクタ 29"/>
            <p:cNvSpPr/>
            <p:nvPr/>
          </p:nvSpPr>
          <p:spPr>
            <a:xfrm>
              <a:off x="3380400" y="459972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spTree>
  </p:cSld>
  <mc:AlternateContent>
    <mc:Choice Requires="p14">
      <p:transition spd="med" p14:dur="700">
        <p:fade/>
      </p:transition>
    </mc:Choice>
    <mc:Fallback>
      <p:transition spd="med">
        <p:fade/>
      </p:transition>
    </mc:Fallback>
  </mc:AlternateContent>
  <p:timing>
    <p:tnLst>
      <p:par>
        <p:cTn id="346" dur="indefinite" restart="never" nodeType="tmRoot">
          <p:childTnLst>
            <p:seq>
              <p:cTn id="347" dur="indefinite" nodeType="mainSeq">
                <p:childTnLst>
                  <p:par>
                    <p:cTn id="348" fill="hold">
                      <p:stCondLst>
                        <p:cond delay="0"/>
                      </p:stCondLst>
                      <p:childTnLst>
                        <p:par>
                          <p:cTn id="349" fill="hold">
                            <p:stCondLst>
                              <p:cond delay="0"/>
                            </p:stCondLst>
                            <p:childTnLst>
                              <p:par>
                                <p:cTn id="350" nodeType="afterEffect" fill="hold" presetClass="entr" presetID="22" presetSubtype="8">
                                  <p:stCondLst>
                                    <p:cond delay="0"/>
                                  </p:stCondLst>
                                  <p:childTnLst>
                                    <p:set>
                                      <p:cBhvr>
                                        <p:cTn id="351" dur="1" fill="hold">
                                          <p:stCondLst>
                                            <p:cond delay="0"/>
                                          </p:stCondLst>
                                        </p:cTn>
                                        <p:tgtEl>
                                          <p:spTgt spid="455"/>
                                        </p:tgtEl>
                                        <p:attrNameLst>
                                          <p:attrName>style.visibility</p:attrName>
                                        </p:attrNameLst>
                                      </p:cBhvr>
                                      <p:to>
                                        <p:strVal val="visible"/>
                                      </p:to>
                                    </p:set>
                                    <p:animEffect filter="wipe(left)" transition="in">
                                      <p:cBhvr additive="repl">
                                        <p:cTn id="352" dur="500"/>
                                        <p:tgtEl>
                                          <p:spTgt spid="455"/>
                                        </p:tgtEl>
                                      </p:cBhvr>
                                    </p:animEffect>
                                  </p:childTnLst>
                                </p:cTn>
                              </p:par>
                            </p:childTnLst>
                          </p:cTn>
                        </p:par>
                        <p:par>
                          <p:cTn id="353" fill="hold">
                            <p:stCondLst>
                              <p:cond delay="500"/>
                            </p:stCondLst>
                            <p:childTnLst>
                              <p:par>
                                <p:cTn id="354" nodeType="afterEffect" fill="hold" presetClass="entr" presetID="22" presetSubtype="8">
                                  <p:stCondLst>
                                    <p:cond delay="0"/>
                                  </p:stCondLst>
                                  <p:childTnLst>
                                    <p:set>
                                      <p:cBhvr>
                                        <p:cTn id="355" dur="1" fill="hold">
                                          <p:stCondLst>
                                            <p:cond delay="0"/>
                                          </p:stCondLst>
                                        </p:cTn>
                                        <p:tgtEl>
                                          <p:spTgt spid="444"/>
                                        </p:tgtEl>
                                        <p:attrNameLst>
                                          <p:attrName>style.visibility</p:attrName>
                                        </p:attrNameLst>
                                      </p:cBhvr>
                                      <p:to>
                                        <p:strVal val="visible"/>
                                      </p:to>
                                    </p:set>
                                    <p:animEffect filter="wipe(left)" transition="in">
                                      <p:cBhvr additive="repl">
                                        <p:cTn id="356" dur="500"/>
                                        <p:tgtEl>
                                          <p:spTgt spid="444"/>
                                        </p:tgtEl>
                                      </p:cBhvr>
                                    </p:animEffect>
                                  </p:childTnLst>
                                </p:cTn>
                              </p:par>
                            </p:childTnLst>
                          </p:cTn>
                        </p:par>
                      </p:childTnLst>
                    </p:cTn>
                  </p:par>
                  <p:par>
                    <p:cTn id="357" fill="hold">
                      <p:stCondLst>
                        <p:cond delay="indefinite"/>
                      </p:stCondLst>
                      <p:childTnLst>
                        <p:par>
                          <p:cTn id="358" fill="hold">
                            <p:stCondLst>
                              <p:cond delay="0"/>
                            </p:stCondLst>
                            <p:childTnLst>
                              <p:par>
                                <p:cTn id="359" nodeType="clickEffect" fill="hold" presetClass="entr" presetID="22" presetSubtype="8">
                                  <p:stCondLst>
                                    <p:cond delay="0"/>
                                  </p:stCondLst>
                                  <p:childTnLst>
                                    <p:set>
                                      <p:cBhvr>
                                        <p:cTn id="360" dur="1" fill="hold">
                                          <p:stCondLst>
                                            <p:cond delay="0"/>
                                          </p:stCondLst>
                                        </p:cTn>
                                        <p:tgtEl>
                                          <p:spTgt spid="451"/>
                                        </p:tgtEl>
                                        <p:attrNameLst>
                                          <p:attrName>style.visibility</p:attrName>
                                        </p:attrNameLst>
                                      </p:cBhvr>
                                      <p:to>
                                        <p:strVal val="visible"/>
                                      </p:to>
                                    </p:set>
                                    <p:animEffect filter="wipe(left)" transition="in">
                                      <p:cBhvr additive="repl">
                                        <p:cTn id="361" dur="500"/>
                                        <p:tgtEl>
                                          <p:spTgt spid="451"/>
                                        </p:tgtEl>
                                      </p:cBhvr>
                                    </p:animEffect>
                                  </p:childTnLst>
                                </p:cTn>
                              </p:par>
                            </p:childTnLst>
                          </p:cTn>
                        </p:par>
                      </p:childTnLst>
                    </p:cTn>
                  </p:par>
                  <p:par>
                    <p:cTn id="362" fill="hold">
                      <p:stCondLst>
                        <p:cond delay="indefinite"/>
                      </p:stCondLst>
                      <p:childTnLst>
                        <p:par>
                          <p:cTn id="363" fill="hold">
                            <p:stCondLst>
                              <p:cond delay="0"/>
                            </p:stCondLst>
                            <p:childTnLst>
                              <p:par>
                                <p:cTn id="364" nodeType="clickEffect" fill="hold" presetClass="entr" presetID="22" presetSubtype="8">
                                  <p:stCondLst>
                                    <p:cond delay="0"/>
                                  </p:stCondLst>
                                  <p:childTnLst>
                                    <p:set>
                                      <p:cBhvr>
                                        <p:cTn id="365" dur="1" fill="hold">
                                          <p:stCondLst>
                                            <p:cond delay="0"/>
                                          </p:stCondLst>
                                        </p:cTn>
                                        <p:tgtEl>
                                          <p:spTgt spid="447"/>
                                        </p:tgtEl>
                                        <p:attrNameLst>
                                          <p:attrName>style.visibility</p:attrName>
                                        </p:attrNameLst>
                                      </p:cBhvr>
                                      <p:to>
                                        <p:strVal val="visible"/>
                                      </p:to>
                                    </p:set>
                                    <p:animEffect filter="wipe(left)" transition="in">
                                      <p:cBhvr additive="repl">
                                        <p:cTn id="366" dur="500"/>
                                        <p:tgtEl>
                                          <p:spTgt spid="447"/>
                                        </p:tgtEl>
                                      </p:cBhvr>
                                    </p:animEffect>
                                  </p:childTnLst>
                                </p:cTn>
                              </p:par>
                            </p:childTnLst>
                          </p:cTn>
                        </p:par>
                      </p:childTnLst>
                    </p:cTn>
                  </p:par>
                  <p:par>
                    <p:cTn id="367" fill="hold">
                      <p:stCondLst>
                        <p:cond delay="indefinite"/>
                      </p:stCondLst>
                      <p:childTnLst>
                        <p:par>
                          <p:cTn id="368" fill="hold">
                            <p:stCondLst>
                              <p:cond delay="0"/>
                            </p:stCondLst>
                            <p:childTnLst>
                              <p:par>
                                <p:cTn id="369" nodeType="clickEffect" fill="hold" presetClass="entr" presetID="22" presetSubtype="8">
                                  <p:stCondLst>
                                    <p:cond delay="0"/>
                                  </p:stCondLst>
                                  <p:childTnLst>
                                    <p:set>
                                      <p:cBhvr>
                                        <p:cTn id="370" dur="1" fill="hold">
                                          <p:stCondLst>
                                            <p:cond delay="0"/>
                                          </p:stCondLst>
                                        </p:cTn>
                                        <p:tgtEl>
                                          <p:spTgt spid="456"/>
                                        </p:tgtEl>
                                        <p:attrNameLst>
                                          <p:attrName>style.visibility</p:attrName>
                                        </p:attrNameLst>
                                      </p:cBhvr>
                                      <p:to>
                                        <p:strVal val="visible"/>
                                      </p:to>
                                    </p:set>
                                    <p:animEffect filter="wipe(left)" transition="in">
                                      <p:cBhvr additive="repl">
                                        <p:cTn id="371" dur="500"/>
                                        <p:tgtEl>
                                          <p:spTgt spid="456"/>
                                        </p:tgtEl>
                                      </p:cBhvr>
                                    </p:animEffect>
                                  </p:childTnLst>
                                </p:cTn>
                              </p:par>
                            </p:childTnLst>
                          </p:cTn>
                        </p:par>
                        <p:par>
                          <p:cTn id="372" fill="hold">
                            <p:stCondLst>
                              <p:cond delay="500"/>
                            </p:stCondLst>
                            <p:childTnLst>
                              <p:par>
                                <p:cTn id="373" nodeType="afterEffect" fill="hold" presetClass="entr" presetID="22" presetSubtype="8">
                                  <p:stCondLst>
                                    <p:cond delay="0"/>
                                  </p:stCondLst>
                                  <p:childTnLst>
                                    <p:set>
                                      <p:cBhvr>
                                        <p:cTn id="374" dur="1" fill="hold">
                                          <p:stCondLst>
                                            <p:cond delay="0"/>
                                          </p:stCondLst>
                                        </p:cTn>
                                        <p:tgtEl>
                                          <p:spTgt spid="461"/>
                                        </p:tgtEl>
                                        <p:attrNameLst>
                                          <p:attrName>style.visibility</p:attrName>
                                        </p:attrNameLst>
                                      </p:cBhvr>
                                      <p:to>
                                        <p:strVal val="visible"/>
                                      </p:to>
                                    </p:set>
                                    <p:animEffect filter="wipe(left)" transition="in">
                                      <p:cBhvr additive="repl">
                                        <p:cTn id="375" dur="500"/>
                                        <p:tgtEl>
                                          <p:spTgt spid="461"/>
                                        </p:tgtEl>
                                      </p:cBhvr>
                                    </p:animEffect>
                                  </p:childTnLst>
                                </p:cTn>
                              </p:par>
                            </p:childTnLst>
                          </p:cTn>
                        </p:par>
                      </p:childTnLst>
                    </p:cTn>
                  </p:par>
                  <p:par>
                    <p:cTn id="376" fill="hold">
                      <p:stCondLst>
                        <p:cond delay="indefinite"/>
                      </p:stCondLst>
                      <p:childTnLst>
                        <p:par>
                          <p:cTn id="377" fill="hold">
                            <p:stCondLst>
                              <p:cond delay="0"/>
                            </p:stCondLst>
                            <p:childTnLst>
                              <p:par>
                                <p:cTn id="378" nodeType="clickEffect" fill="hold" presetClass="entr" presetID="22" presetSubtype="8">
                                  <p:stCondLst>
                                    <p:cond delay="0"/>
                                  </p:stCondLst>
                                  <p:childTnLst>
                                    <p:set>
                                      <p:cBhvr>
                                        <p:cTn id="379" dur="1" fill="hold">
                                          <p:stCondLst>
                                            <p:cond delay="0"/>
                                          </p:stCondLst>
                                        </p:cTn>
                                        <p:tgtEl>
                                          <p:spTgt spid="464"/>
                                        </p:tgtEl>
                                        <p:attrNameLst>
                                          <p:attrName>style.visibility</p:attrName>
                                        </p:attrNameLst>
                                      </p:cBhvr>
                                      <p:to>
                                        <p:strVal val="visible"/>
                                      </p:to>
                                    </p:set>
                                    <p:animEffect filter="wipe(left)" transition="in">
                                      <p:cBhvr additive="repl">
                                        <p:cTn id="380" dur="500"/>
                                        <p:tgtEl>
                                          <p:spTgt spid="464"/>
                                        </p:tgtEl>
                                      </p:cBhvr>
                                    </p:animEffect>
                                  </p:childTnLst>
                                </p:cTn>
                              </p:par>
                            </p:childTnLst>
                          </p:cTn>
                        </p:par>
                      </p:childTnLst>
                    </p:cTn>
                  </p:par>
                  <p:par>
                    <p:cTn id="381" fill="hold">
                      <p:stCondLst>
                        <p:cond delay="indefinite"/>
                      </p:stCondLst>
                      <p:childTnLst>
                        <p:par>
                          <p:cTn id="382" fill="hold">
                            <p:stCondLst>
                              <p:cond delay="0"/>
                            </p:stCondLst>
                            <p:childTnLst>
                              <p:par>
                                <p:cTn id="383" nodeType="clickEffect" fill="hold" presetClass="entr" presetID="22" presetSubtype="8">
                                  <p:stCondLst>
                                    <p:cond delay="0"/>
                                  </p:stCondLst>
                                  <p:childTnLst>
                                    <p:set>
                                      <p:cBhvr>
                                        <p:cTn id="384" dur="1" fill="hold">
                                          <p:stCondLst>
                                            <p:cond delay="0"/>
                                          </p:stCondLst>
                                        </p:cTn>
                                        <p:tgtEl>
                                          <p:spTgt spid="457"/>
                                        </p:tgtEl>
                                        <p:attrNameLst>
                                          <p:attrName>style.visibility</p:attrName>
                                        </p:attrNameLst>
                                      </p:cBhvr>
                                      <p:to>
                                        <p:strVal val="visible"/>
                                      </p:to>
                                    </p:set>
                                    <p:animEffect filter="wipe(left)" transition="in">
                                      <p:cBhvr additive="repl">
                                        <p:cTn id="385" dur="500"/>
                                        <p:tgtEl>
                                          <p:spTgt spid="4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469"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470"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471" name="Rectangle 4"/>
          <p:cNvSpPr/>
          <p:nvPr/>
        </p:nvSpPr>
        <p:spPr>
          <a:xfrm>
            <a:off x="523800" y="324000"/>
            <a:ext cx="9239040" cy="640080"/>
          </a:xfrm>
          <a:prstGeom prst="roundRect">
            <a:avLst>
              <a:gd name="adj" fmla="val 16667"/>
            </a:avLst>
          </a:prstGeom>
          <a:solidFill>
            <a:schemeClr val="accent5">
              <a:lumMod val="20000"/>
              <a:lumOff val="80000"/>
            </a:schemeClr>
          </a:solidFill>
          <a:ln w="38100">
            <a:solidFill>
              <a:srgbClr val="5b9bd5">
                <a:lumMod val="75000"/>
              </a:srgbClr>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カバーオールの着脱方法</a:t>
            </a:r>
            <a:endParaRPr b="0" lang="en-US" sz="3200" spc="-1" strike="noStrike">
              <a:latin typeface="Arial"/>
            </a:endParaRPr>
          </a:p>
        </p:txBody>
      </p:sp>
      <p:grpSp>
        <p:nvGrpSpPr>
          <p:cNvPr id="472" name="グループ化 54"/>
          <p:cNvGrpSpPr/>
          <p:nvPr/>
        </p:nvGrpSpPr>
        <p:grpSpPr>
          <a:xfrm>
            <a:off x="531000" y="1307520"/>
            <a:ext cx="2159640" cy="2075040"/>
            <a:chOff x="531000" y="1307520"/>
            <a:chExt cx="2159640" cy="2075040"/>
          </a:xfrm>
        </p:grpSpPr>
        <p:pic>
          <p:nvPicPr>
            <p:cNvPr id="473" name="図 25" descr=""/>
            <p:cNvPicPr/>
            <p:nvPr/>
          </p:nvPicPr>
          <p:blipFill>
            <a:blip r:embed="rId1"/>
            <a:stretch/>
          </p:blipFill>
          <p:spPr>
            <a:xfrm>
              <a:off x="874800" y="1307520"/>
              <a:ext cx="1472760" cy="2067480"/>
            </a:xfrm>
            <a:prstGeom prst="rect">
              <a:avLst/>
            </a:prstGeom>
            <a:ln w="0">
              <a:noFill/>
            </a:ln>
          </p:spPr>
        </p:pic>
        <p:sp>
          <p:nvSpPr>
            <p:cNvPr id="474" name="テキスト ボックス 40"/>
            <p:cNvSpPr/>
            <p:nvPr/>
          </p:nvSpPr>
          <p:spPr>
            <a:xfrm>
              <a:off x="531000" y="3048840"/>
              <a:ext cx="215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足から履く</a:t>
              </a:r>
              <a:endParaRPr b="0" lang="en-US" sz="1600" spc="-1" strike="noStrike">
                <a:latin typeface="Arial"/>
              </a:endParaRPr>
            </a:p>
          </p:txBody>
        </p:sp>
      </p:grpSp>
      <p:grpSp>
        <p:nvGrpSpPr>
          <p:cNvPr id="475" name="グループ化 64"/>
          <p:cNvGrpSpPr/>
          <p:nvPr/>
        </p:nvGrpSpPr>
        <p:grpSpPr>
          <a:xfrm>
            <a:off x="7376400" y="1474560"/>
            <a:ext cx="2386440" cy="1906920"/>
            <a:chOff x="7376400" y="1474560"/>
            <a:chExt cx="2386440" cy="1906920"/>
          </a:xfrm>
        </p:grpSpPr>
        <p:pic>
          <p:nvPicPr>
            <p:cNvPr id="476" name="図 33" descr=""/>
            <p:cNvPicPr/>
            <p:nvPr/>
          </p:nvPicPr>
          <p:blipFill>
            <a:blip r:embed="rId2"/>
            <a:stretch/>
          </p:blipFill>
          <p:spPr>
            <a:xfrm>
              <a:off x="7674480" y="1474560"/>
              <a:ext cx="2016720" cy="1733760"/>
            </a:xfrm>
            <a:prstGeom prst="rect">
              <a:avLst/>
            </a:prstGeom>
            <a:ln w="0">
              <a:noFill/>
            </a:ln>
          </p:spPr>
        </p:pic>
        <p:sp>
          <p:nvSpPr>
            <p:cNvPr id="477" name="テキスト ボックス 23"/>
            <p:cNvSpPr/>
            <p:nvPr/>
          </p:nvSpPr>
          <p:spPr>
            <a:xfrm>
              <a:off x="7603200" y="3047760"/>
              <a:ext cx="215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両面テープで閉じる</a:t>
              </a:r>
              <a:endParaRPr b="0" lang="en-US" sz="1600" spc="-1" strike="noStrike">
                <a:latin typeface="Arial"/>
              </a:endParaRPr>
            </a:p>
          </p:txBody>
        </p:sp>
        <p:sp>
          <p:nvSpPr>
            <p:cNvPr id="478" name="直線矢印コネクタ 41"/>
            <p:cNvSpPr/>
            <p:nvPr/>
          </p:nvSpPr>
          <p:spPr>
            <a:xfrm>
              <a:off x="7376400" y="23414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479" name="グループ化 63"/>
          <p:cNvGrpSpPr/>
          <p:nvPr/>
        </p:nvGrpSpPr>
        <p:grpSpPr>
          <a:xfrm>
            <a:off x="5018760" y="1478160"/>
            <a:ext cx="2386800" cy="2157840"/>
            <a:chOff x="5018760" y="1478160"/>
            <a:chExt cx="2386800" cy="2157840"/>
          </a:xfrm>
        </p:grpSpPr>
        <p:pic>
          <p:nvPicPr>
            <p:cNvPr id="480" name="図 31" descr=""/>
            <p:cNvPicPr/>
            <p:nvPr/>
          </p:nvPicPr>
          <p:blipFill>
            <a:blip r:embed="rId3"/>
            <a:stretch/>
          </p:blipFill>
          <p:spPr>
            <a:xfrm>
              <a:off x="5480640" y="1478160"/>
              <a:ext cx="1690200" cy="1726560"/>
            </a:xfrm>
            <a:prstGeom prst="rect">
              <a:avLst/>
            </a:prstGeom>
            <a:ln w="0">
              <a:noFill/>
            </a:ln>
          </p:spPr>
        </p:pic>
        <p:sp>
          <p:nvSpPr>
            <p:cNvPr id="481" name="テキスト ボックス 37"/>
            <p:cNvSpPr/>
            <p:nvPr/>
          </p:nvSpPr>
          <p:spPr>
            <a:xfrm>
              <a:off x="5245920" y="3058920"/>
              <a:ext cx="2159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フードを被り、</a:t>
              </a:r>
              <a:br/>
              <a:r>
                <a:rPr b="0" lang="ja-JP" sz="1600" spc="-1" strike="noStrike">
                  <a:solidFill>
                    <a:srgbClr val="000000"/>
                  </a:solidFill>
                  <a:latin typeface="游明朝"/>
                </a:rPr>
                <a:t>ファスナーを閉じる</a:t>
              </a:r>
              <a:endParaRPr b="0" lang="en-US" sz="1600" spc="-1" strike="noStrike">
                <a:latin typeface="Arial"/>
              </a:endParaRPr>
            </a:p>
          </p:txBody>
        </p:sp>
        <p:sp>
          <p:nvSpPr>
            <p:cNvPr id="482" name="直線矢印コネクタ 42"/>
            <p:cNvSpPr/>
            <p:nvPr/>
          </p:nvSpPr>
          <p:spPr>
            <a:xfrm>
              <a:off x="5018760" y="23414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sp>
        <p:nvSpPr>
          <p:cNvPr id="483" name="四角形: 角を丸くする 11"/>
          <p:cNvSpPr/>
          <p:nvPr/>
        </p:nvSpPr>
        <p:spPr>
          <a:xfrm>
            <a:off x="523800" y="1122480"/>
            <a:ext cx="947160" cy="438480"/>
          </a:xfrm>
          <a:prstGeom prst="roundRect">
            <a:avLst>
              <a:gd name="adj" fmla="val 1666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chor="ctr">
            <a:spAutoFit/>
          </a:bodyPr>
          <a:p>
            <a:pPr algn="ctr">
              <a:lnSpc>
                <a:spcPct val="100000"/>
              </a:lnSpc>
            </a:pPr>
            <a:r>
              <a:rPr b="0" lang="ja-JP" sz="2000" spc="-1" strike="noStrike">
                <a:solidFill>
                  <a:srgbClr val="000000"/>
                </a:solidFill>
                <a:latin typeface="游明朝"/>
                <a:ea typeface="メイリオ"/>
              </a:rPr>
              <a:t>着用</a:t>
            </a:r>
            <a:endParaRPr b="0" lang="en-US" sz="2000" spc="-1" strike="noStrike">
              <a:latin typeface="Arial"/>
            </a:endParaRPr>
          </a:p>
        </p:txBody>
      </p:sp>
      <p:sp>
        <p:nvSpPr>
          <p:cNvPr id="484" name="四角形: 角を丸くする 12"/>
          <p:cNvSpPr/>
          <p:nvPr/>
        </p:nvSpPr>
        <p:spPr>
          <a:xfrm>
            <a:off x="533160" y="3430800"/>
            <a:ext cx="937800" cy="438480"/>
          </a:xfrm>
          <a:prstGeom prst="roundRect">
            <a:avLst>
              <a:gd name="adj" fmla="val 1666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chor="ctr">
            <a:spAutoFit/>
          </a:bodyPr>
          <a:p>
            <a:pPr algn="ctr">
              <a:lnSpc>
                <a:spcPct val="100000"/>
              </a:lnSpc>
            </a:pPr>
            <a:r>
              <a:rPr b="0" lang="ja-JP" sz="2000" spc="-1" strike="noStrike">
                <a:solidFill>
                  <a:srgbClr val="000000"/>
                </a:solidFill>
                <a:latin typeface="游明朝"/>
                <a:ea typeface="メイリオ"/>
              </a:rPr>
              <a:t>脱衣</a:t>
            </a:r>
            <a:endParaRPr b="0" lang="en-US" sz="2000" spc="-1" strike="noStrike">
              <a:latin typeface="Arial"/>
            </a:endParaRPr>
          </a:p>
        </p:txBody>
      </p:sp>
      <p:grpSp>
        <p:nvGrpSpPr>
          <p:cNvPr id="485" name="グループ化 68"/>
          <p:cNvGrpSpPr/>
          <p:nvPr/>
        </p:nvGrpSpPr>
        <p:grpSpPr>
          <a:xfrm>
            <a:off x="531000" y="3798720"/>
            <a:ext cx="2159640" cy="2094480"/>
            <a:chOff x="531000" y="3798720"/>
            <a:chExt cx="2159640" cy="2094480"/>
          </a:xfrm>
        </p:grpSpPr>
        <p:pic>
          <p:nvPicPr>
            <p:cNvPr id="486" name="図 35" descr=""/>
            <p:cNvPicPr/>
            <p:nvPr/>
          </p:nvPicPr>
          <p:blipFill>
            <a:blip r:embed="rId4"/>
            <a:stretch/>
          </p:blipFill>
          <p:spPr>
            <a:xfrm>
              <a:off x="852840" y="3798720"/>
              <a:ext cx="1516320" cy="2024280"/>
            </a:xfrm>
            <a:prstGeom prst="rect">
              <a:avLst/>
            </a:prstGeom>
            <a:ln w="0">
              <a:noFill/>
            </a:ln>
          </p:spPr>
        </p:pic>
        <p:sp>
          <p:nvSpPr>
            <p:cNvPr id="487" name="テキスト ボックス 20"/>
            <p:cNvSpPr/>
            <p:nvPr/>
          </p:nvSpPr>
          <p:spPr>
            <a:xfrm>
              <a:off x="531000" y="5316120"/>
              <a:ext cx="2159640" cy="577080"/>
            </a:xfrm>
            <a:prstGeom prst="rect">
              <a:avLst/>
            </a:prstGeom>
            <a:noFill/>
            <a:ln w="0">
              <a:noFill/>
            </a:ln>
          </p:spPr>
          <p:style>
            <a:lnRef idx="0"/>
            <a:fillRef idx="0"/>
            <a:effectRef idx="0"/>
            <a:fontRef idx="minor"/>
          </p:style>
          <p:txBody>
            <a:bodyPr lIns="0" rIns="0" tIns="45000" bIns="45000">
              <a:spAutoFit/>
            </a:bodyPr>
            <a:p>
              <a:pPr algn="ctr">
                <a:lnSpc>
                  <a:spcPct val="100000"/>
                </a:lnSpc>
                <a:spcAft>
                  <a:spcPts val="601"/>
                </a:spcAft>
              </a:pPr>
              <a:r>
                <a:rPr b="0" lang="ja-JP" sz="1600" spc="-1" strike="noStrike">
                  <a:solidFill>
                    <a:srgbClr val="000000"/>
                  </a:solidFill>
                  <a:latin typeface="游明朝"/>
                </a:rPr>
                <a:t>両⾯テープを破り、ファスナーを開ける</a:t>
              </a:r>
              <a:endParaRPr b="0" lang="en-US" sz="1600" spc="-1" strike="noStrike">
                <a:latin typeface="Arial"/>
              </a:endParaRPr>
            </a:p>
          </p:txBody>
        </p:sp>
      </p:grpSp>
      <p:grpSp>
        <p:nvGrpSpPr>
          <p:cNvPr id="488" name="グループ化 55"/>
          <p:cNvGrpSpPr/>
          <p:nvPr/>
        </p:nvGrpSpPr>
        <p:grpSpPr>
          <a:xfrm>
            <a:off x="2661480" y="1296720"/>
            <a:ext cx="2386800" cy="2095920"/>
            <a:chOff x="2661480" y="1296720"/>
            <a:chExt cx="2386800" cy="2095920"/>
          </a:xfrm>
        </p:grpSpPr>
        <p:pic>
          <p:nvPicPr>
            <p:cNvPr id="489" name="図 28" descr=""/>
            <p:cNvPicPr/>
            <p:nvPr/>
          </p:nvPicPr>
          <p:blipFill>
            <a:blip r:embed="rId5"/>
            <a:stretch/>
          </p:blipFill>
          <p:spPr>
            <a:xfrm>
              <a:off x="3123360" y="1296720"/>
              <a:ext cx="1690200" cy="2089440"/>
            </a:xfrm>
            <a:prstGeom prst="rect">
              <a:avLst/>
            </a:prstGeom>
            <a:ln w="0">
              <a:noFill/>
            </a:ln>
          </p:spPr>
        </p:pic>
        <p:sp>
          <p:nvSpPr>
            <p:cNvPr id="490" name="テキスト ボックス 13"/>
            <p:cNvSpPr/>
            <p:nvPr/>
          </p:nvSpPr>
          <p:spPr>
            <a:xfrm>
              <a:off x="2888640" y="3058920"/>
              <a:ext cx="215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両腕を通す</a:t>
              </a:r>
              <a:endParaRPr b="0" lang="en-US" sz="1600" spc="-1" strike="noStrike">
                <a:latin typeface="Arial"/>
              </a:endParaRPr>
            </a:p>
          </p:txBody>
        </p:sp>
        <p:sp>
          <p:nvSpPr>
            <p:cNvPr id="491" name="直線矢印コネクタ 15"/>
            <p:cNvSpPr/>
            <p:nvPr/>
          </p:nvSpPr>
          <p:spPr>
            <a:xfrm>
              <a:off x="2661480" y="23414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492" name="グループ化 65"/>
          <p:cNvGrpSpPr/>
          <p:nvPr/>
        </p:nvGrpSpPr>
        <p:grpSpPr>
          <a:xfrm>
            <a:off x="7376400" y="3795120"/>
            <a:ext cx="2386440" cy="2098080"/>
            <a:chOff x="7376400" y="3795120"/>
            <a:chExt cx="2386440" cy="2098080"/>
          </a:xfrm>
        </p:grpSpPr>
        <p:pic>
          <p:nvPicPr>
            <p:cNvPr id="493" name="図 50" descr=""/>
            <p:cNvPicPr/>
            <p:nvPr/>
          </p:nvPicPr>
          <p:blipFill>
            <a:blip r:embed="rId6"/>
            <a:stretch/>
          </p:blipFill>
          <p:spPr>
            <a:xfrm>
              <a:off x="8153640" y="3795120"/>
              <a:ext cx="1059120" cy="2031480"/>
            </a:xfrm>
            <a:prstGeom prst="rect">
              <a:avLst/>
            </a:prstGeom>
            <a:ln w="0">
              <a:noFill/>
            </a:ln>
          </p:spPr>
        </p:pic>
        <p:sp>
          <p:nvSpPr>
            <p:cNvPr id="494" name="テキスト ボックス 17"/>
            <p:cNvSpPr/>
            <p:nvPr/>
          </p:nvSpPr>
          <p:spPr>
            <a:xfrm>
              <a:off x="7603200" y="5316120"/>
              <a:ext cx="2159640" cy="577080"/>
            </a:xfrm>
            <a:prstGeom prst="rect">
              <a:avLst/>
            </a:prstGeom>
            <a:noFill/>
            <a:ln w="0">
              <a:noFill/>
            </a:ln>
          </p:spPr>
          <p:style>
            <a:lnRef idx="0"/>
            <a:fillRef idx="0"/>
            <a:effectRef idx="0"/>
            <a:fontRef idx="minor"/>
          </p:style>
          <p:txBody>
            <a:bodyPr lIns="0" rIns="0" tIns="45000" bIns="45000">
              <a:spAutoFit/>
            </a:bodyPr>
            <a:p>
              <a:pPr algn="ctr">
                <a:lnSpc>
                  <a:spcPct val="100000"/>
                </a:lnSpc>
                <a:spcAft>
                  <a:spcPts val="601"/>
                </a:spcAft>
              </a:pPr>
              <a:r>
                <a:rPr b="0" lang="ja-JP" sz="1600" spc="-1" strike="noStrike">
                  <a:solidFill>
                    <a:srgbClr val="000000"/>
                  </a:solidFill>
                  <a:latin typeface="游明朝"/>
                </a:rPr>
                <a:t>内側を外側に出し、</a:t>
              </a:r>
              <a:br/>
              <a:r>
                <a:rPr b="0" lang="ja-JP" sz="1600" spc="-1" strike="noStrike">
                  <a:solidFill>
                    <a:srgbClr val="000000"/>
                  </a:solidFill>
                  <a:latin typeface="游明朝"/>
                </a:rPr>
                <a:t>丸めて下ろす</a:t>
              </a:r>
              <a:endParaRPr b="0" lang="en-US" sz="1600" spc="-1" strike="noStrike">
                <a:latin typeface="Arial"/>
              </a:endParaRPr>
            </a:p>
          </p:txBody>
        </p:sp>
        <p:sp>
          <p:nvSpPr>
            <p:cNvPr id="495" name="直線矢印コネクタ 51"/>
            <p:cNvSpPr/>
            <p:nvPr/>
          </p:nvSpPr>
          <p:spPr>
            <a:xfrm>
              <a:off x="7376400" y="48110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496" name="グループ化 66"/>
          <p:cNvGrpSpPr/>
          <p:nvPr/>
        </p:nvGrpSpPr>
        <p:grpSpPr>
          <a:xfrm>
            <a:off x="5015160" y="3943800"/>
            <a:ext cx="2390400" cy="1949400"/>
            <a:chOff x="5015160" y="3943800"/>
            <a:chExt cx="2390400" cy="1949400"/>
          </a:xfrm>
        </p:grpSpPr>
        <p:pic>
          <p:nvPicPr>
            <p:cNvPr id="497" name="図 46" descr=""/>
            <p:cNvPicPr/>
            <p:nvPr/>
          </p:nvPicPr>
          <p:blipFill>
            <a:blip r:embed="rId7"/>
            <a:stretch/>
          </p:blipFill>
          <p:spPr>
            <a:xfrm>
              <a:off x="5342760" y="3943800"/>
              <a:ext cx="1965960" cy="1733760"/>
            </a:xfrm>
            <a:prstGeom prst="rect">
              <a:avLst/>
            </a:prstGeom>
            <a:ln w="0">
              <a:noFill/>
            </a:ln>
          </p:spPr>
        </p:pic>
        <p:sp>
          <p:nvSpPr>
            <p:cNvPr id="498" name="テキスト ボックス 56"/>
            <p:cNvSpPr/>
            <p:nvPr/>
          </p:nvSpPr>
          <p:spPr>
            <a:xfrm>
              <a:off x="5245920" y="5316120"/>
              <a:ext cx="2159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両腕を後ろに回し、腕を順に抜く</a:t>
              </a:r>
              <a:endParaRPr b="0" lang="en-US" sz="1600" spc="-1" strike="noStrike">
                <a:latin typeface="Arial"/>
              </a:endParaRPr>
            </a:p>
          </p:txBody>
        </p:sp>
        <p:sp>
          <p:nvSpPr>
            <p:cNvPr id="499" name="直線矢印コネクタ 52"/>
            <p:cNvSpPr/>
            <p:nvPr/>
          </p:nvSpPr>
          <p:spPr>
            <a:xfrm>
              <a:off x="5015160" y="48110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500" name="グループ化 67"/>
          <p:cNvGrpSpPr/>
          <p:nvPr/>
        </p:nvGrpSpPr>
        <p:grpSpPr>
          <a:xfrm>
            <a:off x="2661480" y="3762360"/>
            <a:ext cx="2386800" cy="2130840"/>
            <a:chOff x="2661480" y="3762360"/>
            <a:chExt cx="2386800" cy="2130840"/>
          </a:xfrm>
        </p:grpSpPr>
        <p:pic>
          <p:nvPicPr>
            <p:cNvPr id="501" name="図 44" descr=""/>
            <p:cNvPicPr/>
            <p:nvPr/>
          </p:nvPicPr>
          <p:blipFill>
            <a:blip r:embed="rId8"/>
            <a:stretch/>
          </p:blipFill>
          <p:spPr>
            <a:xfrm>
              <a:off x="3025080" y="3762360"/>
              <a:ext cx="1886400" cy="2096640"/>
            </a:xfrm>
            <a:prstGeom prst="rect">
              <a:avLst/>
            </a:prstGeom>
            <a:ln w="0">
              <a:noFill/>
            </a:ln>
          </p:spPr>
        </p:pic>
        <p:sp>
          <p:nvSpPr>
            <p:cNvPr id="502" name="テキスト ボックス 9"/>
            <p:cNvSpPr/>
            <p:nvPr/>
          </p:nvSpPr>
          <p:spPr>
            <a:xfrm>
              <a:off x="2888640" y="5316120"/>
              <a:ext cx="2159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ja-JP" sz="1600" spc="-1" strike="noStrike">
                  <a:solidFill>
                    <a:srgbClr val="000000"/>
                  </a:solidFill>
                  <a:latin typeface="游明朝"/>
                </a:rPr>
                <a:t>フードを注意深く</a:t>
              </a:r>
              <a:br/>
              <a:r>
                <a:rPr b="0" lang="ja-JP" sz="1600" spc="-1" strike="noStrike">
                  <a:solidFill>
                    <a:srgbClr val="000000"/>
                  </a:solidFill>
                  <a:latin typeface="游明朝"/>
                </a:rPr>
                <a:t>持ち上げ取る</a:t>
              </a:r>
              <a:endParaRPr b="0" lang="en-US" sz="1600" spc="-1" strike="noStrike">
                <a:latin typeface="Arial"/>
              </a:endParaRPr>
            </a:p>
          </p:txBody>
        </p:sp>
        <p:sp>
          <p:nvSpPr>
            <p:cNvPr id="503" name="直線矢印コネクタ 53"/>
            <p:cNvSpPr/>
            <p:nvPr/>
          </p:nvSpPr>
          <p:spPr>
            <a:xfrm>
              <a:off x="2661480" y="48110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spTree>
  </p:cSld>
  <mc:AlternateContent>
    <mc:Choice Requires="p14">
      <p:transition spd="med" p14:dur="700">
        <p:fade/>
      </p:transition>
    </mc:Choice>
    <mc:Fallback>
      <p:transition spd="med">
        <p:fade/>
      </p:transition>
    </mc:Fallback>
  </mc:AlternateContent>
  <p:timing>
    <p:tnLst>
      <p:par>
        <p:cTn id="386" dur="indefinite" restart="never" nodeType="tmRoot">
          <p:childTnLst>
            <p:seq>
              <p:cTn id="387" dur="indefinite" nodeType="mainSeq">
                <p:childTnLst>
                  <p:par>
                    <p:cTn id="388" fill="hold">
                      <p:stCondLst>
                        <p:cond delay="0"/>
                      </p:stCondLst>
                      <p:childTnLst>
                        <p:par>
                          <p:cTn id="389" fill="hold">
                            <p:stCondLst>
                              <p:cond delay="0"/>
                            </p:stCondLst>
                            <p:childTnLst>
                              <p:par>
                                <p:cTn id="390" nodeType="afterEffect" fill="hold" presetClass="entr" presetID="22" presetSubtype="8">
                                  <p:stCondLst>
                                    <p:cond delay="0"/>
                                  </p:stCondLst>
                                  <p:childTnLst>
                                    <p:set>
                                      <p:cBhvr>
                                        <p:cTn id="391" dur="1" fill="hold">
                                          <p:stCondLst>
                                            <p:cond delay="0"/>
                                          </p:stCondLst>
                                        </p:cTn>
                                        <p:tgtEl>
                                          <p:spTgt spid="483"/>
                                        </p:tgtEl>
                                        <p:attrNameLst>
                                          <p:attrName>style.visibility</p:attrName>
                                        </p:attrNameLst>
                                      </p:cBhvr>
                                      <p:to>
                                        <p:strVal val="visible"/>
                                      </p:to>
                                    </p:set>
                                    <p:animEffect filter="wipe(left)" transition="in">
                                      <p:cBhvr additive="repl">
                                        <p:cTn id="392" dur="500"/>
                                        <p:tgtEl>
                                          <p:spTgt spid="483"/>
                                        </p:tgtEl>
                                      </p:cBhvr>
                                    </p:animEffect>
                                  </p:childTnLst>
                                </p:cTn>
                              </p:par>
                            </p:childTnLst>
                          </p:cTn>
                        </p:par>
                        <p:par>
                          <p:cTn id="393" fill="hold">
                            <p:stCondLst>
                              <p:cond delay="500"/>
                            </p:stCondLst>
                            <p:childTnLst>
                              <p:par>
                                <p:cTn id="394" nodeType="afterEffect" fill="hold" presetClass="entr" presetID="22" presetSubtype="8">
                                  <p:stCondLst>
                                    <p:cond delay="0"/>
                                  </p:stCondLst>
                                  <p:childTnLst>
                                    <p:set>
                                      <p:cBhvr>
                                        <p:cTn id="395" dur="1" fill="hold">
                                          <p:stCondLst>
                                            <p:cond delay="0"/>
                                          </p:stCondLst>
                                        </p:cTn>
                                        <p:tgtEl>
                                          <p:spTgt spid="472"/>
                                        </p:tgtEl>
                                        <p:attrNameLst>
                                          <p:attrName>style.visibility</p:attrName>
                                        </p:attrNameLst>
                                      </p:cBhvr>
                                      <p:to>
                                        <p:strVal val="visible"/>
                                      </p:to>
                                    </p:set>
                                    <p:animEffect filter="wipe(left)" transition="in">
                                      <p:cBhvr additive="repl">
                                        <p:cTn id="396" dur="500"/>
                                        <p:tgtEl>
                                          <p:spTgt spid="472"/>
                                        </p:tgtEl>
                                      </p:cBhvr>
                                    </p:animEffect>
                                  </p:childTnLst>
                                </p:cTn>
                              </p:par>
                            </p:childTnLst>
                          </p:cTn>
                        </p:par>
                      </p:childTnLst>
                    </p:cTn>
                  </p:par>
                  <p:par>
                    <p:cTn id="397" fill="hold">
                      <p:stCondLst>
                        <p:cond delay="indefinite"/>
                      </p:stCondLst>
                      <p:childTnLst>
                        <p:par>
                          <p:cTn id="398" fill="hold">
                            <p:stCondLst>
                              <p:cond delay="0"/>
                            </p:stCondLst>
                            <p:childTnLst>
                              <p:par>
                                <p:cTn id="399" nodeType="clickEffect" fill="hold" presetClass="entr" presetID="22" presetSubtype="8">
                                  <p:stCondLst>
                                    <p:cond delay="0"/>
                                  </p:stCondLst>
                                  <p:childTnLst>
                                    <p:set>
                                      <p:cBhvr>
                                        <p:cTn id="400" dur="1" fill="hold">
                                          <p:stCondLst>
                                            <p:cond delay="0"/>
                                          </p:stCondLst>
                                        </p:cTn>
                                        <p:tgtEl>
                                          <p:spTgt spid="488"/>
                                        </p:tgtEl>
                                        <p:attrNameLst>
                                          <p:attrName>style.visibility</p:attrName>
                                        </p:attrNameLst>
                                      </p:cBhvr>
                                      <p:to>
                                        <p:strVal val="visible"/>
                                      </p:to>
                                    </p:set>
                                    <p:animEffect filter="wipe(left)" transition="in">
                                      <p:cBhvr additive="repl">
                                        <p:cTn id="401" dur="500"/>
                                        <p:tgtEl>
                                          <p:spTgt spid="488"/>
                                        </p:tgtEl>
                                      </p:cBhvr>
                                    </p:animEffect>
                                  </p:childTnLst>
                                </p:cTn>
                              </p:par>
                            </p:childTnLst>
                          </p:cTn>
                        </p:par>
                      </p:childTnLst>
                    </p:cTn>
                  </p:par>
                  <p:par>
                    <p:cTn id="402" fill="hold">
                      <p:stCondLst>
                        <p:cond delay="indefinite"/>
                      </p:stCondLst>
                      <p:childTnLst>
                        <p:par>
                          <p:cTn id="403" fill="hold">
                            <p:stCondLst>
                              <p:cond delay="0"/>
                            </p:stCondLst>
                            <p:childTnLst>
                              <p:par>
                                <p:cTn id="404" nodeType="clickEffect" fill="hold" presetClass="entr" presetID="22" presetSubtype="8">
                                  <p:stCondLst>
                                    <p:cond delay="0"/>
                                  </p:stCondLst>
                                  <p:childTnLst>
                                    <p:set>
                                      <p:cBhvr>
                                        <p:cTn id="405" dur="1" fill="hold">
                                          <p:stCondLst>
                                            <p:cond delay="0"/>
                                          </p:stCondLst>
                                        </p:cTn>
                                        <p:tgtEl>
                                          <p:spTgt spid="479"/>
                                        </p:tgtEl>
                                        <p:attrNameLst>
                                          <p:attrName>style.visibility</p:attrName>
                                        </p:attrNameLst>
                                      </p:cBhvr>
                                      <p:to>
                                        <p:strVal val="visible"/>
                                      </p:to>
                                    </p:set>
                                    <p:animEffect filter="wipe(left)" transition="in">
                                      <p:cBhvr additive="repl">
                                        <p:cTn id="406" dur="500"/>
                                        <p:tgtEl>
                                          <p:spTgt spid="479"/>
                                        </p:tgtEl>
                                      </p:cBhvr>
                                    </p:animEffect>
                                  </p:childTnLst>
                                </p:cTn>
                              </p:par>
                            </p:childTnLst>
                          </p:cTn>
                        </p:par>
                      </p:childTnLst>
                    </p:cTn>
                  </p:par>
                  <p:par>
                    <p:cTn id="407" fill="hold">
                      <p:stCondLst>
                        <p:cond delay="indefinite"/>
                      </p:stCondLst>
                      <p:childTnLst>
                        <p:par>
                          <p:cTn id="408" fill="hold">
                            <p:stCondLst>
                              <p:cond delay="0"/>
                            </p:stCondLst>
                            <p:childTnLst>
                              <p:par>
                                <p:cTn id="409" nodeType="clickEffect" fill="hold" presetClass="entr" presetID="22" presetSubtype="8">
                                  <p:stCondLst>
                                    <p:cond delay="0"/>
                                  </p:stCondLst>
                                  <p:childTnLst>
                                    <p:set>
                                      <p:cBhvr>
                                        <p:cTn id="410" dur="1" fill="hold">
                                          <p:stCondLst>
                                            <p:cond delay="0"/>
                                          </p:stCondLst>
                                        </p:cTn>
                                        <p:tgtEl>
                                          <p:spTgt spid="475"/>
                                        </p:tgtEl>
                                        <p:attrNameLst>
                                          <p:attrName>style.visibility</p:attrName>
                                        </p:attrNameLst>
                                      </p:cBhvr>
                                      <p:to>
                                        <p:strVal val="visible"/>
                                      </p:to>
                                    </p:set>
                                    <p:animEffect filter="wipe(left)" transition="in">
                                      <p:cBhvr additive="repl">
                                        <p:cTn id="411" dur="500"/>
                                        <p:tgtEl>
                                          <p:spTgt spid="475"/>
                                        </p:tgtEl>
                                      </p:cBhvr>
                                    </p:animEffect>
                                  </p:childTnLst>
                                </p:cTn>
                              </p:par>
                            </p:childTnLst>
                          </p:cTn>
                        </p:par>
                      </p:childTnLst>
                    </p:cTn>
                  </p:par>
                  <p:par>
                    <p:cTn id="412" fill="hold">
                      <p:stCondLst>
                        <p:cond delay="indefinite"/>
                      </p:stCondLst>
                      <p:childTnLst>
                        <p:par>
                          <p:cTn id="413" fill="hold">
                            <p:stCondLst>
                              <p:cond delay="0"/>
                            </p:stCondLst>
                            <p:childTnLst>
                              <p:par>
                                <p:cTn id="414" nodeType="clickEffect" fill="hold" presetClass="entr" presetID="22" presetSubtype="8">
                                  <p:stCondLst>
                                    <p:cond delay="0"/>
                                  </p:stCondLst>
                                  <p:childTnLst>
                                    <p:set>
                                      <p:cBhvr>
                                        <p:cTn id="415" dur="1" fill="hold">
                                          <p:stCondLst>
                                            <p:cond delay="0"/>
                                          </p:stCondLst>
                                        </p:cTn>
                                        <p:tgtEl>
                                          <p:spTgt spid="484"/>
                                        </p:tgtEl>
                                        <p:attrNameLst>
                                          <p:attrName>style.visibility</p:attrName>
                                        </p:attrNameLst>
                                      </p:cBhvr>
                                      <p:to>
                                        <p:strVal val="visible"/>
                                      </p:to>
                                    </p:set>
                                    <p:animEffect filter="wipe(left)" transition="in">
                                      <p:cBhvr additive="repl">
                                        <p:cTn id="416" dur="500"/>
                                        <p:tgtEl>
                                          <p:spTgt spid="484"/>
                                        </p:tgtEl>
                                      </p:cBhvr>
                                    </p:animEffect>
                                  </p:childTnLst>
                                </p:cTn>
                              </p:par>
                            </p:childTnLst>
                          </p:cTn>
                        </p:par>
                        <p:par>
                          <p:cTn id="417" fill="hold">
                            <p:stCondLst>
                              <p:cond delay="500"/>
                            </p:stCondLst>
                            <p:childTnLst>
                              <p:par>
                                <p:cTn id="418" nodeType="afterEffect" fill="hold" presetClass="entr" presetID="22" presetSubtype="8">
                                  <p:stCondLst>
                                    <p:cond delay="0"/>
                                  </p:stCondLst>
                                  <p:childTnLst>
                                    <p:set>
                                      <p:cBhvr>
                                        <p:cTn id="419" dur="1" fill="hold">
                                          <p:stCondLst>
                                            <p:cond delay="0"/>
                                          </p:stCondLst>
                                        </p:cTn>
                                        <p:tgtEl>
                                          <p:spTgt spid="485"/>
                                        </p:tgtEl>
                                        <p:attrNameLst>
                                          <p:attrName>style.visibility</p:attrName>
                                        </p:attrNameLst>
                                      </p:cBhvr>
                                      <p:to>
                                        <p:strVal val="visible"/>
                                      </p:to>
                                    </p:set>
                                    <p:animEffect filter="wipe(left)" transition="in">
                                      <p:cBhvr additive="repl">
                                        <p:cTn id="420" dur="500"/>
                                        <p:tgtEl>
                                          <p:spTgt spid="485"/>
                                        </p:tgtEl>
                                      </p:cBhvr>
                                    </p:animEffect>
                                  </p:childTnLst>
                                </p:cTn>
                              </p:par>
                            </p:childTnLst>
                          </p:cTn>
                        </p:par>
                      </p:childTnLst>
                    </p:cTn>
                  </p:par>
                  <p:par>
                    <p:cTn id="421" fill="hold">
                      <p:stCondLst>
                        <p:cond delay="indefinite"/>
                      </p:stCondLst>
                      <p:childTnLst>
                        <p:par>
                          <p:cTn id="422" fill="hold">
                            <p:stCondLst>
                              <p:cond delay="0"/>
                            </p:stCondLst>
                            <p:childTnLst>
                              <p:par>
                                <p:cTn id="423" nodeType="clickEffect" fill="hold" presetClass="entr" presetID="22" presetSubtype="8">
                                  <p:stCondLst>
                                    <p:cond delay="0"/>
                                  </p:stCondLst>
                                  <p:childTnLst>
                                    <p:set>
                                      <p:cBhvr>
                                        <p:cTn id="424" dur="1" fill="hold">
                                          <p:stCondLst>
                                            <p:cond delay="0"/>
                                          </p:stCondLst>
                                        </p:cTn>
                                        <p:tgtEl>
                                          <p:spTgt spid="500"/>
                                        </p:tgtEl>
                                        <p:attrNameLst>
                                          <p:attrName>style.visibility</p:attrName>
                                        </p:attrNameLst>
                                      </p:cBhvr>
                                      <p:to>
                                        <p:strVal val="visible"/>
                                      </p:to>
                                    </p:set>
                                    <p:animEffect filter="wipe(left)" transition="in">
                                      <p:cBhvr additive="repl">
                                        <p:cTn id="425" dur="500"/>
                                        <p:tgtEl>
                                          <p:spTgt spid="500"/>
                                        </p:tgtEl>
                                      </p:cBhvr>
                                    </p:animEffect>
                                  </p:childTnLst>
                                </p:cTn>
                              </p:par>
                            </p:childTnLst>
                          </p:cTn>
                        </p:par>
                      </p:childTnLst>
                    </p:cTn>
                  </p:par>
                  <p:par>
                    <p:cTn id="426" fill="hold">
                      <p:stCondLst>
                        <p:cond delay="indefinite"/>
                      </p:stCondLst>
                      <p:childTnLst>
                        <p:par>
                          <p:cTn id="427" fill="hold">
                            <p:stCondLst>
                              <p:cond delay="0"/>
                            </p:stCondLst>
                            <p:childTnLst>
                              <p:par>
                                <p:cTn id="428" nodeType="clickEffect" fill="hold" presetClass="entr" presetID="22" presetSubtype="8">
                                  <p:stCondLst>
                                    <p:cond delay="0"/>
                                  </p:stCondLst>
                                  <p:childTnLst>
                                    <p:set>
                                      <p:cBhvr>
                                        <p:cTn id="429" dur="1" fill="hold">
                                          <p:stCondLst>
                                            <p:cond delay="0"/>
                                          </p:stCondLst>
                                        </p:cTn>
                                        <p:tgtEl>
                                          <p:spTgt spid="496"/>
                                        </p:tgtEl>
                                        <p:attrNameLst>
                                          <p:attrName>style.visibility</p:attrName>
                                        </p:attrNameLst>
                                      </p:cBhvr>
                                      <p:to>
                                        <p:strVal val="visible"/>
                                      </p:to>
                                    </p:set>
                                    <p:animEffect filter="wipe(left)" transition="in">
                                      <p:cBhvr additive="repl">
                                        <p:cTn id="430" dur="500"/>
                                        <p:tgtEl>
                                          <p:spTgt spid="496"/>
                                        </p:tgtEl>
                                      </p:cBhvr>
                                    </p:animEffect>
                                  </p:childTnLst>
                                </p:cTn>
                              </p:par>
                            </p:childTnLst>
                          </p:cTn>
                        </p:par>
                      </p:childTnLst>
                    </p:cTn>
                  </p:par>
                  <p:par>
                    <p:cTn id="431" fill="hold">
                      <p:stCondLst>
                        <p:cond delay="indefinite"/>
                      </p:stCondLst>
                      <p:childTnLst>
                        <p:par>
                          <p:cTn id="432" fill="hold">
                            <p:stCondLst>
                              <p:cond delay="0"/>
                            </p:stCondLst>
                            <p:childTnLst>
                              <p:par>
                                <p:cTn id="433" nodeType="clickEffect" fill="hold" presetClass="entr" presetID="22" presetSubtype="8">
                                  <p:stCondLst>
                                    <p:cond delay="0"/>
                                  </p:stCondLst>
                                  <p:childTnLst>
                                    <p:set>
                                      <p:cBhvr>
                                        <p:cTn id="434" dur="1" fill="hold">
                                          <p:stCondLst>
                                            <p:cond delay="0"/>
                                          </p:stCondLst>
                                        </p:cTn>
                                        <p:tgtEl>
                                          <p:spTgt spid="492"/>
                                        </p:tgtEl>
                                        <p:attrNameLst>
                                          <p:attrName>style.visibility</p:attrName>
                                        </p:attrNameLst>
                                      </p:cBhvr>
                                      <p:to>
                                        <p:strVal val="visible"/>
                                      </p:to>
                                    </p:set>
                                    <p:animEffect filter="wipe(left)" transition="in">
                                      <p:cBhvr additive="repl">
                                        <p:cTn id="435" dur="500"/>
                                        <p:tgtEl>
                                          <p:spTgt spid="4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505"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506"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507" name="Rectangle 4"/>
          <p:cNvSpPr/>
          <p:nvPr/>
        </p:nvSpPr>
        <p:spPr>
          <a:xfrm>
            <a:off x="523800" y="324000"/>
            <a:ext cx="9239040" cy="640080"/>
          </a:xfrm>
          <a:prstGeom prst="roundRect">
            <a:avLst>
              <a:gd name="adj" fmla="val 16667"/>
            </a:avLst>
          </a:prstGeom>
          <a:solidFill>
            <a:schemeClr val="accent5">
              <a:lumMod val="20000"/>
              <a:lumOff val="80000"/>
            </a:schemeClr>
          </a:solidFill>
          <a:ln w="38100">
            <a:solidFill>
              <a:srgbClr val="5b9bd5">
                <a:lumMod val="75000"/>
              </a:srgbClr>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サージカルマスクの着脱方法</a:t>
            </a:r>
            <a:endParaRPr b="0" lang="en-US" sz="3200" spc="-1" strike="noStrike">
              <a:latin typeface="Arial"/>
            </a:endParaRPr>
          </a:p>
        </p:txBody>
      </p:sp>
      <p:grpSp>
        <p:nvGrpSpPr>
          <p:cNvPr id="508" name="グループ化 4"/>
          <p:cNvGrpSpPr/>
          <p:nvPr/>
        </p:nvGrpSpPr>
        <p:grpSpPr>
          <a:xfrm>
            <a:off x="864360" y="1601280"/>
            <a:ext cx="1639080" cy="1668960"/>
            <a:chOff x="864360" y="1601280"/>
            <a:chExt cx="1639080" cy="1668960"/>
          </a:xfrm>
        </p:grpSpPr>
        <p:pic>
          <p:nvPicPr>
            <p:cNvPr id="509" name="図 24" descr=""/>
            <p:cNvPicPr/>
            <p:nvPr/>
          </p:nvPicPr>
          <p:blipFill>
            <a:blip r:embed="rId1"/>
            <a:stretch/>
          </p:blipFill>
          <p:spPr>
            <a:xfrm>
              <a:off x="1134000" y="1601280"/>
              <a:ext cx="1100160" cy="1329480"/>
            </a:xfrm>
            <a:prstGeom prst="rect">
              <a:avLst/>
            </a:prstGeom>
            <a:ln w="0">
              <a:noFill/>
            </a:ln>
          </p:spPr>
        </p:pic>
        <p:sp>
          <p:nvSpPr>
            <p:cNvPr id="510" name="テキスト ボックス 35"/>
            <p:cNvSpPr/>
            <p:nvPr/>
          </p:nvSpPr>
          <p:spPr>
            <a:xfrm>
              <a:off x="864360" y="2693160"/>
              <a:ext cx="1639080" cy="57708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601"/>
                </a:spcBef>
              </a:pPr>
              <a:r>
                <a:rPr b="0" lang="ja-JP" sz="1600" spc="-1" strike="noStrike">
                  <a:solidFill>
                    <a:srgbClr val="000000"/>
                  </a:solidFill>
                  <a:latin typeface="游明朝"/>
                </a:rPr>
                <a:t>鼻あて部が上に</a:t>
              </a:r>
              <a:br/>
              <a:r>
                <a:rPr b="0" lang="ja-JP" sz="1600" spc="-1" strike="noStrike">
                  <a:solidFill>
                    <a:srgbClr val="000000"/>
                  </a:solidFill>
                  <a:latin typeface="游明朝"/>
                </a:rPr>
                <a:t>なるようつける</a:t>
              </a:r>
              <a:endParaRPr b="0" lang="en-US" sz="1600" spc="-1" strike="noStrike">
                <a:latin typeface="Arial"/>
              </a:endParaRPr>
            </a:p>
          </p:txBody>
        </p:sp>
      </p:grpSp>
      <p:grpSp>
        <p:nvGrpSpPr>
          <p:cNvPr id="511" name="グループ化 22"/>
          <p:cNvGrpSpPr/>
          <p:nvPr/>
        </p:nvGrpSpPr>
        <p:grpSpPr>
          <a:xfrm>
            <a:off x="2580840" y="1601280"/>
            <a:ext cx="2418840" cy="1912320"/>
            <a:chOff x="2580840" y="1601280"/>
            <a:chExt cx="2418840" cy="1912320"/>
          </a:xfrm>
        </p:grpSpPr>
        <p:grpSp>
          <p:nvGrpSpPr>
            <p:cNvPr id="512" name="グループ化 5"/>
            <p:cNvGrpSpPr/>
            <p:nvPr/>
          </p:nvGrpSpPr>
          <p:grpSpPr>
            <a:xfrm>
              <a:off x="2958480" y="1601280"/>
              <a:ext cx="2041200" cy="1912320"/>
              <a:chOff x="2958480" y="1601280"/>
              <a:chExt cx="2041200" cy="1912320"/>
            </a:xfrm>
          </p:grpSpPr>
          <p:pic>
            <p:nvPicPr>
              <p:cNvPr id="513" name="図 7" descr=""/>
              <p:cNvPicPr/>
              <p:nvPr/>
            </p:nvPicPr>
            <p:blipFill>
              <a:blip r:embed="rId2"/>
              <a:stretch/>
            </p:blipFill>
            <p:spPr>
              <a:xfrm>
                <a:off x="3261600" y="1601280"/>
                <a:ext cx="1434960" cy="1329480"/>
              </a:xfrm>
              <a:prstGeom prst="rect">
                <a:avLst/>
              </a:prstGeom>
              <a:ln w="0">
                <a:noFill/>
              </a:ln>
            </p:spPr>
          </p:pic>
          <p:sp>
            <p:nvSpPr>
              <p:cNvPr id="514" name="テキスト ボックス 36"/>
              <p:cNvSpPr/>
              <p:nvPr/>
            </p:nvSpPr>
            <p:spPr>
              <a:xfrm>
                <a:off x="2958480" y="2693160"/>
                <a:ext cx="2041200" cy="8204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601"/>
                  </a:spcBef>
                </a:pPr>
                <a:r>
                  <a:rPr b="0" lang="ja-JP" sz="1600" spc="-1" strike="noStrike">
                    <a:solidFill>
                      <a:srgbClr val="000000"/>
                    </a:solidFill>
                    <a:latin typeface="游明朝"/>
                  </a:rPr>
                  <a:t>鼻あて部を小鼻にフィットさせ、</a:t>
                </a:r>
                <a:br/>
                <a:r>
                  <a:rPr b="0" lang="ja-JP" sz="1600" spc="-1" strike="noStrike">
                    <a:solidFill>
                      <a:srgbClr val="000000"/>
                    </a:solidFill>
                    <a:latin typeface="游明朝"/>
                  </a:rPr>
                  <a:t>プリーツをひろげる</a:t>
                </a:r>
                <a:endParaRPr b="0" lang="en-US" sz="1600" spc="-1" strike="noStrike">
                  <a:latin typeface="Arial"/>
                </a:endParaRPr>
              </a:p>
            </p:txBody>
          </p:sp>
        </p:grpSp>
        <p:sp>
          <p:nvSpPr>
            <p:cNvPr id="515" name="直線矢印コネクタ 40"/>
            <p:cNvSpPr/>
            <p:nvPr/>
          </p:nvSpPr>
          <p:spPr>
            <a:xfrm>
              <a:off x="2580840" y="226620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516" name="グループ化 23"/>
          <p:cNvGrpSpPr/>
          <p:nvPr/>
        </p:nvGrpSpPr>
        <p:grpSpPr>
          <a:xfrm>
            <a:off x="5015160" y="1601280"/>
            <a:ext cx="2192400" cy="1912320"/>
            <a:chOff x="5015160" y="1601280"/>
            <a:chExt cx="2192400" cy="1912320"/>
          </a:xfrm>
        </p:grpSpPr>
        <p:grpSp>
          <p:nvGrpSpPr>
            <p:cNvPr id="517" name="グループ化 6"/>
            <p:cNvGrpSpPr/>
            <p:nvPr/>
          </p:nvGrpSpPr>
          <p:grpSpPr>
            <a:xfrm>
              <a:off x="5407200" y="1601280"/>
              <a:ext cx="1800360" cy="1912320"/>
              <a:chOff x="5407200" y="1601280"/>
              <a:chExt cx="1800360" cy="1912320"/>
            </a:xfrm>
          </p:grpSpPr>
          <p:pic>
            <p:nvPicPr>
              <p:cNvPr id="518" name="図 25" descr=""/>
              <p:cNvPicPr/>
              <p:nvPr/>
            </p:nvPicPr>
            <p:blipFill>
              <a:blip r:embed="rId3"/>
              <a:stretch/>
            </p:blipFill>
            <p:spPr>
              <a:xfrm>
                <a:off x="5628600" y="1601280"/>
                <a:ext cx="1117080" cy="1329480"/>
              </a:xfrm>
              <a:prstGeom prst="rect">
                <a:avLst/>
              </a:prstGeom>
              <a:ln w="0">
                <a:noFill/>
              </a:ln>
            </p:spPr>
          </p:pic>
          <p:sp>
            <p:nvSpPr>
              <p:cNvPr id="519" name="テキスト ボックス 37"/>
              <p:cNvSpPr/>
              <p:nvPr/>
            </p:nvSpPr>
            <p:spPr>
              <a:xfrm>
                <a:off x="5407200" y="2693160"/>
                <a:ext cx="1800360" cy="8204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601"/>
                  </a:spcBef>
                </a:pPr>
                <a:r>
                  <a:rPr b="0" lang="ja-JP" sz="1600" spc="-1" strike="noStrike">
                    <a:solidFill>
                      <a:srgbClr val="000000"/>
                    </a:solidFill>
                    <a:latin typeface="游明朝"/>
                  </a:rPr>
                  <a:t>鼻あて部を小鼻にフィットさせ</a:t>
                </a:r>
                <a:r>
                  <a:rPr b="0" lang="ja-JP" sz="1600" spc="-1" strike="noStrike">
                    <a:solidFill>
                      <a:srgbClr val="000000"/>
                    </a:solidFill>
                    <a:latin typeface="游明朝"/>
                  </a:rPr>
                  <a:t>､</a:t>
                </a:r>
                <a:br/>
                <a:r>
                  <a:rPr b="0" lang="ja-JP" sz="1600" spc="-1" strike="noStrike">
                    <a:solidFill>
                      <a:srgbClr val="000000"/>
                    </a:solidFill>
                    <a:latin typeface="游明朝"/>
                  </a:rPr>
                  <a:t>鼻全体を覆う</a:t>
                </a:r>
                <a:endParaRPr b="0" lang="en-US" sz="1600" spc="-1" strike="noStrike">
                  <a:latin typeface="Arial"/>
                </a:endParaRPr>
              </a:p>
            </p:txBody>
          </p:sp>
        </p:grpSp>
        <p:sp>
          <p:nvSpPr>
            <p:cNvPr id="520" name="直線矢印コネクタ 41"/>
            <p:cNvSpPr/>
            <p:nvPr/>
          </p:nvSpPr>
          <p:spPr>
            <a:xfrm>
              <a:off x="5015160" y="226620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521" name="グループ化 26"/>
          <p:cNvGrpSpPr/>
          <p:nvPr/>
        </p:nvGrpSpPr>
        <p:grpSpPr>
          <a:xfrm>
            <a:off x="7251840" y="1631160"/>
            <a:ext cx="2297880" cy="1882440"/>
            <a:chOff x="7251840" y="1631160"/>
            <a:chExt cx="2297880" cy="1882440"/>
          </a:xfrm>
        </p:grpSpPr>
        <p:grpSp>
          <p:nvGrpSpPr>
            <p:cNvPr id="522" name="グループ化 13"/>
            <p:cNvGrpSpPr/>
            <p:nvPr/>
          </p:nvGrpSpPr>
          <p:grpSpPr>
            <a:xfrm>
              <a:off x="7508520" y="1631160"/>
              <a:ext cx="2041200" cy="1882440"/>
              <a:chOff x="7508520" y="1631160"/>
              <a:chExt cx="2041200" cy="1882440"/>
            </a:xfrm>
          </p:grpSpPr>
          <p:pic>
            <p:nvPicPr>
              <p:cNvPr id="523" name="図 20" descr=""/>
              <p:cNvPicPr/>
              <p:nvPr/>
            </p:nvPicPr>
            <p:blipFill>
              <a:blip r:embed="rId4"/>
              <a:stretch/>
            </p:blipFill>
            <p:spPr>
              <a:xfrm>
                <a:off x="7883280" y="1631160"/>
                <a:ext cx="1291320" cy="1269720"/>
              </a:xfrm>
              <a:prstGeom prst="rect">
                <a:avLst/>
              </a:prstGeom>
              <a:ln w="0">
                <a:noFill/>
              </a:ln>
            </p:spPr>
          </p:pic>
          <p:sp>
            <p:nvSpPr>
              <p:cNvPr id="524" name="テキスト ボックス 38"/>
              <p:cNvSpPr/>
              <p:nvPr/>
            </p:nvSpPr>
            <p:spPr>
              <a:xfrm>
                <a:off x="7508520" y="2693160"/>
                <a:ext cx="2041200" cy="8204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601"/>
                  </a:spcBef>
                </a:pPr>
                <a:r>
                  <a:rPr b="0" lang="ja-JP" sz="1600" spc="-1" strike="noStrike">
                    <a:solidFill>
                      <a:srgbClr val="000000"/>
                    </a:solidFill>
                    <a:latin typeface="游明朝"/>
                  </a:rPr>
                  <a:t>マスクのプリーツを伸ばして、口と鼻をしっかりと覆う</a:t>
                </a:r>
                <a:endParaRPr b="0" lang="en-US" sz="1600" spc="-1" strike="noStrike">
                  <a:latin typeface="Arial"/>
                </a:endParaRPr>
              </a:p>
            </p:txBody>
          </p:sp>
        </p:grpSp>
        <p:sp>
          <p:nvSpPr>
            <p:cNvPr id="525" name="直線矢印コネクタ 42"/>
            <p:cNvSpPr/>
            <p:nvPr/>
          </p:nvSpPr>
          <p:spPr>
            <a:xfrm>
              <a:off x="7251840" y="226620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sp>
        <p:nvSpPr>
          <p:cNvPr id="526" name="四角形: 角を丸くする 8"/>
          <p:cNvSpPr/>
          <p:nvPr/>
        </p:nvSpPr>
        <p:spPr>
          <a:xfrm>
            <a:off x="523800" y="1122480"/>
            <a:ext cx="947160" cy="438480"/>
          </a:xfrm>
          <a:prstGeom prst="roundRect">
            <a:avLst>
              <a:gd name="adj" fmla="val 1666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chor="ctr">
            <a:spAutoFit/>
          </a:bodyPr>
          <a:p>
            <a:pPr algn="ctr">
              <a:lnSpc>
                <a:spcPct val="100000"/>
              </a:lnSpc>
            </a:pPr>
            <a:r>
              <a:rPr b="0" lang="ja-JP" sz="2000" spc="-1" strike="noStrike">
                <a:solidFill>
                  <a:srgbClr val="000000"/>
                </a:solidFill>
                <a:latin typeface="游明朝"/>
                <a:ea typeface="メイリオ"/>
              </a:rPr>
              <a:t>着用</a:t>
            </a:r>
            <a:endParaRPr b="0" lang="en-US" sz="2000" spc="-1" strike="noStrike">
              <a:latin typeface="Arial"/>
            </a:endParaRPr>
          </a:p>
        </p:txBody>
      </p:sp>
      <p:sp>
        <p:nvSpPr>
          <p:cNvPr id="527" name="四角形: 角を丸くする 9"/>
          <p:cNvSpPr/>
          <p:nvPr/>
        </p:nvSpPr>
        <p:spPr>
          <a:xfrm>
            <a:off x="533160" y="3430800"/>
            <a:ext cx="937800" cy="438480"/>
          </a:xfrm>
          <a:prstGeom prst="roundRect">
            <a:avLst>
              <a:gd name="adj" fmla="val 1666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chor="ctr">
            <a:spAutoFit/>
          </a:bodyPr>
          <a:p>
            <a:pPr algn="ctr">
              <a:lnSpc>
                <a:spcPct val="100000"/>
              </a:lnSpc>
            </a:pPr>
            <a:r>
              <a:rPr b="0" lang="ja-JP" sz="2000" spc="-1" strike="noStrike">
                <a:solidFill>
                  <a:srgbClr val="000000"/>
                </a:solidFill>
                <a:latin typeface="游明朝"/>
                <a:ea typeface="メイリオ"/>
              </a:rPr>
              <a:t>脱衣</a:t>
            </a:r>
            <a:endParaRPr b="0" lang="en-US" sz="2000" spc="-1" strike="noStrike">
              <a:latin typeface="Arial"/>
            </a:endParaRPr>
          </a:p>
        </p:txBody>
      </p:sp>
      <p:grpSp>
        <p:nvGrpSpPr>
          <p:cNvPr id="528" name="グループ化 48"/>
          <p:cNvGrpSpPr/>
          <p:nvPr/>
        </p:nvGrpSpPr>
        <p:grpSpPr>
          <a:xfrm>
            <a:off x="523800" y="4149000"/>
            <a:ext cx="2699640" cy="1892520"/>
            <a:chOff x="523800" y="4149000"/>
            <a:chExt cx="2699640" cy="1892520"/>
          </a:xfrm>
        </p:grpSpPr>
        <p:pic>
          <p:nvPicPr>
            <p:cNvPr id="529" name="図 12" descr=""/>
            <p:cNvPicPr/>
            <p:nvPr/>
          </p:nvPicPr>
          <p:blipFill>
            <a:blip r:embed="rId5"/>
            <a:stretch/>
          </p:blipFill>
          <p:spPr>
            <a:xfrm>
              <a:off x="1173600" y="4149000"/>
              <a:ext cx="1399680" cy="1515960"/>
            </a:xfrm>
            <a:prstGeom prst="rect">
              <a:avLst/>
            </a:prstGeom>
            <a:ln w="0">
              <a:noFill/>
            </a:ln>
          </p:spPr>
        </p:pic>
        <p:sp>
          <p:nvSpPr>
            <p:cNvPr id="530" name="テキスト ボックス 15"/>
            <p:cNvSpPr/>
            <p:nvPr/>
          </p:nvSpPr>
          <p:spPr>
            <a:xfrm>
              <a:off x="523800" y="5707800"/>
              <a:ext cx="269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紐をつまんで外す</a:t>
              </a:r>
              <a:endParaRPr b="0" lang="en-US" sz="1600" spc="-1" strike="noStrike">
                <a:latin typeface="Arial"/>
              </a:endParaRPr>
            </a:p>
          </p:txBody>
        </p:sp>
      </p:grpSp>
      <p:grpSp>
        <p:nvGrpSpPr>
          <p:cNvPr id="531" name="グループ化 47"/>
          <p:cNvGrpSpPr/>
          <p:nvPr/>
        </p:nvGrpSpPr>
        <p:grpSpPr>
          <a:xfrm>
            <a:off x="3380400" y="4149000"/>
            <a:ext cx="3112920" cy="1892520"/>
            <a:chOff x="3380400" y="4149000"/>
            <a:chExt cx="3112920" cy="1892520"/>
          </a:xfrm>
        </p:grpSpPr>
        <p:sp>
          <p:nvSpPr>
            <p:cNvPr id="532" name="直線矢印コネクタ 17"/>
            <p:cNvSpPr/>
            <p:nvPr/>
          </p:nvSpPr>
          <p:spPr>
            <a:xfrm>
              <a:off x="3380400" y="490716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pic>
          <p:nvPicPr>
            <p:cNvPr id="533" name="図 28" descr=""/>
            <p:cNvPicPr/>
            <p:nvPr/>
          </p:nvPicPr>
          <p:blipFill>
            <a:blip r:embed="rId6"/>
            <a:stretch/>
          </p:blipFill>
          <p:spPr>
            <a:xfrm>
              <a:off x="4446000" y="4149000"/>
              <a:ext cx="1394280" cy="1515960"/>
            </a:xfrm>
            <a:prstGeom prst="rect">
              <a:avLst/>
            </a:prstGeom>
            <a:ln w="0">
              <a:noFill/>
            </a:ln>
          </p:spPr>
        </p:pic>
        <p:sp>
          <p:nvSpPr>
            <p:cNvPr id="534" name="テキスト ボックス 29"/>
            <p:cNvSpPr/>
            <p:nvPr/>
          </p:nvSpPr>
          <p:spPr>
            <a:xfrm>
              <a:off x="3793680" y="5707800"/>
              <a:ext cx="269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マスクの表面には触れない</a:t>
              </a:r>
              <a:endParaRPr b="0" lang="en-US" sz="1600" spc="-1" strike="noStrike">
                <a:latin typeface="Arial"/>
              </a:endParaRPr>
            </a:p>
          </p:txBody>
        </p:sp>
      </p:grpSp>
      <p:grpSp>
        <p:nvGrpSpPr>
          <p:cNvPr id="535" name="グループ化 49"/>
          <p:cNvGrpSpPr/>
          <p:nvPr/>
        </p:nvGrpSpPr>
        <p:grpSpPr>
          <a:xfrm>
            <a:off x="6649920" y="3805560"/>
            <a:ext cx="3112920" cy="2235960"/>
            <a:chOff x="6649920" y="3805560"/>
            <a:chExt cx="3112920" cy="2235960"/>
          </a:xfrm>
        </p:grpSpPr>
        <p:sp>
          <p:nvSpPr>
            <p:cNvPr id="536" name="直線矢印コネクタ 31"/>
            <p:cNvSpPr/>
            <p:nvPr/>
          </p:nvSpPr>
          <p:spPr>
            <a:xfrm>
              <a:off x="6649920" y="490716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pic>
          <p:nvPicPr>
            <p:cNvPr id="537" name="図 33" descr=""/>
            <p:cNvPicPr/>
            <p:nvPr/>
          </p:nvPicPr>
          <p:blipFill>
            <a:blip r:embed="rId7"/>
            <a:stretch/>
          </p:blipFill>
          <p:spPr>
            <a:xfrm>
              <a:off x="7863840" y="3805560"/>
              <a:ext cx="1098360" cy="1859400"/>
            </a:xfrm>
            <a:prstGeom prst="rect">
              <a:avLst/>
            </a:prstGeom>
            <a:ln w="0">
              <a:noFill/>
            </a:ln>
          </p:spPr>
        </p:pic>
        <p:sp>
          <p:nvSpPr>
            <p:cNvPr id="538" name="テキスト ボックス 34"/>
            <p:cNvSpPr/>
            <p:nvPr/>
          </p:nvSpPr>
          <p:spPr>
            <a:xfrm>
              <a:off x="7063200" y="5707800"/>
              <a:ext cx="269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廃棄する</a:t>
              </a:r>
              <a:endParaRPr b="0" lang="en-US" sz="1600" spc="-1" strike="noStrike">
                <a:latin typeface="Arial"/>
              </a:endParaRPr>
            </a:p>
          </p:txBody>
        </p:sp>
      </p:grpSp>
    </p:spTree>
  </p:cSld>
  <mc:AlternateContent>
    <mc:Choice Requires="p14">
      <p:transition spd="med" p14:dur="700">
        <p:fade/>
      </p:transition>
    </mc:Choice>
    <mc:Fallback>
      <p:transition spd="med">
        <p:fade/>
      </p:transition>
    </mc:Fallback>
  </mc:AlternateContent>
  <p:timing>
    <p:tnLst>
      <p:par>
        <p:cTn id="436" dur="indefinite" restart="never" nodeType="tmRoot">
          <p:childTnLst>
            <p:seq>
              <p:cTn id="437" dur="indefinite" nodeType="mainSeq">
                <p:childTnLst>
                  <p:par>
                    <p:cTn id="438" fill="hold">
                      <p:stCondLst>
                        <p:cond delay="0"/>
                      </p:stCondLst>
                      <p:childTnLst>
                        <p:par>
                          <p:cTn id="439" fill="hold">
                            <p:stCondLst>
                              <p:cond delay="0"/>
                            </p:stCondLst>
                            <p:childTnLst>
                              <p:par>
                                <p:cTn id="440" nodeType="afterEffect" fill="hold" presetClass="entr" presetID="22" presetSubtype="8">
                                  <p:stCondLst>
                                    <p:cond delay="0"/>
                                  </p:stCondLst>
                                  <p:childTnLst>
                                    <p:set>
                                      <p:cBhvr>
                                        <p:cTn id="441" dur="1" fill="hold">
                                          <p:stCondLst>
                                            <p:cond delay="0"/>
                                          </p:stCondLst>
                                        </p:cTn>
                                        <p:tgtEl>
                                          <p:spTgt spid="526"/>
                                        </p:tgtEl>
                                        <p:attrNameLst>
                                          <p:attrName>style.visibility</p:attrName>
                                        </p:attrNameLst>
                                      </p:cBhvr>
                                      <p:to>
                                        <p:strVal val="visible"/>
                                      </p:to>
                                    </p:set>
                                    <p:animEffect filter="wipe(left)" transition="in">
                                      <p:cBhvr additive="repl">
                                        <p:cTn id="442" dur="500"/>
                                        <p:tgtEl>
                                          <p:spTgt spid="526"/>
                                        </p:tgtEl>
                                      </p:cBhvr>
                                    </p:animEffect>
                                  </p:childTnLst>
                                </p:cTn>
                              </p:par>
                            </p:childTnLst>
                          </p:cTn>
                        </p:par>
                        <p:par>
                          <p:cTn id="443" fill="hold">
                            <p:stCondLst>
                              <p:cond delay="500"/>
                            </p:stCondLst>
                            <p:childTnLst>
                              <p:par>
                                <p:cTn id="444" nodeType="afterEffect" fill="hold" presetClass="entr" presetID="22" presetSubtype="8">
                                  <p:stCondLst>
                                    <p:cond delay="0"/>
                                  </p:stCondLst>
                                  <p:childTnLst>
                                    <p:set>
                                      <p:cBhvr>
                                        <p:cTn id="445" dur="1" fill="hold">
                                          <p:stCondLst>
                                            <p:cond delay="0"/>
                                          </p:stCondLst>
                                        </p:cTn>
                                        <p:tgtEl>
                                          <p:spTgt spid="508"/>
                                        </p:tgtEl>
                                        <p:attrNameLst>
                                          <p:attrName>style.visibility</p:attrName>
                                        </p:attrNameLst>
                                      </p:cBhvr>
                                      <p:to>
                                        <p:strVal val="visible"/>
                                      </p:to>
                                    </p:set>
                                    <p:animEffect filter="wipe(left)" transition="in">
                                      <p:cBhvr additive="repl">
                                        <p:cTn id="446" dur="500"/>
                                        <p:tgtEl>
                                          <p:spTgt spid="508"/>
                                        </p:tgtEl>
                                      </p:cBhvr>
                                    </p:animEffect>
                                  </p:childTnLst>
                                </p:cTn>
                              </p:par>
                            </p:childTnLst>
                          </p:cTn>
                        </p:par>
                      </p:childTnLst>
                    </p:cTn>
                  </p:par>
                  <p:par>
                    <p:cTn id="447" fill="hold">
                      <p:stCondLst>
                        <p:cond delay="indefinite"/>
                      </p:stCondLst>
                      <p:childTnLst>
                        <p:par>
                          <p:cTn id="448" fill="hold">
                            <p:stCondLst>
                              <p:cond delay="0"/>
                            </p:stCondLst>
                            <p:childTnLst>
                              <p:par>
                                <p:cTn id="449" nodeType="clickEffect" fill="hold" presetClass="entr" presetID="22" presetSubtype="8">
                                  <p:stCondLst>
                                    <p:cond delay="0"/>
                                  </p:stCondLst>
                                  <p:childTnLst>
                                    <p:set>
                                      <p:cBhvr>
                                        <p:cTn id="450" dur="1" fill="hold">
                                          <p:stCondLst>
                                            <p:cond delay="0"/>
                                          </p:stCondLst>
                                        </p:cTn>
                                        <p:tgtEl>
                                          <p:spTgt spid="511"/>
                                        </p:tgtEl>
                                        <p:attrNameLst>
                                          <p:attrName>style.visibility</p:attrName>
                                        </p:attrNameLst>
                                      </p:cBhvr>
                                      <p:to>
                                        <p:strVal val="visible"/>
                                      </p:to>
                                    </p:set>
                                    <p:animEffect filter="wipe(left)" transition="in">
                                      <p:cBhvr additive="repl">
                                        <p:cTn id="451" dur="500"/>
                                        <p:tgtEl>
                                          <p:spTgt spid="511"/>
                                        </p:tgtEl>
                                      </p:cBhvr>
                                    </p:animEffect>
                                  </p:childTnLst>
                                </p:cTn>
                              </p:par>
                            </p:childTnLst>
                          </p:cTn>
                        </p:par>
                      </p:childTnLst>
                    </p:cTn>
                  </p:par>
                  <p:par>
                    <p:cTn id="452" fill="hold">
                      <p:stCondLst>
                        <p:cond delay="indefinite"/>
                      </p:stCondLst>
                      <p:childTnLst>
                        <p:par>
                          <p:cTn id="453" fill="hold">
                            <p:stCondLst>
                              <p:cond delay="0"/>
                            </p:stCondLst>
                            <p:childTnLst>
                              <p:par>
                                <p:cTn id="454" nodeType="clickEffect" fill="hold" presetClass="entr" presetID="22" presetSubtype="8">
                                  <p:stCondLst>
                                    <p:cond delay="0"/>
                                  </p:stCondLst>
                                  <p:childTnLst>
                                    <p:set>
                                      <p:cBhvr>
                                        <p:cTn id="455" dur="1" fill="hold">
                                          <p:stCondLst>
                                            <p:cond delay="0"/>
                                          </p:stCondLst>
                                        </p:cTn>
                                        <p:tgtEl>
                                          <p:spTgt spid="516"/>
                                        </p:tgtEl>
                                        <p:attrNameLst>
                                          <p:attrName>style.visibility</p:attrName>
                                        </p:attrNameLst>
                                      </p:cBhvr>
                                      <p:to>
                                        <p:strVal val="visible"/>
                                      </p:to>
                                    </p:set>
                                    <p:animEffect filter="wipe(left)" transition="in">
                                      <p:cBhvr additive="repl">
                                        <p:cTn id="456" dur="500"/>
                                        <p:tgtEl>
                                          <p:spTgt spid="516"/>
                                        </p:tgtEl>
                                      </p:cBhvr>
                                    </p:animEffect>
                                  </p:childTnLst>
                                </p:cTn>
                              </p:par>
                            </p:childTnLst>
                          </p:cTn>
                        </p:par>
                      </p:childTnLst>
                    </p:cTn>
                  </p:par>
                  <p:par>
                    <p:cTn id="457" fill="hold">
                      <p:stCondLst>
                        <p:cond delay="indefinite"/>
                      </p:stCondLst>
                      <p:childTnLst>
                        <p:par>
                          <p:cTn id="458" fill="hold">
                            <p:stCondLst>
                              <p:cond delay="0"/>
                            </p:stCondLst>
                            <p:childTnLst>
                              <p:par>
                                <p:cTn id="459" nodeType="clickEffect" fill="hold" presetClass="entr" presetID="22" presetSubtype="8">
                                  <p:stCondLst>
                                    <p:cond delay="0"/>
                                  </p:stCondLst>
                                  <p:childTnLst>
                                    <p:set>
                                      <p:cBhvr>
                                        <p:cTn id="460" dur="1" fill="hold">
                                          <p:stCondLst>
                                            <p:cond delay="0"/>
                                          </p:stCondLst>
                                        </p:cTn>
                                        <p:tgtEl>
                                          <p:spTgt spid="521"/>
                                        </p:tgtEl>
                                        <p:attrNameLst>
                                          <p:attrName>style.visibility</p:attrName>
                                        </p:attrNameLst>
                                      </p:cBhvr>
                                      <p:to>
                                        <p:strVal val="visible"/>
                                      </p:to>
                                    </p:set>
                                    <p:animEffect filter="wipe(left)" transition="in">
                                      <p:cBhvr additive="repl">
                                        <p:cTn id="461" dur="500"/>
                                        <p:tgtEl>
                                          <p:spTgt spid="521"/>
                                        </p:tgtEl>
                                      </p:cBhvr>
                                    </p:animEffect>
                                  </p:childTnLst>
                                </p:cTn>
                              </p:par>
                            </p:childTnLst>
                          </p:cTn>
                        </p:par>
                      </p:childTnLst>
                    </p:cTn>
                  </p:par>
                  <p:par>
                    <p:cTn id="462" fill="hold">
                      <p:stCondLst>
                        <p:cond delay="indefinite"/>
                      </p:stCondLst>
                      <p:childTnLst>
                        <p:par>
                          <p:cTn id="463" fill="hold">
                            <p:stCondLst>
                              <p:cond delay="0"/>
                            </p:stCondLst>
                            <p:childTnLst>
                              <p:par>
                                <p:cTn id="464" nodeType="clickEffect" fill="hold" presetClass="entr" presetID="22" presetSubtype="8">
                                  <p:stCondLst>
                                    <p:cond delay="0"/>
                                  </p:stCondLst>
                                  <p:childTnLst>
                                    <p:set>
                                      <p:cBhvr>
                                        <p:cTn id="465" dur="1" fill="hold">
                                          <p:stCondLst>
                                            <p:cond delay="0"/>
                                          </p:stCondLst>
                                        </p:cTn>
                                        <p:tgtEl>
                                          <p:spTgt spid="527"/>
                                        </p:tgtEl>
                                        <p:attrNameLst>
                                          <p:attrName>style.visibility</p:attrName>
                                        </p:attrNameLst>
                                      </p:cBhvr>
                                      <p:to>
                                        <p:strVal val="visible"/>
                                      </p:to>
                                    </p:set>
                                    <p:animEffect filter="wipe(left)" transition="in">
                                      <p:cBhvr additive="repl">
                                        <p:cTn id="466" dur="500"/>
                                        <p:tgtEl>
                                          <p:spTgt spid="527"/>
                                        </p:tgtEl>
                                      </p:cBhvr>
                                    </p:animEffect>
                                  </p:childTnLst>
                                </p:cTn>
                              </p:par>
                            </p:childTnLst>
                          </p:cTn>
                        </p:par>
                        <p:par>
                          <p:cTn id="467" fill="hold">
                            <p:stCondLst>
                              <p:cond delay="500"/>
                            </p:stCondLst>
                            <p:childTnLst>
                              <p:par>
                                <p:cTn id="468" nodeType="afterEffect" fill="hold" presetClass="entr" presetID="22" presetSubtype="8">
                                  <p:stCondLst>
                                    <p:cond delay="0"/>
                                  </p:stCondLst>
                                  <p:childTnLst>
                                    <p:set>
                                      <p:cBhvr>
                                        <p:cTn id="469" dur="1" fill="hold">
                                          <p:stCondLst>
                                            <p:cond delay="0"/>
                                          </p:stCondLst>
                                        </p:cTn>
                                        <p:tgtEl>
                                          <p:spTgt spid="528"/>
                                        </p:tgtEl>
                                        <p:attrNameLst>
                                          <p:attrName>style.visibility</p:attrName>
                                        </p:attrNameLst>
                                      </p:cBhvr>
                                      <p:to>
                                        <p:strVal val="visible"/>
                                      </p:to>
                                    </p:set>
                                    <p:animEffect filter="wipe(left)" transition="in">
                                      <p:cBhvr additive="repl">
                                        <p:cTn id="470" dur="500"/>
                                        <p:tgtEl>
                                          <p:spTgt spid="528"/>
                                        </p:tgtEl>
                                      </p:cBhvr>
                                    </p:animEffect>
                                  </p:childTnLst>
                                </p:cTn>
                              </p:par>
                            </p:childTnLst>
                          </p:cTn>
                        </p:par>
                      </p:childTnLst>
                    </p:cTn>
                  </p:par>
                  <p:par>
                    <p:cTn id="471" fill="hold">
                      <p:stCondLst>
                        <p:cond delay="indefinite"/>
                      </p:stCondLst>
                      <p:childTnLst>
                        <p:par>
                          <p:cTn id="472" fill="hold">
                            <p:stCondLst>
                              <p:cond delay="0"/>
                            </p:stCondLst>
                            <p:childTnLst>
                              <p:par>
                                <p:cTn id="473" nodeType="clickEffect" fill="hold" presetClass="entr" presetID="22" presetSubtype="8">
                                  <p:stCondLst>
                                    <p:cond delay="0"/>
                                  </p:stCondLst>
                                  <p:childTnLst>
                                    <p:set>
                                      <p:cBhvr>
                                        <p:cTn id="474" dur="1" fill="hold">
                                          <p:stCondLst>
                                            <p:cond delay="0"/>
                                          </p:stCondLst>
                                        </p:cTn>
                                        <p:tgtEl>
                                          <p:spTgt spid="531"/>
                                        </p:tgtEl>
                                        <p:attrNameLst>
                                          <p:attrName>style.visibility</p:attrName>
                                        </p:attrNameLst>
                                      </p:cBhvr>
                                      <p:to>
                                        <p:strVal val="visible"/>
                                      </p:to>
                                    </p:set>
                                    <p:animEffect filter="wipe(left)" transition="in">
                                      <p:cBhvr additive="repl">
                                        <p:cTn id="475" dur="500"/>
                                        <p:tgtEl>
                                          <p:spTgt spid="531"/>
                                        </p:tgtEl>
                                      </p:cBhvr>
                                    </p:animEffect>
                                  </p:childTnLst>
                                </p:cTn>
                              </p:par>
                            </p:childTnLst>
                          </p:cTn>
                        </p:par>
                      </p:childTnLst>
                    </p:cTn>
                  </p:par>
                  <p:par>
                    <p:cTn id="476" fill="hold">
                      <p:stCondLst>
                        <p:cond delay="indefinite"/>
                      </p:stCondLst>
                      <p:childTnLst>
                        <p:par>
                          <p:cTn id="477" fill="hold">
                            <p:stCondLst>
                              <p:cond delay="0"/>
                            </p:stCondLst>
                            <p:childTnLst>
                              <p:par>
                                <p:cTn id="478" nodeType="clickEffect" fill="hold" presetClass="entr" presetID="22" presetSubtype="8">
                                  <p:stCondLst>
                                    <p:cond delay="0"/>
                                  </p:stCondLst>
                                  <p:childTnLst>
                                    <p:set>
                                      <p:cBhvr>
                                        <p:cTn id="479" dur="1" fill="hold">
                                          <p:stCondLst>
                                            <p:cond delay="0"/>
                                          </p:stCondLst>
                                        </p:cTn>
                                        <p:tgtEl>
                                          <p:spTgt spid="535"/>
                                        </p:tgtEl>
                                        <p:attrNameLst>
                                          <p:attrName>style.visibility</p:attrName>
                                        </p:attrNameLst>
                                      </p:cBhvr>
                                      <p:to>
                                        <p:strVal val="visible"/>
                                      </p:to>
                                    </p:set>
                                    <p:animEffect filter="wipe(left)" transition="in">
                                      <p:cBhvr additive="repl">
                                        <p:cTn id="480" dur="500"/>
                                        <p:tgtEl>
                                          <p:spTgt spid="5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四角形: 角を丸くする 40"/>
          <p:cNvSpPr/>
          <p:nvPr/>
        </p:nvSpPr>
        <p:spPr>
          <a:xfrm>
            <a:off x="523800" y="1294560"/>
            <a:ext cx="947160" cy="438480"/>
          </a:xfrm>
          <a:prstGeom prst="roundRect">
            <a:avLst>
              <a:gd name="adj" fmla="val 1666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chor="ctr">
            <a:spAutoFit/>
          </a:bodyPr>
          <a:p>
            <a:pPr algn="ctr">
              <a:lnSpc>
                <a:spcPct val="100000"/>
              </a:lnSpc>
            </a:pPr>
            <a:r>
              <a:rPr b="0" lang="ja-JP" sz="2000" spc="-1" strike="noStrike">
                <a:solidFill>
                  <a:srgbClr val="000000"/>
                </a:solidFill>
                <a:latin typeface="游明朝"/>
                <a:ea typeface="メイリオ"/>
              </a:rPr>
              <a:t>着用</a:t>
            </a:r>
            <a:endParaRPr b="0" lang="en-US" sz="2000" spc="-1" strike="noStrike">
              <a:latin typeface="Arial"/>
            </a:endParaRPr>
          </a:p>
        </p:txBody>
      </p:sp>
      <p:sp>
        <p:nvSpPr>
          <p:cNvPr id="540" name="四角形: 角を丸くする 45"/>
          <p:cNvSpPr/>
          <p:nvPr/>
        </p:nvSpPr>
        <p:spPr>
          <a:xfrm>
            <a:off x="533160" y="3747600"/>
            <a:ext cx="937800" cy="438480"/>
          </a:xfrm>
          <a:prstGeom prst="roundRect">
            <a:avLst>
              <a:gd name="adj" fmla="val 1666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chor="ctr">
            <a:spAutoFit/>
          </a:bodyPr>
          <a:p>
            <a:pPr algn="ctr">
              <a:lnSpc>
                <a:spcPct val="100000"/>
              </a:lnSpc>
            </a:pPr>
            <a:r>
              <a:rPr b="0" lang="ja-JP" sz="2000" spc="-1" strike="noStrike">
                <a:solidFill>
                  <a:srgbClr val="000000"/>
                </a:solidFill>
                <a:latin typeface="游明朝"/>
                <a:ea typeface="メイリオ"/>
              </a:rPr>
              <a:t>脱衣</a:t>
            </a:r>
            <a:endParaRPr b="0" lang="en-US" sz="2000" spc="-1" strike="noStrike">
              <a:latin typeface="Arial"/>
            </a:endParaRPr>
          </a:p>
        </p:txBody>
      </p:sp>
      <p:grpSp>
        <p:nvGrpSpPr>
          <p:cNvPr id="541" name="グループ化 14"/>
          <p:cNvGrpSpPr/>
          <p:nvPr/>
        </p:nvGrpSpPr>
        <p:grpSpPr>
          <a:xfrm>
            <a:off x="820800" y="3775320"/>
            <a:ext cx="2843640" cy="2082240"/>
            <a:chOff x="820800" y="3775320"/>
            <a:chExt cx="2843640" cy="2082240"/>
          </a:xfrm>
        </p:grpSpPr>
        <p:pic>
          <p:nvPicPr>
            <p:cNvPr id="542" name="図 7" descr=""/>
            <p:cNvPicPr/>
            <p:nvPr/>
          </p:nvPicPr>
          <p:blipFill>
            <a:blip r:embed="rId1"/>
            <a:stretch/>
          </p:blipFill>
          <p:spPr>
            <a:xfrm>
              <a:off x="1334160" y="3775320"/>
              <a:ext cx="1816920" cy="2030400"/>
            </a:xfrm>
            <a:prstGeom prst="rect">
              <a:avLst/>
            </a:prstGeom>
            <a:ln w="0">
              <a:noFill/>
            </a:ln>
          </p:spPr>
        </p:pic>
        <p:sp>
          <p:nvSpPr>
            <p:cNvPr id="543" name="テキスト ボックス 20"/>
            <p:cNvSpPr/>
            <p:nvPr/>
          </p:nvSpPr>
          <p:spPr>
            <a:xfrm>
              <a:off x="820800" y="5523840"/>
              <a:ext cx="2843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下方紐、上方紐の順でほどく</a:t>
              </a:r>
              <a:endParaRPr b="0" lang="en-US" sz="1600" spc="-1" strike="noStrike">
                <a:latin typeface="Arial"/>
              </a:endParaRPr>
            </a:p>
          </p:txBody>
        </p:sp>
      </p:grpSp>
      <p:grpSp>
        <p:nvGrpSpPr>
          <p:cNvPr id="544" name="グループ化 16"/>
          <p:cNvGrpSpPr/>
          <p:nvPr/>
        </p:nvGrpSpPr>
        <p:grpSpPr>
          <a:xfrm>
            <a:off x="6845760" y="1345320"/>
            <a:ext cx="2917080" cy="2041560"/>
            <a:chOff x="6845760" y="1345320"/>
            <a:chExt cx="2917080" cy="2041560"/>
          </a:xfrm>
        </p:grpSpPr>
        <p:sp>
          <p:nvSpPr>
            <p:cNvPr id="545" name="直線矢印コネクタ 42"/>
            <p:cNvSpPr/>
            <p:nvPr/>
          </p:nvSpPr>
          <p:spPr>
            <a:xfrm>
              <a:off x="6845760" y="23684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nvGrpSpPr>
            <p:cNvPr id="546" name="グループ化 9"/>
            <p:cNvGrpSpPr/>
            <p:nvPr/>
          </p:nvGrpSpPr>
          <p:grpSpPr>
            <a:xfrm>
              <a:off x="6919200" y="1345320"/>
              <a:ext cx="2843640" cy="2041560"/>
              <a:chOff x="6919200" y="1345320"/>
              <a:chExt cx="2843640" cy="2041560"/>
            </a:xfrm>
          </p:grpSpPr>
          <p:pic>
            <p:nvPicPr>
              <p:cNvPr id="547" name="図 36" descr=""/>
              <p:cNvPicPr/>
              <p:nvPr/>
            </p:nvPicPr>
            <p:blipFill>
              <a:blip r:embed="rId2"/>
              <a:stretch/>
            </p:blipFill>
            <p:spPr>
              <a:xfrm>
                <a:off x="7398720" y="1345320"/>
                <a:ext cx="1884600" cy="1855080"/>
              </a:xfrm>
              <a:prstGeom prst="rect">
                <a:avLst/>
              </a:prstGeom>
              <a:ln w="0">
                <a:noFill/>
              </a:ln>
            </p:spPr>
          </p:pic>
          <p:sp>
            <p:nvSpPr>
              <p:cNvPr id="548" name="テキスト ボックス 52"/>
              <p:cNvSpPr/>
              <p:nvPr/>
            </p:nvSpPr>
            <p:spPr>
              <a:xfrm>
                <a:off x="6919200" y="3053160"/>
                <a:ext cx="2843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下方紐を首の後ろで結ぶ</a:t>
                </a:r>
                <a:endParaRPr b="0" lang="en-US" sz="1600" spc="-1" strike="noStrike">
                  <a:latin typeface="Arial"/>
                </a:endParaRPr>
              </a:p>
            </p:txBody>
          </p:sp>
        </p:grpSp>
      </p:grpSp>
      <p:sp>
        <p:nvSpPr>
          <p:cNvPr id="549"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550"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551"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552" name="Rectangle 4"/>
          <p:cNvSpPr/>
          <p:nvPr/>
        </p:nvSpPr>
        <p:spPr>
          <a:xfrm>
            <a:off x="523800" y="324000"/>
            <a:ext cx="9239040" cy="640080"/>
          </a:xfrm>
          <a:prstGeom prst="roundRect">
            <a:avLst>
              <a:gd name="adj" fmla="val 16667"/>
            </a:avLst>
          </a:prstGeom>
          <a:solidFill>
            <a:schemeClr val="accent5">
              <a:lumMod val="20000"/>
              <a:lumOff val="80000"/>
            </a:schemeClr>
          </a:solidFill>
          <a:ln w="38100">
            <a:solidFill>
              <a:srgbClr val="5b9bd5">
                <a:lumMod val="75000"/>
              </a:srgbClr>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手術用マスクの着脱方法</a:t>
            </a:r>
            <a:endParaRPr b="0" lang="en-US" sz="3200" spc="-1" strike="noStrike">
              <a:latin typeface="Arial"/>
            </a:endParaRPr>
          </a:p>
        </p:txBody>
      </p:sp>
      <p:grpSp>
        <p:nvGrpSpPr>
          <p:cNvPr id="553" name="グループ化 13"/>
          <p:cNvGrpSpPr/>
          <p:nvPr/>
        </p:nvGrpSpPr>
        <p:grpSpPr>
          <a:xfrm>
            <a:off x="820800" y="1345320"/>
            <a:ext cx="2843640" cy="2041560"/>
            <a:chOff x="820800" y="1345320"/>
            <a:chExt cx="2843640" cy="2041560"/>
          </a:xfrm>
        </p:grpSpPr>
        <p:pic>
          <p:nvPicPr>
            <p:cNvPr id="554" name="図 5" descr=""/>
            <p:cNvPicPr/>
            <p:nvPr/>
          </p:nvPicPr>
          <p:blipFill>
            <a:blip r:embed="rId3"/>
            <a:stretch/>
          </p:blipFill>
          <p:spPr>
            <a:xfrm>
              <a:off x="1360440" y="1345320"/>
              <a:ext cx="1764720" cy="1855080"/>
            </a:xfrm>
            <a:prstGeom prst="rect">
              <a:avLst/>
            </a:prstGeom>
            <a:ln w="0">
              <a:noFill/>
            </a:ln>
          </p:spPr>
        </p:pic>
        <p:sp>
          <p:nvSpPr>
            <p:cNvPr id="555" name="テキスト ボックス 35"/>
            <p:cNvSpPr/>
            <p:nvPr/>
          </p:nvSpPr>
          <p:spPr>
            <a:xfrm>
              <a:off x="820800" y="3053160"/>
              <a:ext cx="2843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上方紐を頭頂部で結ぶ</a:t>
              </a:r>
              <a:endParaRPr b="0" lang="en-US" sz="1600" spc="-1" strike="noStrike">
                <a:latin typeface="Arial"/>
              </a:endParaRPr>
            </a:p>
          </p:txBody>
        </p:sp>
      </p:grpSp>
      <p:grpSp>
        <p:nvGrpSpPr>
          <p:cNvPr id="556" name="グループ化 15"/>
          <p:cNvGrpSpPr/>
          <p:nvPr/>
        </p:nvGrpSpPr>
        <p:grpSpPr>
          <a:xfrm>
            <a:off x="3465000" y="1345320"/>
            <a:ext cx="3100320" cy="2041560"/>
            <a:chOff x="3465000" y="1345320"/>
            <a:chExt cx="3100320" cy="2041560"/>
          </a:xfrm>
        </p:grpSpPr>
        <p:sp>
          <p:nvSpPr>
            <p:cNvPr id="557" name="直線矢印コネクタ 41"/>
            <p:cNvSpPr/>
            <p:nvPr/>
          </p:nvSpPr>
          <p:spPr>
            <a:xfrm>
              <a:off x="3465000" y="23684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nvGrpSpPr>
            <p:cNvPr id="558" name="グループ化 11"/>
            <p:cNvGrpSpPr/>
            <p:nvPr/>
          </p:nvGrpSpPr>
          <p:grpSpPr>
            <a:xfrm>
              <a:off x="3721680" y="1345320"/>
              <a:ext cx="2843640" cy="2041560"/>
              <a:chOff x="3721680" y="1345320"/>
              <a:chExt cx="2843640" cy="2041560"/>
            </a:xfrm>
          </p:grpSpPr>
          <p:pic>
            <p:nvPicPr>
              <p:cNvPr id="559" name="図 26" descr=""/>
              <p:cNvPicPr/>
              <p:nvPr/>
            </p:nvPicPr>
            <p:blipFill>
              <a:blip r:embed="rId4"/>
              <a:stretch/>
            </p:blipFill>
            <p:spPr>
              <a:xfrm>
                <a:off x="4392360" y="1345320"/>
                <a:ext cx="1501920" cy="1855080"/>
              </a:xfrm>
              <a:prstGeom prst="rect">
                <a:avLst/>
              </a:prstGeom>
              <a:ln w="0">
                <a:noFill/>
              </a:ln>
            </p:spPr>
          </p:pic>
          <p:sp>
            <p:nvSpPr>
              <p:cNvPr id="560" name="テキスト ボックス 51"/>
              <p:cNvSpPr/>
              <p:nvPr/>
            </p:nvSpPr>
            <p:spPr>
              <a:xfrm>
                <a:off x="3721680" y="3053160"/>
                <a:ext cx="2843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プリーツを伸ばし引っ張る</a:t>
                </a:r>
                <a:endParaRPr b="0" lang="en-US" sz="1600" spc="-1" strike="noStrike">
                  <a:latin typeface="Arial"/>
                </a:endParaRPr>
              </a:p>
            </p:txBody>
          </p:sp>
        </p:grpSp>
      </p:grpSp>
      <p:grpSp>
        <p:nvGrpSpPr>
          <p:cNvPr id="561" name="グループ化 17"/>
          <p:cNvGrpSpPr/>
          <p:nvPr/>
        </p:nvGrpSpPr>
        <p:grpSpPr>
          <a:xfrm>
            <a:off x="3465000" y="3775320"/>
            <a:ext cx="3100320" cy="2082240"/>
            <a:chOff x="3465000" y="3775320"/>
            <a:chExt cx="3100320" cy="2082240"/>
          </a:xfrm>
        </p:grpSpPr>
        <p:sp>
          <p:nvSpPr>
            <p:cNvPr id="562" name="直線矢印コネクタ 25"/>
            <p:cNvSpPr/>
            <p:nvPr/>
          </p:nvSpPr>
          <p:spPr>
            <a:xfrm>
              <a:off x="3465000" y="481896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nvGrpSpPr>
            <p:cNvPr id="563" name="グループ化 12"/>
            <p:cNvGrpSpPr/>
            <p:nvPr/>
          </p:nvGrpSpPr>
          <p:grpSpPr>
            <a:xfrm>
              <a:off x="3721680" y="3775320"/>
              <a:ext cx="2843640" cy="2082240"/>
              <a:chOff x="3721680" y="3775320"/>
              <a:chExt cx="2843640" cy="2082240"/>
            </a:xfrm>
          </p:grpSpPr>
          <p:pic>
            <p:nvPicPr>
              <p:cNvPr id="564" name="図 34" descr=""/>
              <p:cNvPicPr/>
              <p:nvPr/>
            </p:nvPicPr>
            <p:blipFill>
              <a:blip r:embed="rId5"/>
              <a:stretch/>
            </p:blipFill>
            <p:spPr>
              <a:xfrm>
                <a:off x="4117320" y="3775320"/>
                <a:ext cx="2051640" cy="2030400"/>
              </a:xfrm>
              <a:prstGeom prst="rect">
                <a:avLst/>
              </a:prstGeom>
              <a:ln w="0">
                <a:noFill/>
              </a:ln>
            </p:spPr>
          </p:pic>
          <p:sp>
            <p:nvSpPr>
              <p:cNvPr id="565" name="テキスト ボックス 29"/>
              <p:cNvSpPr/>
              <p:nvPr/>
            </p:nvSpPr>
            <p:spPr>
              <a:xfrm>
                <a:off x="3721680" y="5523840"/>
                <a:ext cx="2843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前面に触れないよう外す</a:t>
                </a:r>
                <a:endParaRPr b="0" lang="en-US" sz="1600" spc="-1" strike="noStrike">
                  <a:latin typeface="Arial"/>
                </a:endParaRPr>
              </a:p>
            </p:txBody>
          </p:sp>
        </p:grpSp>
      </p:grpSp>
      <p:grpSp>
        <p:nvGrpSpPr>
          <p:cNvPr id="566" name="グループ化 18"/>
          <p:cNvGrpSpPr/>
          <p:nvPr/>
        </p:nvGrpSpPr>
        <p:grpSpPr>
          <a:xfrm>
            <a:off x="6845760" y="3775320"/>
            <a:ext cx="2917080" cy="2082240"/>
            <a:chOff x="6845760" y="3775320"/>
            <a:chExt cx="2917080" cy="2082240"/>
          </a:xfrm>
        </p:grpSpPr>
        <p:sp>
          <p:nvSpPr>
            <p:cNvPr id="567" name="直線矢印コネクタ 32"/>
            <p:cNvSpPr/>
            <p:nvPr/>
          </p:nvSpPr>
          <p:spPr>
            <a:xfrm>
              <a:off x="6845760" y="481896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nvGrpSpPr>
            <p:cNvPr id="568" name="グループ化 8"/>
            <p:cNvGrpSpPr/>
            <p:nvPr/>
          </p:nvGrpSpPr>
          <p:grpSpPr>
            <a:xfrm>
              <a:off x="6919200" y="3775320"/>
              <a:ext cx="2843640" cy="2082240"/>
              <a:chOff x="6919200" y="3775320"/>
              <a:chExt cx="2843640" cy="2082240"/>
            </a:xfrm>
          </p:grpSpPr>
          <p:pic>
            <p:nvPicPr>
              <p:cNvPr id="569" name="図 37" descr=""/>
              <p:cNvPicPr/>
              <p:nvPr/>
            </p:nvPicPr>
            <p:blipFill>
              <a:blip r:embed="rId6"/>
              <a:stretch/>
            </p:blipFill>
            <p:spPr>
              <a:xfrm>
                <a:off x="7473240" y="3775320"/>
                <a:ext cx="1735560" cy="2030400"/>
              </a:xfrm>
              <a:prstGeom prst="rect">
                <a:avLst/>
              </a:prstGeom>
              <a:ln w="0">
                <a:noFill/>
              </a:ln>
            </p:spPr>
          </p:pic>
          <p:sp>
            <p:nvSpPr>
              <p:cNvPr id="570" name="テキスト ボックス 33"/>
              <p:cNvSpPr/>
              <p:nvPr/>
            </p:nvSpPr>
            <p:spPr>
              <a:xfrm>
                <a:off x="6919200" y="5523840"/>
                <a:ext cx="2843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ゴミ箱に廃棄</a:t>
                </a:r>
                <a:endParaRPr b="0" lang="en-US" sz="1600" spc="-1" strike="noStrike">
                  <a:latin typeface="Arial"/>
                </a:endParaRPr>
              </a:p>
            </p:txBody>
          </p:sp>
        </p:grpSp>
      </p:grpSp>
    </p:spTree>
  </p:cSld>
  <mc:AlternateContent>
    <mc:Choice Requires="p14">
      <p:transition spd="med" p14:dur="700">
        <p:fade/>
      </p:transition>
    </mc:Choice>
    <mc:Fallback>
      <p:transition spd="med">
        <p:fade/>
      </p:transition>
    </mc:Fallback>
  </mc:AlternateContent>
  <p:timing>
    <p:tnLst>
      <p:par>
        <p:cTn id="481" dur="indefinite" restart="never" nodeType="tmRoot">
          <p:childTnLst>
            <p:seq>
              <p:cTn id="482" dur="indefinite" nodeType="mainSeq">
                <p:childTnLst>
                  <p:par>
                    <p:cTn id="483" fill="hold">
                      <p:stCondLst>
                        <p:cond delay="0"/>
                      </p:stCondLst>
                      <p:childTnLst>
                        <p:par>
                          <p:cTn id="484" fill="hold">
                            <p:stCondLst>
                              <p:cond delay="0"/>
                            </p:stCondLst>
                            <p:childTnLst>
                              <p:par>
                                <p:cTn id="485" nodeType="afterEffect" fill="hold" presetClass="entr" presetID="22" presetSubtype="8">
                                  <p:stCondLst>
                                    <p:cond delay="0"/>
                                  </p:stCondLst>
                                  <p:childTnLst>
                                    <p:set>
                                      <p:cBhvr>
                                        <p:cTn id="486" dur="1" fill="hold">
                                          <p:stCondLst>
                                            <p:cond delay="0"/>
                                          </p:stCondLst>
                                        </p:cTn>
                                        <p:tgtEl>
                                          <p:spTgt spid="539"/>
                                        </p:tgtEl>
                                        <p:attrNameLst>
                                          <p:attrName>style.visibility</p:attrName>
                                        </p:attrNameLst>
                                      </p:cBhvr>
                                      <p:to>
                                        <p:strVal val="visible"/>
                                      </p:to>
                                    </p:set>
                                    <p:animEffect filter="wipe(left)" transition="in">
                                      <p:cBhvr additive="repl">
                                        <p:cTn id="487" dur="500"/>
                                        <p:tgtEl>
                                          <p:spTgt spid="539"/>
                                        </p:tgtEl>
                                      </p:cBhvr>
                                    </p:animEffect>
                                  </p:childTnLst>
                                </p:cTn>
                              </p:par>
                            </p:childTnLst>
                          </p:cTn>
                        </p:par>
                      </p:childTnLst>
                    </p:cTn>
                  </p:par>
                  <p:par>
                    <p:cTn id="488" fill="hold">
                      <p:stCondLst>
                        <p:cond delay="indefinite"/>
                      </p:stCondLst>
                      <p:childTnLst>
                        <p:par>
                          <p:cTn id="489" fill="hold">
                            <p:stCondLst>
                              <p:cond delay="0"/>
                            </p:stCondLst>
                            <p:childTnLst>
                              <p:par>
                                <p:cTn id="490" nodeType="clickEffect" fill="hold" presetClass="entr" presetID="22" presetSubtype="8">
                                  <p:stCondLst>
                                    <p:cond delay="0"/>
                                  </p:stCondLst>
                                  <p:childTnLst>
                                    <p:set>
                                      <p:cBhvr>
                                        <p:cTn id="491" dur="1" fill="hold">
                                          <p:stCondLst>
                                            <p:cond delay="0"/>
                                          </p:stCondLst>
                                        </p:cTn>
                                        <p:tgtEl>
                                          <p:spTgt spid="553"/>
                                        </p:tgtEl>
                                        <p:attrNameLst>
                                          <p:attrName>style.visibility</p:attrName>
                                        </p:attrNameLst>
                                      </p:cBhvr>
                                      <p:to>
                                        <p:strVal val="visible"/>
                                      </p:to>
                                    </p:set>
                                    <p:animEffect filter="wipe(left)" transition="in">
                                      <p:cBhvr additive="repl">
                                        <p:cTn id="492" dur="500"/>
                                        <p:tgtEl>
                                          <p:spTgt spid="553"/>
                                        </p:tgtEl>
                                      </p:cBhvr>
                                    </p:animEffect>
                                  </p:childTnLst>
                                </p:cTn>
                              </p:par>
                            </p:childTnLst>
                          </p:cTn>
                        </p:par>
                      </p:childTnLst>
                    </p:cTn>
                  </p:par>
                  <p:par>
                    <p:cTn id="493" fill="hold">
                      <p:stCondLst>
                        <p:cond delay="indefinite"/>
                      </p:stCondLst>
                      <p:childTnLst>
                        <p:par>
                          <p:cTn id="494" fill="hold">
                            <p:stCondLst>
                              <p:cond delay="0"/>
                            </p:stCondLst>
                            <p:childTnLst>
                              <p:par>
                                <p:cTn id="495" nodeType="clickEffect" fill="hold" presetClass="entr" presetID="22" presetSubtype="8">
                                  <p:stCondLst>
                                    <p:cond delay="0"/>
                                  </p:stCondLst>
                                  <p:childTnLst>
                                    <p:set>
                                      <p:cBhvr>
                                        <p:cTn id="496" dur="1" fill="hold">
                                          <p:stCondLst>
                                            <p:cond delay="0"/>
                                          </p:stCondLst>
                                        </p:cTn>
                                        <p:tgtEl>
                                          <p:spTgt spid="556"/>
                                        </p:tgtEl>
                                        <p:attrNameLst>
                                          <p:attrName>style.visibility</p:attrName>
                                        </p:attrNameLst>
                                      </p:cBhvr>
                                      <p:to>
                                        <p:strVal val="visible"/>
                                      </p:to>
                                    </p:set>
                                    <p:animEffect filter="wipe(left)" transition="in">
                                      <p:cBhvr additive="repl">
                                        <p:cTn id="497" dur="500"/>
                                        <p:tgtEl>
                                          <p:spTgt spid="556"/>
                                        </p:tgtEl>
                                      </p:cBhvr>
                                    </p:animEffect>
                                  </p:childTnLst>
                                </p:cTn>
                              </p:par>
                            </p:childTnLst>
                          </p:cTn>
                        </p:par>
                      </p:childTnLst>
                    </p:cTn>
                  </p:par>
                  <p:par>
                    <p:cTn id="498" fill="hold">
                      <p:stCondLst>
                        <p:cond delay="indefinite"/>
                      </p:stCondLst>
                      <p:childTnLst>
                        <p:par>
                          <p:cTn id="499" fill="hold">
                            <p:stCondLst>
                              <p:cond delay="0"/>
                            </p:stCondLst>
                            <p:childTnLst>
                              <p:par>
                                <p:cTn id="500" nodeType="clickEffect" fill="hold" presetClass="entr" presetID="22" presetSubtype="8">
                                  <p:stCondLst>
                                    <p:cond delay="0"/>
                                  </p:stCondLst>
                                  <p:childTnLst>
                                    <p:set>
                                      <p:cBhvr>
                                        <p:cTn id="501" dur="1" fill="hold">
                                          <p:stCondLst>
                                            <p:cond delay="0"/>
                                          </p:stCondLst>
                                        </p:cTn>
                                        <p:tgtEl>
                                          <p:spTgt spid="544"/>
                                        </p:tgtEl>
                                        <p:attrNameLst>
                                          <p:attrName>style.visibility</p:attrName>
                                        </p:attrNameLst>
                                      </p:cBhvr>
                                      <p:to>
                                        <p:strVal val="visible"/>
                                      </p:to>
                                    </p:set>
                                    <p:animEffect filter="wipe(left)" transition="in">
                                      <p:cBhvr additive="repl">
                                        <p:cTn id="502" dur="500"/>
                                        <p:tgtEl>
                                          <p:spTgt spid="544"/>
                                        </p:tgtEl>
                                      </p:cBhvr>
                                    </p:animEffect>
                                  </p:childTnLst>
                                </p:cTn>
                              </p:par>
                            </p:childTnLst>
                          </p:cTn>
                        </p:par>
                      </p:childTnLst>
                    </p:cTn>
                  </p:par>
                  <p:par>
                    <p:cTn id="503" fill="hold">
                      <p:stCondLst>
                        <p:cond delay="indefinite"/>
                      </p:stCondLst>
                      <p:childTnLst>
                        <p:par>
                          <p:cTn id="504" fill="hold">
                            <p:stCondLst>
                              <p:cond delay="0"/>
                            </p:stCondLst>
                            <p:childTnLst>
                              <p:par>
                                <p:cTn id="505" nodeType="clickEffect" fill="hold" presetClass="entr" presetID="22" presetSubtype="8">
                                  <p:stCondLst>
                                    <p:cond delay="0"/>
                                  </p:stCondLst>
                                  <p:childTnLst>
                                    <p:set>
                                      <p:cBhvr>
                                        <p:cTn id="506" dur="1" fill="hold">
                                          <p:stCondLst>
                                            <p:cond delay="0"/>
                                          </p:stCondLst>
                                        </p:cTn>
                                        <p:tgtEl>
                                          <p:spTgt spid="540"/>
                                        </p:tgtEl>
                                        <p:attrNameLst>
                                          <p:attrName>style.visibility</p:attrName>
                                        </p:attrNameLst>
                                      </p:cBhvr>
                                      <p:to>
                                        <p:strVal val="visible"/>
                                      </p:to>
                                    </p:set>
                                    <p:animEffect filter="wipe(left)" transition="in">
                                      <p:cBhvr additive="repl">
                                        <p:cTn id="507" dur="500"/>
                                        <p:tgtEl>
                                          <p:spTgt spid="540"/>
                                        </p:tgtEl>
                                      </p:cBhvr>
                                    </p:animEffect>
                                  </p:childTnLst>
                                </p:cTn>
                              </p:par>
                            </p:childTnLst>
                          </p:cTn>
                        </p:par>
                        <p:par>
                          <p:cTn id="508" fill="hold">
                            <p:stCondLst>
                              <p:cond delay="500"/>
                            </p:stCondLst>
                            <p:childTnLst>
                              <p:par>
                                <p:cTn id="509" nodeType="afterEffect" fill="hold" presetClass="entr" presetID="22" presetSubtype="8">
                                  <p:stCondLst>
                                    <p:cond delay="0"/>
                                  </p:stCondLst>
                                  <p:childTnLst>
                                    <p:set>
                                      <p:cBhvr>
                                        <p:cTn id="510" dur="1" fill="hold">
                                          <p:stCondLst>
                                            <p:cond delay="0"/>
                                          </p:stCondLst>
                                        </p:cTn>
                                        <p:tgtEl>
                                          <p:spTgt spid="541"/>
                                        </p:tgtEl>
                                        <p:attrNameLst>
                                          <p:attrName>style.visibility</p:attrName>
                                        </p:attrNameLst>
                                      </p:cBhvr>
                                      <p:to>
                                        <p:strVal val="visible"/>
                                      </p:to>
                                    </p:set>
                                    <p:animEffect filter="wipe(left)" transition="in">
                                      <p:cBhvr additive="repl">
                                        <p:cTn id="511" dur="500"/>
                                        <p:tgtEl>
                                          <p:spTgt spid="541"/>
                                        </p:tgtEl>
                                      </p:cBhvr>
                                    </p:animEffect>
                                  </p:childTnLst>
                                </p:cTn>
                              </p:par>
                            </p:childTnLst>
                          </p:cTn>
                        </p:par>
                      </p:childTnLst>
                    </p:cTn>
                  </p:par>
                  <p:par>
                    <p:cTn id="512" fill="hold">
                      <p:stCondLst>
                        <p:cond delay="indefinite"/>
                      </p:stCondLst>
                      <p:childTnLst>
                        <p:par>
                          <p:cTn id="513" fill="hold">
                            <p:stCondLst>
                              <p:cond delay="0"/>
                            </p:stCondLst>
                            <p:childTnLst>
                              <p:par>
                                <p:cTn id="514" nodeType="clickEffect" fill="hold" presetClass="entr" presetID="22" presetSubtype="8">
                                  <p:stCondLst>
                                    <p:cond delay="0"/>
                                  </p:stCondLst>
                                  <p:childTnLst>
                                    <p:set>
                                      <p:cBhvr>
                                        <p:cTn id="515" dur="1" fill="hold">
                                          <p:stCondLst>
                                            <p:cond delay="0"/>
                                          </p:stCondLst>
                                        </p:cTn>
                                        <p:tgtEl>
                                          <p:spTgt spid="561"/>
                                        </p:tgtEl>
                                        <p:attrNameLst>
                                          <p:attrName>style.visibility</p:attrName>
                                        </p:attrNameLst>
                                      </p:cBhvr>
                                      <p:to>
                                        <p:strVal val="visible"/>
                                      </p:to>
                                    </p:set>
                                    <p:animEffect filter="wipe(left)" transition="in">
                                      <p:cBhvr additive="repl">
                                        <p:cTn id="516" dur="500"/>
                                        <p:tgtEl>
                                          <p:spTgt spid="561"/>
                                        </p:tgtEl>
                                      </p:cBhvr>
                                    </p:animEffect>
                                  </p:childTnLst>
                                </p:cTn>
                              </p:par>
                            </p:childTnLst>
                          </p:cTn>
                        </p:par>
                      </p:childTnLst>
                    </p:cTn>
                  </p:par>
                  <p:par>
                    <p:cTn id="517" fill="hold">
                      <p:stCondLst>
                        <p:cond delay="indefinite"/>
                      </p:stCondLst>
                      <p:childTnLst>
                        <p:par>
                          <p:cTn id="518" fill="hold">
                            <p:stCondLst>
                              <p:cond delay="0"/>
                            </p:stCondLst>
                            <p:childTnLst>
                              <p:par>
                                <p:cTn id="519" nodeType="clickEffect" fill="hold" presetClass="entr" presetID="22" presetSubtype="8">
                                  <p:stCondLst>
                                    <p:cond delay="0"/>
                                  </p:stCondLst>
                                  <p:childTnLst>
                                    <p:set>
                                      <p:cBhvr>
                                        <p:cTn id="520" dur="1" fill="hold">
                                          <p:stCondLst>
                                            <p:cond delay="0"/>
                                          </p:stCondLst>
                                        </p:cTn>
                                        <p:tgtEl>
                                          <p:spTgt spid="566"/>
                                        </p:tgtEl>
                                        <p:attrNameLst>
                                          <p:attrName>style.visibility</p:attrName>
                                        </p:attrNameLst>
                                      </p:cBhvr>
                                      <p:to>
                                        <p:strVal val="visible"/>
                                      </p:to>
                                    </p:set>
                                    <p:animEffect filter="wipe(left)" transition="in">
                                      <p:cBhvr additive="repl">
                                        <p:cTn id="521" dur="500"/>
                                        <p:tgtEl>
                                          <p:spTgt spid="5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1"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572"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573"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574" name="Rectangle 4"/>
          <p:cNvSpPr/>
          <p:nvPr/>
        </p:nvSpPr>
        <p:spPr>
          <a:xfrm>
            <a:off x="523800" y="324000"/>
            <a:ext cx="9239040" cy="639720"/>
          </a:xfrm>
          <a:prstGeom prst="roundRect">
            <a:avLst>
              <a:gd name="adj" fmla="val 16667"/>
            </a:avLst>
          </a:prstGeom>
          <a:solidFill>
            <a:schemeClr val="accent5">
              <a:lumMod val="20000"/>
              <a:lumOff val="80000"/>
            </a:schemeClr>
          </a:solidFill>
          <a:ln w="38100">
            <a:solidFill>
              <a:srgbClr val="5b9bd5">
                <a:lumMod val="75000"/>
              </a:srgbClr>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カップ型 </a:t>
            </a:r>
            <a:r>
              <a:rPr b="1" lang="en-US" sz="3200" spc="-1" strike="noStrike">
                <a:solidFill>
                  <a:srgbClr val="000000"/>
                </a:solidFill>
                <a:latin typeface="游明朝"/>
                <a:ea typeface="游ゴシック"/>
              </a:rPr>
              <a:t>N95</a:t>
            </a:r>
            <a:r>
              <a:rPr b="1" lang="ja-JP" sz="3200" spc="-1" strike="noStrike">
                <a:solidFill>
                  <a:srgbClr val="000000"/>
                </a:solidFill>
                <a:latin typeface="游明朝"/>
                <a:ea typeface="游ゴシック"/>
              </a:rPr>
              <a:t>マスクの着用方法</a:t>
            </a:r>
            <a:endParaRPr b="0" lang="en-US" sz="3200" spc="-1" strike="noStrike">
              <a:latin typeface="Arial"/>
            </a:endParaRPr>
          </a:p>
        </p:txBody>
      </p:sp>
      <p:grpSp>
        <p:nvGrpSpPr>
          <p:cNvPr id="575" name="グループ化 13"/>
          <p:cNvGrpSpPr/>
          <p:nvPr/>
        </p:nvGrpSpPr>
        <p:grpSpPr>
          <a:xfrm>
            <a:off x="523800" y="1480680"/>
            <a:ext cx="2663640" cy="2075760"/>
            <a:chOff x="523800" y="1480680"/>
            <a:chExt cx="2663640" cy="2075760"/>
          </a:xfrm>
        </p:grpSpPr>
        <p:sp>
          <p:nvSpPr>
            <p:cNvPr id="576" name="テキスト ボックス 35"/>
            <p:cNvSpPr/>
            <p:nvPr/>
          </p:nvSpPr>
          <p:spPr>
            <a:xfrm>
              <a:off x="523800" y="2979360"/>
              <a:ext cx="2663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鼻あてを指先にし</a:t>
              </a:r>
              <a:br/>
              <a:r>
                <a:rPr b="0" lang="ja-JP" sz="1600" spc="-1" strike="noStrike">
                  <a:solidFill>
                    <a:srgbClr val="000000"/>
                  </a:solidFill>
                  <a:latin typeface="游明朝"/>
                </a:rPr>
                <a:t>ゴム紐を下にたらす</a:t>
              </a:r>
              <a:endParaRPr b="0" lang="en-US" sz="1600" spc="-1" strike="noStrike">
                <a:latin typeface="Arial"/>
              </a:endParaRPr>
            </a:p>
          </p:txBody>
        </p:sp>
        <p:pic>
          <p:nvPicPr>
            <p:cNvPr id="577" name="図 5" descr=""/>
            <p:cNvPicPr/>
            <p:nvPr/>
          </p:nvPicPr>
          <p:blipFill>
            <a:blip r:embed="rId1"/>
            <a:stretch/>
          </p:blipFill>
          <p:spPr>
            <a:xfrm>
              <a:off x="929880" y="1480680"/>
              <a:ext cx="1851480" cy="1390320"/>
            </a:xfrm>
            <a:prstGeom prst="rect">
              <a:avLst/>
            </a:prstGeom>
            <a:ln w="0">
              <a:noFill/>
            </a:ln>
          </p:spPr>
        </p:pic>
      </p:grpSp>
      <p:grpSp>
        <p:nvGrpSpPr>
          <p:cNvPr id="578" name="グループ化 14"/>
          <p:cNvGrpSpPr/>
          <p:nvPr/>
        </p:nvGrpSpPr>
        <p:grpSpPr>
          <a:xfrm>
            <a:off x="3465000" y="1409760"/>
            <a:ext cx="3010320" cy="1903320"/>
            <a:chOff x="3465000" y="1409760"/>
            <a:chExt cx="3010320" cy="1903320"/>
          </a:xfrm>
        </p:grpSpPr>
        <p:sp>
          <p:nvSpPr>
            <p:cNvPr id="579" name="直線矢印コネクタ 41"/>
            <p:cNvSpPr/>
            <p:nvPr/>
          </p:nvSpPr>
          <p:spPr>
            <a:xfrm>
              <a:off x="3465000" y="21758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sp>
          <p:nvSpPr>
            <p:cNvPr id="580" name="テキスト ボックス 51"/>
            <p:cNvSpPr/>
            <p:nvPr/>
          </p:nvSpPr>
          <p:spPr>
            <a:xfrm>
              <a:off x="3811680" y="2979360"/>
              <a:ext cx="2663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鼻あてを上にし顎を包む</a:t>
              </a:r>
              <a:endParaRPr b="0" lang="en-US" sz="1600" spc="-1" strike="noStrike">
                <a:latin typeface="Arial"/>
              </a:endParaRPr>
            </a:p>
          </p:txBody>
        </p:sp>
        <p:pic>
          <p:nvPicPr>
            <p:cNvPr id="581" name="図 7" descr=""/>
            <p:cNvPicPr/>
            <p:nvPr/>
          </p:nvPicPr>
          <p:blipFill>
            <a:blip r:embed="rId2"/>
            <a:stretch/>
          </p:blipFill>
          <p:spPr>
            <a:xfrm>
              <a:off x="4428000" y="1409760"/>
              <a:ext cx="1431000" cy="1531800"/>
            </a:xfrm>
            <a:prstGeom prst="rect">
              <a:avLst/>
            </a:prstGeom>
            <a:ln w="0">
              <a:noFill/>
            </a:ln>
          </p:spPr>
        </p:pic>
      </p:grpSp>
      <p:grpSp>
        <p:nvGrpSpPr>
          <p:cNvPr id="582" name="グループ化 15"/>
          <p:cNvGrpSpPr/>
          <p:nvPr/>
        </p:nvGrpSpPr>
        <p:grpSpPr>
          <a:xfrm>
            <a:off x="6845760" y="1409760"/>
            <a:ext cx="2917080" cy="2146680"/>
            <a:chOff x="6845760" y="1409760"/>
            <a:chExt cx="2917080" cy="2146680"/>
          </a:xfrm>
        </p:grpSpPr>
        <p:sp>
          <p:nvSpPr>
            <p:cNvPr id="583" name="直線矢印コネクタ 42"/>
            <p:cNvSpPr/>
            <p:nvPr/>
          </p:nvSpPr>
          <p:spPr>
            <a:xfrm>
              <a:off x="6845760" y="21758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sp>
          <p:nvSpPr>
            <p:cNvPr id="584" name="テキスト ボックス 52"/>
            <p:cNvSpPr/>
            <p:nvPr/>
          </p:nvSpPr>
          <p:spPr>
            <a:xfrm>
              <a:off x="7099200" y="2979360"/>
              <a:ext cx="2663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上側の紐を</a:t>
              </a:r>
              <a:br/>
              <a:r>
                <a:rPr b="0" lang="ja-JP" sz="1600" spc="-1" strike="noStrike">
                  <a:solidFill>
                    <a:srgbClr val="000000"/>
                  </a:solidFill>
                  <a:latin typeface="游明朝"/>
                </a:rPr>
                <a:t>頭頂部にかける</a:t>
              </a:r>
              <a:endParaRPr b="0" lang="en-US" sz="1600" spc="-1" strike="noStrike">
                <a:latin typeface="Arial"/>
              </a:endParaRPr>
            </a:p>
          </p:txBody>
        </p:sp>
        <p:pic>
          <p:nvPicPr>
            <p:cNvPr id="585" name="図 19" descr=""/>
            <p:cNvPicPr/>
            <p:nvPr/>
          </p:nvPicPr>
          <p:blipFill>
            <a:blip r:embed="rId3"/>
            <a:stretch/>
          </p:blipFill>
          <p:spPr>
            <a:xfrm>
              <a:off x="7612920" y="1409760"/>
              <a:ext cx="1636200" cy="1531800"/>
            </a:xfrm>
            <a:prstGeom prst="rect">
              <a:avLst/>
            </a:prstGeom>
            <a:ln w="0">
              <a:noFill/>
            </a:ln>
          </p:spPr>
        </p:pic>
      </p:grpSp>
      <p:grpSp>
        <p:nvGrpSpPr>
          <p:cNvPr id="586" name="グループ化 17"/>
          <p:cNvGrpSpPr/>
          <p:nvPr/>
        </p:nvGrpSpPr>
        <p:grpSpPr>
          <a:xfrm>
            <a:off x="3811680" y="3836160"/>
            <a:ext cx="3290400" cy="2115720"/>
            <a:chOff x="3811680" y="3836160"/>
            <a:chExt cx="3290400" cy="2115720"/>
          </a:xfrm>
        </p:grpSpPr>
        <p:sp>
          <p:nvSpPr>
            <p:cNvPr id="587" name="テキスト ボックス 29"/>
            <p:cNvSpPr/>
            <p:nvPr/>
          </p:nvSpPr>
          <p:spPr>
            <a:xfrm>
              <a:off x="3811680" y="5374800"/>
              <a:ext cx="2663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両手で鼻あてを押さえ</a:t>
              </a:r>
              <a:br/>
              <a:r>
                <a:rPr b="0" lang="ja-JP" sz="1600" spc="-1" strike="noStrike">
                  <a:solidFill>
                    <a:srgbClr val="000000"/>
                  </a:solidFill>
                  <a:latin typeface="游明朝"/>
                </a:rPr>
                <a:t>鼻の形に合わせる</a:t>
              </a:r>
              <a:endParaRPr b="0" lang="en-US" sz="1600" spc="-1" strike="noStrike">
                <a:latin typeface="Arial"/>
              </a:endParaRPr>
            </a:p>
          </p:txBody>
        </p:sp>
        <p:sp>
          <p:nvSpPr>
            <p:cNvPr id="588" name="直線矢印コネクタ 32"/>
            <p:cNvSpPr/>
            <p:nvPr/>
          </p:nvSpPr>
          <p:spPr>
            <a:xfrm flipH="1">
              <a:off x="6845760" y="46112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pic>
          <p:nvPicPr>
            <p:cNvPr id="589" name="図 9" descr=""/>
            <p:cNvPicPr/>
            <p:nvPr/>
          </p:nvPicPr>
          <p:blipFill>
            <a:blip r:embed="rId4"/>
            <a:stretch/>
          </p:blipFill>
          <p:spPr>
            <a:xfrm>
              <a:off x="4460400" y="3836160"/>
              <a:ext cx="1365480" cy="1550160"/>
            </a:xfrm>
            <a:prstGeom prst="rect">
              <a:avLst/>
            </a:prstGeom>
            <a:ln w="0">
              <a:noFill/>
            </a:ln>
          </p:spPr>
        </p:pic>
      </p:grpSp>
      <p:grpSp>
        <p:nvGrpSpPr>
          <p:cNvPr id="590" name="グループ化 18"/>
          <p:cNvGrpSpPr/>
          <p:nvPr/>
        </p:nvGrpSpPr>
        <p:grpSpPr>
          <a:xfrm>
            <a:off x="523800" y="3832920"/>
            <a:ext cx="3197520" cy="2118960"/>
            <a:chOff x="523800" y="3832920"/>
            <a:chExt cx="3197520" cy="2118960"/>
          </a:xfrm>
        </p:grpSpPr>
        <p:sp>
          <p:nvSpPr>
            <p:cNvPr id="591" name="テキスト ボックス 20"/>
            <p:cNvSpPr/>
            <p:nvPr/>
          </p:nvSpPr>
          <p:spPr>
            <a:xfrm>
              <a:off x="523800" y="5374800"/>
              <a:ext cx="2663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両手でおおい息を強く出しシールチェックする</a:t>
              </a:r>
              <a:endParaRPr b="0" lang="en-US" sz="1600" spc="-1" strike="noStrike">
                <a:latin typeface="Arial"/>
              </a:endParaRPr>
            </a:p>
          </p:txBody>
        </p:sp>
        <p:sp>
          <p:nvSpPr>
            <p:cNvPr id="592" name="直線矢印コネクタ 25"/>
            <p:cNvSpPr/>
            <p:nvPr/>
          </p:nvSpPr>
          <p:spPr>
            <a:xfrm flipH="1">
              <a:off x="3465000" y="46112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pic>
          <p:nvPicPr>
            <p:cNvPr id="593" name="図 12" descr=""/>
            <p:cNvPicPr/>
            <p:nvPr/>
          </p:nvPicPr>
          <p:blipFill>
            <a:blip r:embed="rId5"/>
            <a:stretch/>
          </p:blipFill>
          <p:spPr>
            <a:xfrm>
              <a:off x="1157400" y="3832920"/>
              <a:ext cx="1396440" cy="1556280"/>
            </a:xfrm>
            <a:prstGeom prst="rect">
              <a:avLst/>
            </a:prstGeom>
            <a:ln w="0">
              <a:noFill/>
            </a:ln>
          </p:spPr>
        </p:pic>
      </p:grpSp>
      <p:grpSp>
        <p:nvGrpSpPr>
          <p:cNvPr id="594" name="グループ化 16"/>
          <p:cNvGrpSpPr/>
          <p:nvPr/>
        </p:nvGrpSpPr>
        <p:grpSpPr>
          <a:xfrm>
            <a:off x="7099200" y="3538440"/>
            <a:ext cx="2663640" cy="2413440"/>
            <a:chOff x="7099200" y="3538440"/>
            <a:chExt cx="2663640" cy="2413440"/>
          </a:xfrm>
        </p:grpSpPr>
        <p:sp>
          <p:nvSpPr>
            <p:cNvPr id="595" name="テキスト ボックス 33"/>
            <p:cNvSpPr/>
            <p:nvPr/>
          </p:nvSpPr>
          <p:spPr>
            <a:xfrm>
              <a:off x="7099200" y="5374800"/>
              <a:ext cx="2663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下側の紐を首の</a:t>
              </a:r>
              <a:br/>
              <a:r>
                <a:rPr b="0" lang="ja-JP" sz="1600" spc="-1" strike="noStrike">
                  <a:solidFill>
                    <a:srgbClr val="000000"/>
                  </a:solidFill>
                  <a:latin typeface="游明朝"/>
                </a:rPr>
                <a:t>後ろにかける</a:t>
              </a:r>
              <a:endParaRPr b="0" lang="en-US" sz="1600" spc="-1" strike="noStrike">
                <a:latin typeface="Arial"/>
              </a:endParaRPr>
            </a:p>
          </p:txBody>
        </p:sp>
        <p:pic>
          <p:nvPicPr>
            <p:cNvPr id="596" name="図 21" descr=""/>
            <p:cNvPicPr/>
            <p:nvPr/>
          </p:nvPicPr>
          <p:blipFill>
            <a:blip r:embed="rId6"/>
            <a:stretch/>
          </p:blipFill>
          <p:spPr>
            <a:xfrm>
              <a:off x="7621920" y="3845520"/>
              <a:ext cx="1618200" cy="1531800"/>
            </a:xfrm>
            <a:prstGeom prst="rect">
              <a:avLst/>
            </a:prstGeom>
            <a:ln w="0">
              <a:noFill/>
            </a:ln>
          </p:spPr>
        </p:pic>
        <p:sp>
          <p:nvSpPr>
            <p:cNvPr id="597" name="直線矢印コネクタ 26"/>
            <p:cNvSpPr/>
            <p:nvPr/>
          </p:nvSpPr>
          <p:spPr>
            <a:xfrm flipH="1" rot="16200000">
              <a:off x="8301960" y="36662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spTree>
  </p:cSld>
  <mc:AlternateContent>
    <mc:Choice Requires="p14">
      <p:transition spd="med" p14:dur="700">
        <p:fade/>
      </p:transition>
    </mc:Choice>
    <mc:Fallback>
      <p:transition spd="med">
        <p:fade/>
      </p:transition>
    </mc:Fallback>
  </mc:AlternateContent>
  <p:timing>
    <p:tnLst>
      <p:par>
        <p:cTn id="522" dur="indefinite" restart="never" nodeType="tmRoot">
          <p:childTnLst>
            <p:seq>
              <p:cTn id="523" dur="indefinite" nodeType="mainSeq">
                <p:childTnLst>
                  <p:par>
                    <p:cTn id="524" fill="hold">
                      <p:stCondLst>
                        <p:cond delay="0"/>
                      </p:stCondLst>
                      <p:childTnLst>
                        <p:par>
                          <p:cTn id="525" fill="hold">
                            <p:stCondLst>
                              <p:cond delay="0"/>
                            </p:stCondLst>
                            <p:childTnLst>
                              <p:par>
                                <p:cTn id="526" nodeType="afterEffect" fill="hold" presetClass="entr" presetID="22" presetSubtype="8">
                                  <p:stCondLst>
                                    <p:cond delay="0"/>
                                  </p:stCondLst>
                                  <p:childTnLst>
                                    <p:set>
                                      <p:cBhvr>
                                        <p:cTn id="527" dur="1" fill="hold">
                                          <p:stCondLst>
                                            <p:cond delay="0"/>
                                          </p:stCondLst>
                                        </p:cTn>
                                        <p:tgtEl>
                                          <p:spTgt spid="575"/>
                                        </p:tgtEl>
                                        <p:attrNameLst>
                                          <p:attrName>style.visibility</p:attrName>
                                        </p:attrNameLst>
                                      </p:cBhvr>
                                      <p:to>
                                        <p:strVal val="visible"/>
                                      </p:to>
                                    </p:set>
                                    <p:animEffect filter="wipe(left)" transition="in">
                                      <p:cBhvr additive="repl">
                                        <p:cTn id="528" dur="500"/>
                                        <p:tgtEl>
                                          <p:spTgt spid="575"/>
                                        </p:tgtEl>
                                      </p:cBhvr>
                                    </p:animEffect>
                                  </p:childTnLst>
                                </p:cTn>
                              </p:par>
                            </p:childTnLst>
                          </p:cTn>
                        </p:par>
                      </p:childTnLst>
                    </p:cTn>
                  </p:par>
                  <p:par>
                    <p:cTn id="529" fill="hold">
                      <p:stCondLst>
                        <p:cond delay="indefinite"/>
                      </p:stCondLst>
                      <p:childTnLst>
                        <p:par>
                          <p:cTn id="530" fill="hold">
                            <p:stCondLst>
                              <p:cond delay="0"/>
                            </p:stCondLst>
                            <p:childTnLst>
                              <p:par>
                                <p:cTn id="531" nodeType="clickEffect" fill="hold" presetClass="entr" presetID="22" presetSubtype="8">
                                  <p:stCondLst>
                                    <p:cond delay="0"/>
                                  </p:stCondLst>
                                  <p:childTnLst>
                                    <p:set>
                                      <p:cBhvr>
                                        <p:cTn id="532" dur="1" fill="hold">
                                          <p:stCondLst>
                                            <p:cond delay="0"/>
                                          </p:stCondLst>
                                        </p:cTn>
                                        <p:tgtEl>
                                          <p:spTgt spid="578"/>
                                        </p:tgtEl>
                                        <p:attrNameLst>
                                          <p:attrName>style.visibility</p:attrName>
                                        </p:attrNameLst>
                                      </p:cBhvr>
                                      <p:to>
                                        <p:strVal val="visible"/>
                                      </p:to>
                                    </p:set>
                                    <p:animEffect filter="wipe(left)" transition="in">
                                      <p:cBhvr additive="repl">
                                        <p:cTn id="533" dur="500"/>
                                        <p:tgtEl>
                                          <p:spTgt spid="578"/>
                                        </p:tgtEl>
                                      </p:cBhvr>
                                    </p:animEffect>
                                  </p:childTnLst>
                                </p:cTn>
                              </p:par>
                            </p:childTnLst>
                          </p:cTn>
                        </p:par>
                      </p:childTnLst>
                    </p:cTn>
                  </p:par>
                  <p:par>
                    <p:cTn id="534" fill="hold">
                      <p:stCondLst>
                        <p:cond delay="indefinite"/>
                      </p:stCondLst>
                      <p:childTnLst>
                        <p:par>
                          <p:cTn id="535" fill="hold">
                            <p:stCondLst>
                              <p:cond delay="0"/>
                            </p:stCondLst>
                            <p:childTnLst>
                              <p:par>
                                <p:cTn id="536" nodeType="clickEffect" fill="hold" presetClass="entr" presetID="22" presetSubtype="8">
                                  <p:stCondLst>
                                    <p:cond delay="0"/>
                                  </p:stCondLst>
                                  <p:childTnLst>
                                    <p:set>
                                      <p:cBhvr>
                                        <p:cTn id="537" dur="1" fill="hold">
                                          <p:stCondLst>
                                            <p:cond delay="0"/>
                                          </p:stCondLst>
                                        </p:cTn>
                                        <p:tgtEl>
                                          <p:spTgt spid="582"/>
                                        </p:tgtEl>
                                        <p:attrNameLst>
                                          <p:attrName>style.visibility</p:attrName>
                                        </p:attrNameLst>
                                      </p:cBhvr>
                                      <p:to>
                                        <p:strVal val="visible"/>
                                      </p:to>
                                    </p:set>
                                    <p:animEffect filter="wipe(left)" transition="in">
                                      <p:cBhvr additive="repl">
                                        <p:cTn id="538" dur="500"/>
                                        <p:tgtEl>
                                          <p:spTgt spid="582"/>
                                        </p:tgtEl>
                                      </p:cBhvr>
                                    </p:animEffect>
                                  </p:childTnLst>
                                </p:cTn>
                              </p:par>
                            </p:childTnLst>
                          </p:cTn>
                        </p:par>
                      </p:childTnLst>
                    </p:cTn>
                  </p:par>
                  <p:par>
                    <p:cTn id="539" fill="hold">
                      <p:stCondLst>
                        <p:cond delay="indefinite"/>
                      </p:stCondLst>
                      <p:childTnLst>
                        <p:par>
                          <p:cTn id="540" fill="hold">
                            <p:stCondLst>
                              <p:cond delay="0"/>
                            </p:stCondLst>
                            <p:childTnLst>
                              <p:par>
                                <p:cTn id="541" nodeType="clickEffect" fill="hold" presetClass="entr" presetID="22" presetSubtype="1">
                                  <p:stCondLst>
                                    <p:cond delay="0"/>
                                  </p:stCondLst>
                                  <p:childTnLst>
                                    <p:set>
                                      <p:cBhvr>
                                        <p:cTn id="542" dur="1" fill="hold">
                                          <p:stCondLst>
                                            <p:cond delay="0"/>
                                          </p:stCondLst>
                                        </p:cTn>
                                        <p:tgtEl>
                                          <p:spTgt spid="594"/>
                                        </p:tgtEl>
                                        <p:attrNameLst>
                                          <p:attrName>style.visibility</p:attrName>
                                        </p:attrNameLst>
                                      </p:cBhvr>
                                      <p:to>
                                        <p:strVal val="visible"/>
                                      </p:to>
                                    </p:set>
                                    <p:animEffect filter="wipe(up)" transition="in">
                                      <p:cBhvr additive="repl">
                                        <p:cTn id="543" dur="500"/>
                                        <p:tgtEl>
                                          <p:spTgt spid="594"/>
                                        </p:tgtEl>
                                      </p:cBhvr>
                                    </p:animEffect>
                                  </p:childTnLst>
                                </p:cTn>
                              </p:par>
                            </p:childTnLst>
                          </p:cTn>
                        </p:par>
                      </p:childTnLst>
                    </p:cTn>
                  </p:par>
                  <p:par>
                    <p:cTn id="544" fill="hold">
                      <p:stCondLst>
                        <p:cond delay="indefinite"/>
                      </p:stCondLst>
                      <p:childTnLst>
                        <p:par>
                          <p:cTn id="545" fill="hold">
                            <p:stCondLst>
                              <p:cond delay="0"/>
                            </p:stCondLst>
                            <p:childTnLst>
                              <p:par>
                                <p:cTn id="546" nodeType="clickEffect" fill="hold" presetClass="entr" presetID="22" presetSubtype="2">
                                  <p:stCondLst>
                                    <p:cond delay="0"/>
                                  </p:stCondLst>
                                  <p:childTnLst>
                                    <p:set>
                                      <p:cBhvr>
                                        <p:cTn id="547" dur="1" fill="hold">
                                          <p:stCondLst>
                                            <p:cond delay="0"/>
                                          </p:stCondLst>
                                        </p:cTn>
                                        <p:tgtEl>
                                          <p:spTgt spid="586"/>
                                        </p:tgtEl>
                                        <p:attrNameLst>
                                          <p:attrName>style.visibility</p:attrName>
                                        </p:attrNameLst>
                                      </p:cBhvr>
                                      <p:to>
                                        <p:strVal val="visible"/>
                                      </p:to>
                                    </p:set>
                                    <p:animEffect filter="wipe(right)" transition="in">
                                      <p:cBhvr additive="repl">
                                        <p:cTn id="548" dur="500"/>
                                        <p:tgtEl>
                                          <p:spTgt spid="586"/>
                                        </p:tgtEl>
                                      </p:cBhvr>
                                    </p:animEffect>
                                  </p:childTnLst>
                                </p:cTn>
                              </p:par>
                            </p:childTnLst>
                          </p:cTn>
                        </p:par>
                      </p:childTnLst>
                    </p:cTn>
                  </p:par>
                  <p:par>
                    <p:cTn id="549" fill="hold">
                      <p:stCondLst>
                        <p:cond delay="indefinite"/>
                      </p:stCondLst>
                      <p:childTnLst>
                        <p:par>
                          <p:cTn id="550" fill="hold">
                            <p:stCondLst>
                              <p:cond delay="0"/>
                            </p:stCondLst>
                            <p:childTnLst>
                              <p:par>
                                <p:cTn id="551" nodeType="clickEffect" fill="hold" presetClass="entr" presetID="22" presetSubtype="2">
                                  <p:stCondLst>
                                    <p:cond delay="0"/>
                                  </p:stCondLst>
                                  <p:childTnLst>
                                    <p:set>
                                      <p:cBhvr>
                                        <p:cTn id="552" dur="1" fill="hold">
                                          <p:stCondLst>
                                            <p:cond delay="0"/>
                                          </p:stCondLst>
                                        </p:cTn>
                                        <p:tgtEl>
                                          <p:spTgt spid="590"/>
                                        </p:tgtEl>
                                        <p:attrNameLst>
                                          <p:attrName>style.visibility</p:attrName>
                                        </p:attrNameLst>
                                      </p:cBhvr>
                                      <p:to>
                                        <p:strVal val="visible"/>
                                      </p:to>
                                    </p:set>
                                    <p:animEffect filter="wipe(right)" transition="in">
                                      <p:cBhvr additive="repl">
                                        <p:cTn id="553" dur="500"/>
                                        <p:tgtEl>
                                          <p:spTgt spid="5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図 66" descr=""/>
          <p:cNvPicPr/>
          <p:nvPr/>
        </p:nvPicPr>
        <p:blipFill>
          <a:blip r:embed="rId1"/>
          <a:stretch/>
        </p:blipFill>
        <p:spPr>
          <a:xfrm>
            <a:off x="1822680" y="1213920"/>
            <a:ext cx="2023920" cy="4968360"/>
          </a:xfrm>
          <a:prstGeom prst="rect">
            <a:avLst/>
          </a:prstGeom>
          <a:ln w="0">
            <a:noFill/>
          </a:ln>
        </p:spPr>
      </p:pic>
      <p:sp>
        <p:nvSpPr>
          <p:cNvPr id="58" name="Rectangle 4"/>
          <p:cNvSpPr/>
          <p:nvPr/>
        </p:nvSpPr>
        <p:spPr>
          <a:xfrm>
            <a:off x="728640" y="213120"/>
            <a:ext cx="8829720" cy="10047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n-US" sz="6000" spc="-1" strike="noStrike">
                <a:solidFill>
                  <a:srgbClr val="000000"/>
                </a:solidFill>
                <a:latin typeface="Segoe UI"/>
                <a:ea typeface="游ゴシック"/>
              </a:rPr>
              <a:t>1</a:t>
            </a:r>
            <a:r>
              <a:rPr b="1" lang="en-US" sz="3200" spc="-1" strike="noStrike">
                <a:solidFill>
                  <a:srgbClr val="000000"/>
                </a:solidFill>
                <a:latin typeface="Segoe UI"/>
                <a:ea typeface="游ゴシック"/>
              </a:rPr>
              <a:t>. </a:t>
            </a:r>
            <a:r>
              <a:rPr b="1" lang="ja-JP" sz="3200" spc="-1" strike="noStrike">
                <a:solidFill>
                  <a:srgbClr val="000000"/>
                </a:solidFill>
                <a:latin typeface="Segoe UI"/>
                <a:ea typeface="游ゴシック"/>
              </a:rPr>
              <a:t>個人防護具</a:t>
            </a:r>
            <a:r>
              <a:rPr b="1" lang="en-US" sz="3200" spc="-1" strike="noStrike">
                <a:solidFill>
                  <a:srgbClr val="000000"/>
                </a:solidFill>
                <a:latin typeface="Segoe UI"/>
                <a:ea typeface="游ゴシック"/>
              </a:rPr>
              <a:t>(PPE)</a:t>
            </a:r>
            <a:r>
              <a:rPr b="1" lang="ja-JP" sz="3200" spc="-1" strike="noStrike">
                <a:solidFill>
                  <a:srgbClr val="000000"/>
                </a:solidFill>
                <a:latin typeface="Segoe UI"/>
                <a:ea typeface="游ゴシック"/>
              </a:rPr>
              <a:t>とは</a:t>
            </a:r>
            <a:endParaRPr b="0" lang="en-US" sz="3200" spc="-1" strike="noStrike">
              <a:latin typeface="Arial"/>
            </a:endParaRPr>
          </a:p>
        </p:txBody>
      </p:sp>
      <p:sp>
        <p:nvSpPr>
          <p:cNvPr id="59" name="テキスト ボックス 64"/>
          <p:cNvSpPr/>
          <p:nvPr/>
        </p:nvSpPr>
        <p:spPr>
          <a:xfrm>
            <a:off x="390960" y="1123200"/>
            <a:ext cx="1608840" cy="942840"/>
          </a:xfrm>
          <a:prstGeom prst="rect">
            <a:avLst/>
          </a:prstGeom>
          <a:solidFill>
            <a:schemeClr val="accent6"/>
          </a:solidFill>
          <a:ln w="0">
            <a:noFill/>
          </a:ln>
        </p:spPr>
        <p:style>
          <a:lnRef idx="0"/>
          <a:fillRef idx="0"/>
          <a:effectRef idx="0"/>
          <a:fontRef idx="minor"/>
        </p:style>
        <p:txBody>
          <a:bodyPr lIns="90000" rIns="90000" tIns="45000" bIns="45000">
            <a:spAutoFit/>
          </a:bodyPr>
          <a:p>
            <a:pPr algn="ctr">
              <a:lnSpc>
                <a:spcPct val="100000"/>
              </a:lnSpc>
            </a:pPr>
            <a:r>
              <a:rPr b="1" lang="ja-JP" sz="1400" spc="-1" strike="noStrike">
                <a:solidFill>
                  <a:srgbClr val="ffffff"/>
                </a:solidFill>
                <a:latin typeface="Segoe UI"/>
                <a:ea typeface="メイリオ"/>
              </a:rPr>
              <a:t>サージカルマスク</a:t>
            </a:r>
            <a:endParaRPr b="0" lang="en-US" sz="1400" spc="-1" strike="noStrike">
              <a:latin typeface="Arial"/>
            </a:endParaRPr>
          </a:p>
          <a:p>
            <a:pPr algn="ctr">
              <a:lnSpc>
                <a:spcPct val="100000"/>
              </a:lnSpc>
            </a:pPr>
            <a:r>
              <a:rPr b="1" lang="en-US" sz="1400" spc="-1" strike="noStrike">
                <a:solidFill>
                  <a:srgbClr val="ffffff"/>
                </a:solidFill>
                <a:latin typeface="Segoe UI"/>
                <a:ea typeface="メイリオ"/>
              </a:rPr>
              <a:t>N95</a:t>
            </a:r>
            <a:r>
              <a:rPr b="1" lang="ja-JP" sz="1400" spc="-1" strike="noStrike">
                <a:solidFill>
                  <a:srgbClr val="ffffff"/>
                </a:solidFill>
                <a:latin typeface="Segoe UI"/>
                <a:ea typeface="メイリオ"/>
              </a:rPr>
              <a:t>マスク</a:t>
            </a:r>
            <a:endParaRPr b="0" lang="en-US" sz="1400" spc="-1" strike="noStrike">
              <a:latin typeface="Arial"/>
            </a:endParaRPr>
          </a:p>
          <a:p>
            <a:pPr algn="ctr">
              <a:lnSpc>
                <a:spcPct val="100000"/>
              </a:lnSpc>
            </a:pPr>
            <a:r>
              <a:rPr b="1" lang="ja-JP" sz="1400" spc="-1" strike="noStrike">
                <a:solidFill>
                  <a:srgbClr val="ffffff"/>
                </a:solidFill>
                <a:latin typeface="Segoe UI"/>
                <a:ea typeface="メイリオ"/>
              </a:rPr>
              <a:t>電動ファン付き</a:t>
            </a:r>
            <a:endParaRPr b="0" lang="en-US" sz="1400" spc="-1" strike="noStrike">
              <a:latin typeface="Arial"/>
            </a:endParaRPr>
          </a:p>
          <a:p>
            <a:pPr algn="ctr">
              <a:lnSpc>
                <a:spcPct val="100000"/>
              </a:lnSpc>
            </a:pPr>
            <a:r>
              <a:rPr b="1" lang="ja-JP" sz="1400" spc="-1" strike="noStrike">
                <a:solidFill>
                  <a:srgbClr val="ffffff"/>
                </a:solidFill>
                <a:latin typeface="Segoe UI"/>
                <a:ea typeface="メイリオ"/>
              </a:rPr>
              <a:t>呼吸用保護具</a:t>
            </a:r>
            <a:endParaRPr b="0" lang="en-US" sz="1400" spc="-1" strike="noStrike">
              <a:latin typeface="Arial"/>
            </a:endParaRPr>
          </a:p>
        </p:txBody>
      </p:sp>
      <p:sp>
        <p:nvSpPr>
          <p:cNvPr id="60" name="テキスト ボックス 69"/>
          <p:cNvSpPr/>
          <p:nvPr/>
        </p:nvSpPr>
        <p:spPr>
          <a:xfrm>
            <a:off x="3244320" y="1316880"/>
            <a:ext cx="1608840" cy="516600"/>
          </a:xfrm>
          <a:prstGeom prst="rect">
            <a:avLst/>
          </a:prstGeom>
          <a:solidFill>
            <a:schemeClr val="accent5"/>
          </a:solidFill>
          <a:ln w="0">
            <a:noFill/>
          </a:ln>
        </p:spPr>
        <p:style>
          <a:lnRef idx="0"/>
          <a:fillRef idx="0"/>
          <a:effectRef idx="0"/>
          <a:fontRef idx="minor"/>
        </p:style>
        <p:txBody>
          <a:bodyPr lIns="90000" rIns="90000" tIns="45000" bIns="45000">
            <a:spAutoFit/>
          </a:bodyPr>
          <a:p>
            <a:pPr algn="ctr">
              <a:lnSpc>
                <a:spcPct val="100000"/>
              </a:lnSpc>
            </a:pPr>
            <a:r>
              <a:rPr b="1" lang="ja-JP" sz="1400" spc="-1" strike="noStrike">
                <a:solidFill>
                  <a:srgbClr val="ffffff"/>
                </a:solidFill>
                <a:latin typeface="Segoe UI"/>
                <a:ea typeface="メイリオ"/>
              </a:rPr>
              <a:t>アイウェア</a:t>
            </a:r>
            <a:endParaRPr b="0" lang="en-US" sz="1400" spc="-1" strike="noStrike">
              <a:latin typeface="Arial"/>
            </a:endParaRPr>
          </a:p>
          <a:p>
            <a:pPr algn="ctr">
              <a:lnSpc>
                <a:spcPct val="100000"/>
              </a:lnSpc>
            </a:pPr>
            <a:r>
              <a:rPr b="1" lang="ja-JP" sz="1400" spc="-1" strike="noStrike">
                <a:solidFill>
                  <a:srgbClr val="ffffff"/>
                </a:solidFill>
                <a:latin typeface="Segoe UI"/>
                <a:ea typeface="メイリオ"/>
              </a:rPr>
              <a:t>フェイスシールド</a:t>
            </a:r>
            <a:endParaRPr b="0" lang="en-US" sz="1400" spc="-1" strike="noStrike">
              <a:latin typeface="Arial"/>
            </a:endParaRPr>
          </a:p>
        </p:txBody>
      </p:sp>
      <p:sp>
        <p:nvSpPr>
          <p:cNvPr id="61" name="テキスト ボックス 72"/>
          <p:cNvSpPr/>
          <p:nvPr/>
        </p:nvSpPr>
        <p:spPr>
          <a:xfrm>
            <a:off x="1110960" y="3789000"/>
            <a:ext cx="1196640" cy="942840"/>
          </a:xfrm>
          <a:prstGeom prst="rect">
            <a:avLst/>
          </a:prstGeom>
          <a:solidFill>
            <a:schemeClr val="accent3"/>
          </a:solidFill>
          <a:ln w="0">
            <a:noFill/>
          </a:ln>
        </p:spPr>
        <p:style>
          <a:lnRef idx="0"/>
          <a:fillRef idx="0"/>
          <a:effectRef idx="0"/>
          <a:fontRef idx="minor"/>
        </p:style>
        <p:txBody>
          <a:bodyPr lIns="90000" rIns="90000" tIns="45000" bIns="45000">
            <a:spAutoFit/>
          </a:bodyPr>
          <a:p>
            <a:pPr algn="ctr">
              <a:lnSpc>
                <a:spcPct val="100000"/>
              </a:lnSpc>
            </a:pPr>
            <a:r>
              <a:rPr b="1" lang="ja-JP" sz="1400" spc="-1" strike="noStrike">
                <a:solidFill>
                  <a:srgbClr val="ffffff"/>
                </a:solidFill>
                <a:latin typeface="Segoe UI"/>
                <a:ea typeface="メイリオ"/>
              </a:rPr>
              <a:t>ガウン</a:t>
            </a:r>
            <a:endParaRPr b="0" lang="en-US" sz="1400" spc="-1" strike="noStrike">
              <a:latin typeface="Arial"/>
            </a:endParaRPr>
          </a:p>
          <a:p>
            <a:pPr algn="ctr">
              <a:lnSpc>
                <a:spcPct val="100000"/>
              </a:lnSpc>
            </a:pPr>
            <a:r>
              <a:rPr b="1" lang="ja-JP" sz="1400" spc="-1" strike="noStrike">
                <a:solidFill>
                  <a:srgbClr val="ffffff"/>
                </a:solidFill>
                <a:latin typeface="Segoe UI"/>
                <a:ea typeface="メイリオ"/>
              </a:rPr>
              <a:t>エプロン</a:t>
            </a:r>
            <a:endParaRPr b="0" lang="en-US" sz="1400" spc="-1" strike="noStrike">
              <a:latin typeface="Arial"/>
            </a:endParaRPr>
          </a:p>
          <a:p>
            <a:pPr algn="ctr">
              <a:lnSpc>
                <a:spcPct val="100000"/>
              </a:lnSpc>
            </a:pPr>
            <a:r>
              <a:rPr b="1" lang="ja-JP" sz="1400" spc="-1" strike="noStrike">
                <a:solidFill>
                  <a:srgbClr val="ffffff"/>
                </a:solidFill>
                <a:latin typeface="Segoe UI"/>
                <a:ea typeface="メイリオ"/>
              </a:rPr>
              <a:t>カバーオール</a:t>
            </a:r>
            <a:endParaRPr b="0" lang="en-US" sz="1400" spc="-1" strike="noStrike">
              <a:latin typeface="Arial"/>
            </a:endParaRPr>
          </a:p>
        </p:txBody>
      </p:sp>
      <p:sp>
        <p:nvSpPr>
          <p:cNvPr id="62" name="テキスト ボックス 70"/>
          <p:cNvSpPr/>
          <p:nvPr/>
        </p:nvSpPr>
        <p:spPr>
          <a:xfrm>
            <a:off x="3655440" y="2408760"/>
            <a:ext cx="767520" cy="303480"/>
          </a:xfrm>
          <a:prstGeom prst="rect">
            <a:avLst/>
          </a:prstGeom>
          <a:solidFill>
            <a:schemeClr val="accent4"/>
          </a:solidFill>
          <a:ln w="0">
            <a:noFill/>
          </a:ln>
        </p:spPr>
        <p:style>
          <a:lnRef idx="0"/>
          <a:fillRef idx="0"/>
          <a:effectRef idx="0"/>
          <a:fontRef idx="minor"/>
        </p:style>
        <p:txBody>
          <a:bodyPr lIns="90000" rIns="90000" tIns="45000" bIns="45000">
            <a:spAutoFit/>
          </a:bodyPr>
          <a:p>
            <a:pPr algn="ctr">
              <a:lnSpc>
                <a:spcPct val="100000"/>
              </a:lnSpc>
            </a:pPr>
            <a:r>
              <a:rPr b="1" lang="ja-JP" sz="1400" spc="-1" strike="noStrike">
                <a:solidFill>
                  <a:srgbClr val="ffffff"/>
                </a:solidFill>
                <a:latin typeface="Segoe UI"/>
                <a:ea typeface="メイリオ"/>
              </a:rPr>
              <a:t>手袋</a:t>
            </a:r>
            <a:endParaRPr b="0" lang="en-US" sz="1400" spc="-1" strike="noStrike">
              <a:latin typeface="Arial"/>
            </a:endParaRPr>
          </a:p>
        </p:txBody>
      </p:sp>
      <p:sp>
        <p:nvSpPr>
          <p:cNvPr id="63" name="テキスト ボックス 71"/>
          <p:cNvSpPr/>
          <p:nvPr/>
        </p:nvSpPr>
        <p:spPr>
          <a:xfrm>
            <a:off x="3302280" y="5725800"/>
            <a:ext cx="1321200" cy="516600"/>
          </a:xfrm>
          <a:prstGeom prst="rect">
            <a:avLst/>
          </a:prstGeom>
          <a:solidFill>
            <a:schemeClr val="accent2"/>
          </a:solidFill>
          <a:ln w="0">
            <a:noFill/>
          </a:ln>
        </p:spPr>
        <p:style>
          <a:lnRef idx="0"/>
          <a:fillRef idx="0"/>
          <a:effectRef idx="0"/>
          <a:fontRef idx="minor"/>
        </p:style>
        <p:txBody>
          <a:bodyPr lIns="90000" rIns="90000" tIns="45000" bIns="45000">
            <a:spAutoFit/>
          </a:bodyPr>
          <a:p>
            <a:pPr algn="ctr">
              <a:lnSpc>
                <a:spcPct val="100000"/>
              </a:lnSpc>
            </a:pPr>
            <a:r>
              <a:rPr b="1" lang="ja-JP" sz="1400" spc="-1" strike="noStrike">
                <a:solidFill>
                  <a:srgbClr val="ffffff"/>
                </a:solidFill>
                <a:latin typeface="Segoe UI"/>
                <a:ea typeface="メイリオ"/>
              </a:rPr>
              <a:t>キャップ</a:t>
            </a:r>
            <a:endParaRPr b="0" lang="en-US" sz="1400" spc="-1" strike="noStrike">
              <a:latin typeface="Arial"/>
            </a:endParaRPr>
          </a:p>
          <a:p>
            <a:pPr algn="ctr">
              <a:lnSpc>
                <a:spcPct val="100000"/>
              </a:lnSpc>
            </a:pPr>
            <a:r>
              <a:rPr b="1" lang="ja-JP" sz="1400" spc="-1" strike="noStrike">
                <a:solidFill>
                  <a:srgbClr val="ffffff"/>
                </a:solidFill>
                <a:latin typeface="Segoe UI"/>
                <a:ea typeface="メイリオ"/>
              </a:rPr>
              <a:t>シューカバー</a:t>
            </a:r>
            <a:endParaRPr b="0" lang="en-US" sz="1400" spc="-1" strike="noStrike">
              <a:latin typeface="Arial"/>
            </a:endParaRPr>
          </a:p>
        </p:txBody>
      </p:sp>
      <p:pic>
        <p:nvPicPr>
          <p:cNvPr id="64" name="図 88" descr=""/>
          <p:cNvPicPr/>
          <p:nvPr/>
        </p:nvPicPr>
        <p:blipFill>
          <a:blip r:embed="rId2"/>
          <a:stretch/>
        </p:blipFill>
        <p:spPr>
          <a:xfrm>
            <a:off x="6247800" y="1213920"/>
            <a:ext cx="2023920" cy="4968360"/>
          </a:xfrm>
          <a:prstGeom prst="rect">
            <a:avLst/>
          </a:prstGeom>
          <a:ln w="0">
            <a:noFill/>
          </a:ln>
        </p:spPr>
      </p:pic>
      <p:grpSp>
        <p:nvGrpSpPr>
          <p:cNvPr id="65" name="グループ化 89"/>
          <p:cNvGrpSpPr/>
          <p:nvPr/>
        </p:nvGrpSpPr>
        <p:grpSpPr>
          <a:xfrm>
            <a:off x="6928920" y="3228120"/>
            <a:ext cx="399240" cy="317160"/>
            <a:chOff x="6928920" y="3228120"/>
            <a:chExt cx="399240" cy="317160"/>
          </a:xfrm>
        </p:grpSpPr>
        <p:pic>
          <p:nvPicPr>
            <p:cNvPr id="66" name="Picture 2" descr=""/>
            <p:cNvPicPr/>
            <p:nvPr/>
          </p:nvPicPr>
          <p:blipFill>
            <a:blip r:embed="rId3"/>
            <a:stretch/>
          </p:blipFill>
          <p:spPr>
            <a:xfrm>
              <a:off x="6928920" y="3239280"/>
              <a:ext cx="365760" cy="306000"/>
            </a:xfrm>
            <a:prstGeom prst="rect">
              <a:avLst/>
            </a:prstGeom>
            <a:ln w="0">
              <a:noFill/>
            </a:ln>
          </p:spPr>
        </p:pic>
        <p:pic>
          <p:nvPicPr>
            <p:cNvPr id="67" name="Picture 2" descr=""/>
            <p:cNvPicPr/>
            <p:nvPr/>
          </p:nvPicPr>
          <p:blipFill>
            <a:blip r:embed="rId4"/>
            <a:stretch/>
          </p:blipFill>
          <p:spPr>
            <a:xfrm>
              <a:off x="7008480" y="3228120"/>
              <a:ext cx="286560" cy="315360"/>
            </a:xfrm>
            <a:prstGeom prst="rect">
              <a:avLst/>
            </a:prstGeom>
            <a:ln w="0">
              <a:noFill/>
            </a:ln>
          </p:spPr>
        </p:pic>
        <p:pic>
          <p:nvPicPr>
            <p:cNvPr id="68" name="Picture 2" descr=""/>
            <p:cNvPicPr/>
            <p:nvPr/>
          </p:nvPicPr>
          <p:blipFill>
            <a:blip r:embed="rId5"/>
            <a:stretch/>
          </p:blipFill>
          <p:spPr>
            <a:xfrm>
              <a:off x="7180200" y="3361320"/>
              <a:ext cx="147960" cy="162720"/>
            </a:xfrm>
            <a:prstGeom prst="rect">
              <a:avLst/>
            </a:prstGeom>
            <a:ln w="0">
              <a:noFill/>
            </a:ln>
          </p:spPr>
        </p:pic>
      </p:grpSp>
      <p:grpSp>
        <p:nvGrpSpPr>
          <p:cNvPr id="69" name="グループ化 93"/>
          <p:cNvGrpSpPr/>
          <p:nvPr/>
        </p:nvGrpSpPr>
        <p:grpSpPr>
          <a:xfrm>
            <a:off x="6471720" y="2182680"/>
            <a:ext cx="198360" cy="225720"/>
            <a:chOff x="6471720" y="2182680"/>
            <a:chExt cx="198360" cy="225720"/>
          </a:xfrm>
        </p:grpSpPr>
        <p:pic>
          <p:nvPicPr>
            <p:cNvPr id="70" name="Picture 2" descr=""/>
            <p:cNvPicPr/>
            <p:nvPr/>
          </p:nvPicPr>
          <p:blipFill>
            <a:blip r:embed="rId6"/>
            <a:stretch/>
          </p:blipFill>
          <p:spPr>
            <a:xfrm>
              <a:off x="6471720" y="2182680"/>
              <a:ext cx="185760" cy="196920"/>
            </a:xfrm>
            <a:prstGeom prst="rect">
              <a:avLst/>
            </a:prstGeom>
            <a:ln w="0">
              <a:noFill/>
            </a:ln>
          </p:spPr>
        </p:pic>
        <p:pic>
          <p:nvPicPr>
            <p:cNvPr id="71" name="Picture 2" descr=""/>
            <p:cNvPicPr/>
            <p:nvPr/>
          </p:nvPicPr>
          <p:blipFill>
            <a:blip r:embed="rId7"/>
            <a:stretch/>
          </p:blipFill>
          <p:spPr>
            <a:xfrm>
              <a:off x="6522120" y="2199600"/>
              <a:ext cx="147960" cy="162720"/>
            </a:xfrm>
            <a:prstGeom prst="rect">
              <a:avLst/>
            </a:prstGeom>
            <a:ln w="0">
              <a:noFill/>
            </a:ln>
          </p:spPr>
        </p:pic>
        <p:pic>
          <p:nvPicPr>
            <p:cNvPr id="72" name="Picture 2" descr=""/>
            <p:cNvPicPr/>
            <p:nvPr/>
          </p:nvPicPr>
          <p:blipFill>
            <a:blip r:embed="rId8"/>
            <a:stretch/>
          </p:blipFill>
          <p:spPr>
            <a:xfrm>
              <a:off x="6501960" y="2275920"/>
              <a:ext cx="120240" cy="132480"/>
            </a:xfrm>
            <a:prstGeom prst="rect">
              <a:avLst/>
            </a:prstGeom>
            <a:ln w="0">
              <a:noFill/>
            </a:ln>
          </p:spPr>
        </p:pic>
      </p:grpSp>
      <p:grpSp>
        <p:nvGrpSpPr>
          <p:cNvPr id="73" name="グループ化 97"/>
          <p:cNvGrpSpPr/>
          <p:nvPr/>
        </p:nvGrpSpPr>
        <p:grpSpPr>
          <a:xfrm>
            <a:off x="7877520" y="2469600"/>
            <a:ext cx="148320" cy="168840"/>
            <a:chOff x="7877520" y="2469600"/>
            <a:chExt cx="148320" cy="168840"/>
          </a:xfrm>
        </p:grpSpPr>
        <p:pic>
          <p:nvPicPr>
            <p:cNvPr id="74" name="Picture 2" descr=""/>
            <p:cNvPicPr/>
            <p:nvPr/>
          </p:nvPicPr>
          <p:blipFill>
            <a:blip r:embed="rId9"/>
            <a:stretch/>
          </p:blipFill>
          <p:spPr>
            <a:xfrm>
              <a:off x="7877520" y="2469600"/>
              <a:ext cx="138960" cy="146880"/>
            </a:xfrm>
            <a:prstGeom prst="rect">
              <a:avLst/>
            </a:prstGeom>
            <a:ln w="0">
              <a:noFill/>
            </a:ln>
          </p:spPr>
        </p:pic>
        <p:pic>
          <p:nvPicPr>
            <p:cNvPr id="75" name="Picture 2" descr=""/>
            <p:cNvPicPr/>
            <p:nvPr/>
          </p:nvPicPr>
          <p:blipFill>
            <a:blip r:embed="rId10"/>
            <a:stretch/>
          </p:blipFill>
          <p:spPr>
            <a:xfrm>
              <a:off x="7915320" y="2482200"/>
              <a:ext cx="110520" cy="121680"/>
            </a:xfrm>
            <a:prstGeom prst="rect">
              <a:avLst/>
            </a:prstGeom>
            <a:ln w="0">
              <a:noFill/>
            </a:ln>
          </p:spPr>
        </p:pic>
        <p:pic>
          <p:nvPicPr>
            <p:cNvPr id="76" name="Picture 2" descr=""/>
            <p:cNvPicPr/>
            <p:nvPr/>
          </p:nvPicPr>
          <p:blipFill>
            <a:blip r:embed="rId11"/>
            <a:stretch/>
          </p:blipFill>
          <p:spPr>
            <a:xfrm>
              <a:off x="7900200" y="2539440"/>
              <a:ext cx="90000" cy="99000"/>
            </a:xfrm>
            <a:prstGeom prst="rect">
              <a:avLst/>
            </a:prstGeom>
            <a:ln w="0">
              <a:noFill/>
            </a:ln>
          </p:spPr>
        </p:pic>
      </p:grpSp>
      <p:grpSp>
        <p:nvGrpSpPr>
          <p:cNvPr id="77" name="グループ化 116"/>
          <p:cNvGrpSpPr/>
          <p:nvPr/>
        </p:nvGrpSpPr>
        <p:grpSpPr>
          <a:xfrm>
            <a:off x="6596280" y="2362680"/>
            <a:ext cx="3155400" cy="1890000"/>
            <a:chOff x="6596280" y="2362680"/>
            <a:chExt cx="3155400" cy="1890000"/>
          </a:xfrm>
        </p:grpSpPr>
        <p:sp>
          <p:nvSpPr>
            <p:cNvPr id="78" name="直線コネクタ 104"/>
            <p:cNvSpPr/>
            <p:nvPr/>
          </p:nvSpPr>
          <p:spPr>
            <a:xfrm>
              <a:off x="6596280" y="2362680"/>
              <a:ext cx="1387440" cy="1015920"/>
            </a:xfrm>
            <a:prstGeom prst="line">
              <a:avLst/>
            </a:prstGeom>
            <a:ln cap="rnd" w="28575">
              <a:solidFill>
                <a:srgbClr val="c00000"/>
              </a:solidFill>
              <a:round/>
            </a:ln>
          </p:spPr>
          <p:style>
            <a:lnRef idx="3">
              <a:schemeClr val="accent4"/>
            </a:lnRef>
            <a:fillRef idx="0">
              <a:schemeClr val="accent4"/>
            </a:fillRef>
            <a:effectRef idx="2">
              <a:schemeClr val="accent4"/>
            </a:effectRef>
            <a:fontRef idx="minor"/>
          </p:style>
        </p:sp>
        <p:sp>
          <p:nvSpPr>
            <p:cNvPr id="79" name="直線コネクタ 106"/>
            <p:cNvSpPr/>
            <p:nvPr/>
          </p:nvSpPr>
          <p:spPr>
            <a:xfrm flipH="1">
              <a:off x="7983720" y="2588760"/>
              <a:ext cx="6480" cy="789840"/>
            </a:xfrm>
            <a:prstGeom prst="line">
              <a:avLst/>
            </a:prstGeom>
            <a:ln cap="rnd" w="28575">
              <a:solidFill>
                <a:srgbClr val="c00000"/>
              </a:solidFill>
              <a:round/>
            </a:ln>
          </p:spPr>
          <p:style>
            <a:lnRef idx="3">
              <a:schemeClr val="accent4"/>
            </a:lnRef>
            <a:fillRef idx="0">
              <a:schemeClr val="accent4"/>
            </a:fillRef>
            <a:effectRef idx="2">
              <a:schemeClr val="accent4"/>
            </a:effectRef>
            <a:fontRef idx="minor"/>
          </p:style>
        </p:sp>
        <p:sp>
          <p:nvSpPr>
            <p:cNvPr id="80" name="直線コネクタ 108"/>
            <p:cNvSpPr/>
            <p:nvPr/>
          </p:nvSpPr>
          <p:spPr>
            <a:xfrm>
              <a:off x="7254360" y="3361320"/>
              <a:ext cx="735840" cy="20520"/>
            </a:xfrm>
            <a:prstGeom prst="line">
              <a:avLst/>
            </a:prstGeom>
            <a:ln cap="rnd" w="28575">
              <a:solidFill>
                <a:srgbClr val="c00000"/>
              </a:solidFill>
              <a:round/>
            </a:ln>
          </p:spPr>
          <p:style>
            <a:lnRef idx="3">
              <a:schemeClr val="accent4"/>
            </a:lnRef>
            <a:fillRef idx="0">
              <a:schemeClr val="accent4"/>
            </a:fillRef>
            <a:effectRef idx="2">
              <a:schemeClr val="accent4"/>
            </a:effectRef>
            <a:fontRef idx="minor"/>
          </p:style>
        </p:sp>
        <p:sp>
          <p:nvSpPr>
            <p:cNvPr id="81" name="テキスト ボックス 101"/>
            <p:cNvSpPr/>
            <p:nvPr/>
          </p:nvSpPr>
          <p:spPr>
            <a:xfrm>
              <a:off x="7308360" y="3010320"/>
              <a:ext cx="2443320" cy="1242360"/>
            </a:xfrm>
            <a:prstGeom prst="irregularSeal2">
              <a:avLst/>
            </a:prstGeom>
            <a:solidFill>
              <a:srgbClr val="f0a22e"/>
            </a:solidFill>
            <a:ln w="38100">
              <a:solidFill>
                <a:srgbClr val="c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ja-JP" sz="1600" spc="-1" strike="noStrike">
                  <a:solidFill>
                    <a:srgbClr val="c00000"/>
                  </a:solidFill>
                  <a:latin typeface="メイリオ"/>
                  <a:ea typeface="メイリオ"/>
                </a:rPr>
                <a:t>湿性</a:t>
              </a:r>
              <a:endParaRPr b="0" lang="en-US" sz="1600" spc="-1" strike="noStrike">
                <a:latin typeface="Arial"/>
              </a:endParaRPr>
            </a:p>
            <a:p>
              <a:pPr algn="ctr">
                <a:lnSpc>
                  <a:spcPct val="100000"/>
                </a:lnSpc>
              </a:pPr>
              <a:r>
                <a:rPr b="1" lang="ja-JP" sz="1600" spc="-1" strike="noStrike">
                  <a:solidFill>
                    <a:srgbClr val="c00000"/>
                  </a:solidFill>
                  <a:latin typeface="メイリオ"/>
                  <a:ea typeface="メイリオ"/>
                </a:rPr>
                <a:t>生体物質</a:t>
              </a:r>
              <a:endParaRPr b="0" lang="en-US" sz="1600" spc="-1" strike="noStrike">
                <a:latin typeface="Arial"/>
              </a:endParaRPr>
            </a:p>
          </p:txBody>
        </p:sp>
      </p:grpSp>
      <p:sp>
        <p:nvSpPr>
          <p:cNvPr id="82" name="正方形/長方形 115"/>
          <p:cNvSpPr/>
          <p:nvPr/>
        </p:nvSpPr>
        <p:spPr>
          <a:xfrm>
            <a:off x="5081400" y="5035320"/>
            <a:ext cx="4416840" cy="8218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2400" spc="-1" strike="noStrike">
                <a:solidFill>
                  <a:srgbClr val="000000"/>
                </a:solidFill>
                <a:latin typeface="Segoe UI"/>
                <a:ea typeface="メイリオ"/>
              </a:rPr>
              <a:t>湿性生体物質が触れる</a:t>
            </a:r>
            <a:br/>
            <a:r>
              <a:rPr b="0" lang="ja-JP" sz="2400" spc="-1" strike="noStrike">
                <a:solidFill>
                  <a:srgbClr val="000000"/>
                </a:solidFill>
                <a:latin typeface="Segoe UI"/>
                <a:ea typeface="メイリオ"/>
              </a:rPr>
              <a:t>可能性のある場合に着用</a:t>
            </a:r>
            <a:endParaRPr b="0" lang="en-US" sz="2400" spc="-1" strike="noStrike">
              <a:latin typeface="Arial"/>
            </a:endParaRPr>
          </a:p>
        </p:txBody>
      </p:sp>
      <p:sp>
        <p:nvSpPr>
          <p:cNvPr id="83" name="テキスト ボックス 118"/>
          <p:cNvSpPr/>
          <p:nvPr/>
        </p:nvSpPr>
        <p:spPr>
          <a:xfrm>
            <a:off x="3199320" y="414000"/>
            <a:ext cx="2715480" cy="2728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200" spc="-1" strike="noStrike">
                <a:solidFill>
                  <a:srgbClr val="000000"/>
                </a:solidFill>
                <a:latin typeface="Segoe UI"/>
                <a:ea typeface="メイリオ"/>
              </a:rPr>
              <a:t>Personal Protective Equipment</a:t>
            </a:r>
            <a:endParaRPr b="0" lang="en-US" sz="1200" spc="-1" strike="noStrike">
              <a:latin typeface="Arial"/>
            </a:endParaRPr>
          </a:p>
        </p:txBody>
      </p:sp>
      <p:sp>
        <p:nvSpPr>
          <p:cNvPr id="84" name="直線コネクタ 38"/>
          <p:cNvSpPr/>
          <p:nvPr/>
        </p:nvSpPr>
        <p:spPr>
          <a:xfrm>
            <a:off x="2982960" y="1125360"/>
            <a:ext cx="4464720" cy="0"/>
          </a:xfrm>
          <a:prstGeom prst="line">
            <a:avLst/>
          </a:prstGeom>
          <a:ln cap="rnd" w="76200">
            <a:solidFill>
              <a:srgbClr val="4e3b30"/>
            </a:solidFill>
            <a:round/>
          </a:ln>
        </p:spPr>
        <p:style>
          <a:lnRef idx="1">
            <a:schemeClr val="accent5"/>
          </a:lnRef>
          <a:fillRef idx="0">
            <a:schemeClr val="accent5"/>
          </a:fillRef>
          <a:effectRef idx="0">
            <a:schemeClr val="accent5"/>
          </a:effectRef>
          <a:fontRef idx="minor"/>
        </p:style>
      </p:sp>
    </p:spTree>
  </p:cSld>
  <mc:AlternateContent>
    <mc:Choice Requires="p14">
      <p:transition spd="med" p14:dur="700">
        <p:fade/>
      </p:transition>
    </mc:Choice>
    <mc:Fallback>
      <p:transition spd="med">
        <p:fade/>
      </p:transition>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22" presetSubtype="8">
                                  <p:stCondLst>
                                    <p:cond delay="0"/>
                                  </p:stCondLst>
                                  <p:childTnLst>
                                    <p:set>
                                      <p:cBhvr>
                                        <p:cTn id="6" dur="1" fill="hold">
                                          <p:stCondLst>
                                            <p:cond delay="0"/>
                                          </p:stCondLst>
                                        </p:cTn>
                                        <p:tgtEl>
                                          <p:spTgt spid="57"/>
                                        </p:tgtEl>
                                        <p:attrNameLst>
                                          <p:attrName>style.visibility</p:attrName>
                                        </p:attrNameLst>
                                      </p:cBhvr>
                                      <p:to>
                                        <p:strVal val="visible"/>
                                      </p:to>
                                    </p:set>
                                    <p:animEffect filter="wipe(left)" transition="in">
                                      <p:cBhvr additive="repl">
                                        <p:cTn id="7" dur="500"/>
                                        <p:tgtEl>
                                          <p:spTgt spid="57"/>
                                        </p:tgtEl>
                                      </p:cBhvr>
                                    </p:animEffect>
                                  </p:childTnLst>
                                </p:cTn>
                              </p:par>
                            </p:childTnLst>
                          </p:cTn>
                        </p:par>
                        <p:par>
                          <p:cTn id="8" fill="hold">
                            <p:stCondLst>
                              <p:cond delay="500"/>
                            </p:stCondLst>
                            <p:childTnLst>
                              <p:par>
                                <p:cTn id="9" nodeType="afterEffect" fill="hold" presetClass="entr" presetID="22" presetSubtype="8">
                                  <p:stCondLst>
                                    <p:cond delay="0"/>
                                  </p:stCondLst>
                                  <p:childTnLst>
                                    <p:set>
                                      <p:cBhvr>
                                        <p:cTn id="10" dur="1" fill="hold">
                                          <p:stCondLst>
                                            <p:cond delay="0"/>
                                          </p:stCondLst>
                                        </p:cTn>
                                        <p:tgtEl>
                                          <p:spTgt spid="59"/>
                                        </p:tgtEl>
                                        <p:attrNameLst>
                                          <p:attrName>style.visibility</p:attrName>
                                        </p:attrNameLst>
                                      </p:cBhvr>
                                      <p:to>
                                        <p:strVal val="visible"/>
                                      </p:to>
                                    </p:set>
                                    <p:animEffect filter="wipe(left)" transition="in">
                                      <p:cBhvr additive="repl">
                                        <p:cTn id="11" dur="500"/>
                                        <p:tgtEl>
                                          <p:spTgt spid="59"/>
                                        </p:tgtEl>
                                      </p:cBhvr>
                                    </p:animEffect>
                                  </p:childTnLst>
                                </p:cTn>
                              </p:par>
                            </p:childTnLst>
                          </p:cTn>
                        </p:par>
                        <p:par>
                          <p:cTn id="12" fill="hold">
                            <p:stCondLst>
                              <p:cond delay="1000"/>
                            </p:stCondLst>
                            <p:childTnLst>
                              <p:par>
                                <p:cTn id="13" nodeType="afterEffect" fill="hold" presetClass="entr" presetID="22" presetSubtype="8">
                                  <p:stCondLst>
                                    <p:cond delay="0"/>
                                  </p:stCondLst>
                                  <p:childTnLst>
                                    <p:set>
                                      <p:cBhvr>
                                        <p:cTn id="14" dur="1" fill="hold">
                                          <p:stCondLst>
                                            <p:cond delay="0"/>
                                          </p:stCondLst>
                                        </p:cTn>
                                        <p:tgtEl>
                                          <p:spTgt spid="60"/>
                                        </p:tgtEl>
                                        <p:attrNameLst>
                                          <p:attrName>style.visibility</p:attrName>
                                        </p:attrNameLst>
                                      </p:cBhvr>
                                      <p:to>
                                        <p:strVal val="visible"/>
                                      </p:to>
                                    </p:set>
                                    <p:animEffect filter="wipe(left)" transition="in">
                                      <p:cBhvr additive="repl">
                                        <p:cTn id="15" dur="500"/>
                                        <p:tgtEl>
                                          <p:spTgt spid="60"/>
                                        </p:tgtEl>
                                      </p:cBhvr>
                                    </p:animEffect>
                                  </p:childTnLst>
                                </p:cTn>
                              </p:par>
                            </p:childTnLst>
                          </p:cTn>
                        </p:par>
                        <p:par>
                          <p:cTn id="16" fill="hold">
                            <p:stCondLst>
                              <p:cond delay="1500"/>
                            </p:stCondLst>
                            <p:childTnLst>
                              <p:par>
                                <p:cTn id="17" nodeType="afterEffect" fill="hold" presetClass="entr" presetID="22" presetSubtype="8">
                                  <p:stCondLst>
                                    <p:cond delay="0"/>
                                  </p:stCondLst>
                                  <p:childTnLst>
                                    <p:set>
                                      <p:cBhvr>
                                        <p:cTn id="18" dur="1" fill="hold">
                                          <p:stCondLst>
                                            <p:cond delay="0"/>
                                          </p:stCondLst>
                                        </p:cTn>
                                        <p:tgtEl>
                                          <p:spTgt spid="62"/>
                                        </p:tgtEl>
                                        <p:attrNameLst>
                                          <p:attrName>style.visibility</p:attrName>
                                        </p:attrNameLst>
                                      </p:cBhvr>
                                      <p:to>
                                        <p:strVal val="visible"/>
                                      </p:to>
                                    </p:set>
                                    <p:animEffect filter="wipe(left)" transition="in">
                                      <p:cBhvr additive="repl">
                                        <p:cTn id="19" dur="500"/>
                                        <p:tgtEl>
                                          <p:spTgt spid="62"/>
                                        </p:tgtEl>
                                      </p:cBhvr>
                                    </p:animEffect>
                                  </p:childTnLst>
                                </p:cTn>
                              </p:par>
                            </p:childTnLst>
                          </p:cTn>
                        </p:par>
                        <p:par>
                          <p:cTn id="20" fill="hold">
                            <p:stCondLst>
                              <p:cond delay="2000"/>
                            </p:stCondLst>
                            <p:childTnLst>
                              <p:par>
                                <p:cTn id="21" nodeType="afterEffect" fill="hold" presetClass="entr" presetID="22" presetSubtype="8">
                                  <p:stCondLst>
                                    <p:cond delay="0"/>
                                  </p:stCondLst>
                                  <p:childTnLst>
                                    <p:set>
                                      <p:cBhvr>
                                        <p:cTn id="22" dur="1" fill="hold">
                                          <p:stCondLst>
                                            <p:cond delay="0"/>
                                          </p:stCondLst>
                                        </p:cTn>
                                        <p:tgtEl>
                                          <p:spTgt spid="61"/>
                                        </p:tgtEl>
                                        <p:attrNameLst>
                                          <p:attrName>style.visibility</p:attrName>
                                        </p:attrNameLst>
                                      </p:cBhvr>
                                      <p:to>
                                        <p:strVal val="visible"/>
                                      </p:to>
                                    </p:set>
                                    <p:animEffect filter="wipe(left)" transition="in">
                                      <p:cBhvr additive="repl">
                                        <p:cTn id="23" dur="500"/>
                                        <p:tgtEl>
                                          <p:spTgt spid="61"/>
                                        </p:tgtEl>
                                      </p:cBhvr>
                                    </p:animEffect>
                                  </p:childTnLst>
                                </p:cTn>
                              </p:par>
                            </p:childTnLst>
                          </p:cTn>
                        </p:par>
                        <p:par>
                          <p:cTn id="24" fill="hold">
                            <p:stCondLst>
                              <p:cond delay="2500"/>
                            </p:stCondLst>
                            <p:childTnLst>
                              <p:par>
                                <p:cTn id="25" nodeType="afterEffect" fill="hold" presetClass="entr" presetID="22" presetSubtype="8">
                                  <p:stCondLst>
                                    <p:cond delay="0"/>
                                  </p:stCondLst>
                                  <p:childTnLst>
                                    <p:set>
                                      <p:cBhvr>
                                        <p:cTn id="26" dur="1" fill="hold">
                                          <p:stCondLst>
                                            <p:cond delay="0"/>
                                          </p:stCondLst>
                                        </p:cTn>
                                        <p:tgtEl>
                                          <p:spTgt spid="63"/>
                                        </p:tgtEl>
                                        <p:attrNameLst>
                                          <p:attrName>style.visibility</p:attrName>
                                        </p:attrNameLst>
                                      </p:cBhvr>
                                      <p:to>
                                        <p:strVal val="visible"/>
                                      </p:to>
                                    </p:set>
                                    <p:animEffect filter="wipe(left)" transition="in">
                                      <p:cBhvr additive="repl">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nodeType="clickEffect" fill="hold" presetClass="entr" presetID="22" presetSubtype="8">
                                  <p:stCondLst>
                                    <p:cond delay="0"/>
                                  </p:stCondLst>
                                  <p:childTnLst>
                                    <p:set>
                                      <p:cBhvr>
                                        <p:cTn id="31" dur="1" fill="hold">
                                          <p:stCondLst>
                                            <p:cond delay="0"/>
                                          </p:stCondLst>
                                        </p:cTn>
                                        <p:tgtEl>
                                          <p:spTgt spid="64"/>
                                        </p:tgtEl>
                                        <p:attrNameLst>
                                          <p:attrName>style.visibility</p:attrName>
                                        </p:attrNameLst>
                                      </p:cBhvr>
                                      <p:to>
                                        <p:strVal val="visible"/>
                                      </p:to>
                                    </p:set>
                                    <p:animEffect filter="wipe(left)" transition="in">
                                      <p:cBhvr additive="repl">
                                        <p:cTn id="32" dur="500"/>
                                        <p:tgtEl>
                                          <p:spTgt spid="64"/>
                                        </p:tgtEl>
                                      </p:cBhvr>
                                    </p:animEffect>
                                  </p:childTnLst>
                                </p:cTn>
                              </p:par>
                            </p:childTnLst>
                          </p:cTn>
                        </p:par>
                        <p:par>
                          <p:cTn id="33" fill="hold">
                            <p:stCondLst>
                              <p:cond delay="500"/>
                            </p:stCondLst>
                            <p:childTnLst>
                              <p:par>
                                <p:cTn id="34" nodeType="afterEffect" fill="hold" presetClass="entr" presetID="22" presetSubtype="8">
                                  <p:stCondLst>
                                    <p:cond delay="0"/>
                                  </p:stCondLst>
                                  <p:childTnLst>
                                    <p:set>
                                      <p:cBhvr>
                                        <p:cTn id="35" dur="1" fill="hold">
                                          <p:stCondLst>
                                            <p:cond delay="0"/>
                                          </p:stCondLst>
                                        </p:cTn>
                                        <p:tgtEl>
                                          <p:spTgt spid="69"/>
                                        </p:tgtEl>
                                        <p:attrNameLst>
                                          <p:attrName>style.visibility</p:attrName>
                                        </p:attrNameLst>
                                      </p:cBhvr>
                                      <p:to>
                                        <p:strVal val="visible"/>
                                      </p:to>
                                    </p:set>
                                    <p:animEffect filter="wipe(left)" transition="in">
                                      <p:cBhvr additive="repl">
                                        <p:cTn id="36" dur="500"/>
                                        <p:tgtEl>
                                          <p:spTgt spid="69"/>
                                        </p:tgtEl>
                                      </p:cBhvr>
                                    </p:animEffect>
                                  </p:childTnLst>
                                </p:cTn>
                              </p:par>
                            </p:childTnLst>
                          </p:cTn>
                        </p:par>
                        <p:par>
                          <p:cTn id="37" fill="hold">
                            <p:stCondLst>
                              <p:cond delay="1000"/>
                            </p:stCondLst>
                            <p:childTnLst>
                              <p:par>
                                <p:cTn id="38" nodeType="afterEffect" fill="hold" presetClass="entr" presetID="22" presetSubtype="8">
                                  <p:stCondLst>
                                    <p:cond delay="0"/>
                                  </p:stCondLst>
                                  <p:childTnLst>
                                    <p:set>
                                      <p:cBhvr>
                                        <p:cTn id="39" dur="1" fill="hold">
                                          <p:stCondLst>
                                            <p:cond delay="0"/>
                                          </p:stCondLst>
                                        </p:cTn>
                                        <p:tgtEl>
                                          <p:spTgt spid="73"/>
                                        </p:tgtEl>
                                        <p:attrNameLst>
                                          <p:attrName>style.visibility</p:attrName>
                                        </p:attrNameLst>
                                      </p:cBhvr>
                                      <p:to>
                                        <p:strVal val="visible"/>
                                      </p:to>
                                    </p:set>
                                    <p:animEffect filter="wipe(left)" transition="in">
                                      <p:cBhvr additive="repl">
                                        <p:cTn id="40" dur="500"/>
                                        <p:tgtEl>
                                          <p:spTgt spid="73"/>
                                        </p:tgtEl>
                                      </p:cBhvr>
                                    </p:animEffect>
                                  </p:childTnLst>
                                </p:cTn>
                              </p:par>
                            </p:childTnLst>
                          </p:cTn>
                        </p:par>
                        <p:par>
                          <p:cTn id="41" fill="hold">
                            <p:stCondLst>
                              <p:cond delay="1500"/>
                            </p:stCondLst>
                            <p:childTnLst>
                              <p:par>
                                <p:cTn id="42" nodeType="afterEffect" fill="hold" presetClass="entr" presetID="22" presetSubtype="8">
                                  <p:stCondLst>
                                    <p:cond delay="0"/>
                                  </p:stCondLst>
                                  <p:childTnLst>
                                    <p:set>
                                      <p:cBhvr>
                                        <p:cTn id="43" dur="1" fill="hold">
                                          <p:stCondLst>
                                            <p:cond delay="0"/>
                                          </p:stCondLst>
                                        </p:cTn>
                                        <p:tgtEl>
                                          <p:spTgt spid="65"/>
                                        </p:tgtEl>
                                        <p:attrNameLst>
                                          <p:attrName>style.visibility</p:attrName>
                                        </p:attrNameLst>
                                      </p:cBhvr>
                                      <p:to>
                                        <p:strVal val="visible"/>
                                      </p:to>
                                    </p:set>
                                    <p:animEffect filter="wipe(left)" transition="in">
                                      <p:cBhvr additive="repl">
                                        <p:cTn id="44" dur="500"/>
                                        <p:tgtEl>
                                          <p:spTgt spid="65"/>
                                        </p:tgtEl>
                                      </p:cBhvr>
                                    </p:animEffect>
                                  </p:childTnLst>
                                </p:cTn>
                              </p:par>
                            </p:childTnLst>
                          </p:cTn>
                        </p:par>
                        <p:par>
                          <p:cTn id="45" fill="hold">
                            <p:stCondLst>
                              <p:cond delay="2000"/>
                            </p:stCondLst>
                            <p:childTnLst>
                              <p:par>
                                <p:cTn id="46" nodeType="afterEffect" fill="hold" presetClass="entr" presetID="22" presetSubtype="8">
                                  <p:stCondLst>
                                    <p:cond delay="0"/>
                                  </p:stCondLst>
                                  <p:childTnLst>
                                    <p:set>
                                      <p:cBhvr>
                                        <p:cTn id="47" dur="1" fill="hold">
                                          <p:stCondLst>
                                            <p:cond delay="0"/>
                                          </p:stCondLst>
                                        </p:cTn>
                                        <p:tgtEl>
                                          <p:spTgt spid="77"/>
                                        </p:tgtEl>
                                        <p:attrNameLst>
                                          <p:attrName>style.visibility</p:attrName>
                                        </p:attrNameLst>
                                      </p:cBhvr>
                                      <p:to>
                                        <p:strVal val="visible"/>
                                      </p:to>
                                    </p:set>
                                    <p:animEffect filter="wipe(left)" transition="in">
                                      <p:cBhvr additive="repl">
                                        <p:cTn id="48" dur="500"/>
                                        <p:tgtEl>
                                          <p:spTgt spid="77"/>
                                        </p:tgtEl>
                                      </p:cBhvr>
                                    </p:animEffec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22" presetSubtype="8">
                                  <p:stCondLst>
                                    <p:cond delay="0"/>
                                  </p:stCondLst>
                                  <p:childTnLst>
                                    <p:set>
                                      <p:cBhvr>
                                        <p:cTn id="52" dur="1" fill="hold">
                                          <p:stCondLst>
                                            <p:cond delay="0"/>
                                          </p:stCondLst>
                                        </p:cTn>
                                        <p:tgtEl>
                                          <p:spTgt spid="82"/>
                                        </p:tgtEl>
                                        <p:attrNameLst>
                                          <p:attrName>style.visibility</p:attrName>
                                        </p:attrNameLst>
                                      </p:cBhvr>
                                      <p:to>
                                        <p:strVal val="visible"/>
                                      </p:to>
                                    </p:set>
                                    <p:animEffect filter="wipe(left)" transition="in">
                                      <p:cBhvr additive="repl">
                                        <p:cTn id="53" dur="5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8"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599"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600"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601" name="Rectangle 4"/>
          <p:cNvSpPr/>
          <p:nvPr/>
        </p:nvSpPr>
        <p:spPr>
          <a:xfrm>
            <a:off x="523800" y="324000"/>
            <a:ext cx="9239040" cy="640080"/>
          </a:xfrm>
          <a:prstGeom prst="roundRect">
            <a:avLst>
              <a:gd name="adj" fmla="val 16667"/>
            </a:avLst>
          </a:prstGeom>
          <a:solidFill>
            <a:schemeClr val="accent5">
              <a:lumMod val="20000"/>
              <a:lumOff val="80000"/>
            </a:schemeClr>
          </a:solidFill>
          <a:ln w="38100">
            <a:solidFill>
              <a:srgbClr val="5b9bd5">
                <a:lumMod val="75000"/>
              </a:srgbClr>
            </a:solidFill>
            <a:round/>
          </a:ln>
        </p:spPr>
        <p:style>
          <a:lnRef idx="0"/>
          <a:fillRef idx="0"/>
          <a:effectRef idx="0"/>
          <a:fontRef idx="minor"/>
        </p:style>
        <p:txBody>
          <a:bodyPr lIns="90000" rIns="90000" tIns="45000" bIns="45000">
            <a:spAutoFit/>
          </a:bodyPr>
          <a:p>
            <a:pPr algn="ctr">
              <a:lnSpc>
                <a:spcPct val="100000"/>
              </a:lnSpc>
            </a:pPr>
            <a:r>
              <a:rPr b="1" lang="en-US" sz="3200" spc="-1" strike="noStrike">
                <a:solidFill>
                  <a:srgbClr val="000000"/>
                </a:solidFill>
                <a:latin typeface="游明朝"/>
                <a:ea typeface="游ゴシック"/>
              </a:rPr>
              <a:t>3</a:t>
            </a:r>
            <a:r>
              <a:rPr b="1" lang="ja-JP" sz="3200" spc="-1" strike="noStrike">
                <a:solidFill>
                  <a:srgbClr val="000000"/>
                </a:solidFill>
                <a:latin typeface="游明朝"/>
                <a:ea typeface="游ゴシック"/>
              </a:rPr>
              <a:t>つ折型 </a:t>
            </a:r>
            <a:r>
              <a:rPr b="1" lang="en-US" sz="3200" spc="-1" strike="noStrike">
                <a:solidFill>
                  <a:srgbClr val="000000"/>
                </a:solidFill>
                <a:latin typeface="游明朝"/>
                <a:ea typeface="游ゴシック"/>
              </a:rPr>
              <a:t>N95</a:t>
            </a:r>
            <a:r>
              <a:rPr b="1" lang="ja-JP" sz="3200" spc="-1" strike="noStrike">
                <a:solidFill>
                  <a:srgbClr val="000000"/>
                </a:solidFill>
                <a:latin typeface="游明朝"/>
                <a:ea typeface="游ゴシック"/>
              </a:rPr>
              <a:t>マスクの着用方法</a:t>
            </a:r>
            <a:endParaRPr b="0" lang="en-US" sz="3200" spc="-1" strike="noStrike">
              <a:latin typeface="Arial"/>
            </a:endParaRPr>
          </a:p>
        </p:txBody>
      </p:sp>
      <p:grpSp>
        <p:nvGrpSpPr>
          <p:cNvPr id="602" name="グループ化 37"/>
          <p:cNvGrpSpPr/>
          <p:nvPr/>
        </p:nvGrpSpPr>
        <p:grpSpPr>
          <a:xfrm>
            <a:off x="523800" y="1647000"/>
            <a:ext cx="2663640" cy="1909440"/>
            <a:chOff x="523800" y="1647000"/>
            <a:chExt cx="2663640" cy="1909440"/>
          </a:xfrm>
        </p:grpSpPr>
        <p:sp>
          <p:nvSpPr>
            <p:cNvPr id="603" name="テキスト ボックス 35"/>
            <p:cNvSpPr/>
            <p:nvPr/>
          </p:nvSpPr>
          <p:spPr>
            <a:xfrm>
              <a:off x="523800" y="2979360"/>
              <a:ext cx="2663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マスクの上下を確認し</a:t>
              </a:r>
              <a:br/>
              <a:r>
                <a:rPr b="0" lang="ja-JP" sz="1600" spc="-1" strike="noStrike">
                  <a:solidFill>
                    <a:srgbClr val="000000"/>
                  </a:solidFill>
                  <a:latin typeface="游明朝"/>
                </a:rPr>
                <a:t>鼻あてを曲げる</a:t>
              </a:r>
              <a:endParaRPr b="0" lang="en-US" sz="1600" spc="-1" strike="noStrike">
                <a:latin typeface="Arial"/>
              </a:endParaRPr>
            </a:p>
          </p:txBody>
        </p:sp>
        <p:pic>
          <p:nvPicPr>
            <p:cNvPr id="604" name="図 6" descr=""/>
            <p:cNvPicPr/>
            <p:nvPr/>
          </p:nvPicPr>
          <p:blipFill>
            <a:blip r:embed="rId1"/>
            <a:stretch/>
          </p:blipFill>
          <p:spPr>
            <a:xfrm>
              <a:off x="534600" y="1647000"/>
              <a:ext cx="2641680" cy="1129320"/>
            </a:xfrm>
            <a:prstGeom prst="rect">
              <a:avLst/>
            </a:prstGeom>
            <a:ln w="0">
              <a:noFill/>
            </a:ln>
          </p:spPr>
        </p:pic>
      </p:grpSp>
      <p:grpSp>
        <p:nvGrpSpPr>
          <p:cNvPr id="605" name="グループ化 38"/>
          <p:cNvGrpSpPr/>
          <p:nvPr/>
        </p:nvGrpSpPr>
        <p:grpSpPr>
          <a:xfrm>
            <a:off x="3465000" y="1313280"/>
            <a:ext cx="3010320" cy="1999800"/>
            <a:chOff x="3465000" y="1313280"/>
            <a:chExt cx="3010320" cy="1999800"/>
          </a:xfrm>
        </p:grpSpPr>
        <p:sp>
          <p:nvSpPr>
            <p:cNvPr id="606" name="直線矢印コネクタ 41"/>
            <p:cNvSpPr/>
            <p:nvPr/>
          </p:nvSpPr>
          <p:spPr>
            <a:xfrm>
              <a:off x="3465000" y="21758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sp>
          <p:nvSpPr>
            <p:cNvPr id="607" name="テキスト ボックス 51"/>
            <p:cNvSpPr/>
            <p:nvPr/>
          </p:nvSpPr>
          <p:spPr>
            <a:xfrm>
              <a:off x="3811680" y="2979360"/>
              <a:ext cx="2663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鼻とあごを覆う</a:t>
              </a:r>
              <a:endParaRPr b="0" lang="en-US" sz="1600" spc="-1" strike="noStrike">
                <a:latin typeface="Arial"/>
              </a:endParaRPr>
            </a:p>
          </p:txBody>
        </p:sp>
        <p:pic>
          <p:nvPicPr>
            <p:cNvPr id="608" name="図 11" descr=""/>
            <p:cNvPicPr/>
            <p:nvPr/>
          </p:nvPicPr>
          <p:blipFill>
            <a:blip r:embed="rId2"/>
            <a:stretch/>
          </p:blipFill>
          <p:spPr>
            <a:xfrm>
              <a:off x="4416120" y="1313280"/>
              <a:ext cx="1454400" cy="1710720"/>
            </a:xfrm>
            <a:prstGeom prst="rect">
              <a:avLst/>
            </a:prstGeom>
            <a:ln w="0">
              <a:noFill/>
            </a:ln>
          </p:spPr>
        </p:pic>
      </p:grpSp>
      <p:grpSp>
        <p:nvGrpSpPr>
          <p:cNvPr id="609" name="グループ化 39"/>
          <p:cNvGrpSpPr/>
          <p:nvPr/>
        </p:nvGrpSpPr>
        <p:grpSpPr>
          <a:xfrm>
            <a:off x="6845760" y="1447920"/>
            <a:ext cx="2917080" cy="2108520"/>
            <a:chOff x="6845760" y="1447920"/>
            <a:chExt cx="2917080" cy="2108520"/>
          </a:xfrm>
        </p:grpSpPr>
        <p:sp>
          <p:nvSpPr>
            <p:cNvPr id="610" name="直線矢印コネクタ 42"/>
            <p:cNvSpPr/>
            <p:nvPr/>
          </p:nvSpPr>
          <p:spPr>
            <a:xfrm>
              <a:off x="6845760" y="21758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sp>
          <p:nvSpPr>
            <p:cNvPr id="611" name="テキスト ボックス 52"/>
            <p:cNvSpPr/>
            <p:nvPr/>
          </p:nvSpPr>
          <p:spPr>
            <a:xfrm>
              <a:off x="7099200" y="2979360"/>
              <a:ext cx="2663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上側の紐を頭頂部へ</a:t>
              </a:r>
              <a:br/>
              <a:r>
                <a:rPr b="0" lang="ja-JP" sz="1600" spc="-1" strike="noStrike">
                  <a:solidFill>
                    <a:srgbClr val="000000"/>
                  </a:solidFill>
                  <a:latin typeface="游明朝"/>
                </a:rPr>
                <a:t>下側の紐を首にかける</a:t>
              </a:r>
              <a:endParaRPr b="0" lang="en-US" sz="1600" spc="-1" strike="noStrike">
                <a:latin typeface="Arial"/>
              </a:endParaRPr>
            </a:p>
          </p:txBody>
        </p:sp>
        <p:pic>
          <p:nvPicPr>
            <p:cNvPr id="612" name="図 23" descr=""/>
            <p:cNvPicPr/>
            <p:nvPr/>
          </p:nvPicPr>
          <p:blipFill>
            <a:blip r:embed="rId3"/>
            <a:stretch/>
          </p:blipFill>
          <p:spPr>
            <a:xfrm>
              <a:off x="7744320" y="1447920"/>
              <a:ext cx="1576080" cy="1441440"/>
            </a:xfrm>
            <a:prstGeom prst="rect">
              <a:avLst/>
            </a:prstGeom>
            <a:ln w="0">
              <a:noFill/>
            </a:ln>
          </p:spPr>
        </p:pic>
      </p:grpSp>
      <p:grpSp>
        <p:nvGrpSpPr>
          <p:cNvPr id="613" name="グループ化 40"/>
          <p:cNvGrpSpPr/>
          <p:nvPr/>
        </p:nvGrpSpPr>
        <p:grpSpPr>
          <a:xfrm>
            <a:off x="7099200" y="3538440"/>
            <a:ext cx="2663640" cy="2413440"/>
            <a:chOff x="7099200" y="3538440"/>
            <a:chExt cx="2663640" cy="2413440"/>
          </a:xfrm>
        </p:grpSpPr>
        <p:sp>
          <p:nvSpPr>
            <p:cNvPr id="614" name="テキスト ボックス 33"/>
            <p:cNvSpPr/>
            <p:nvPr/>
          </p:nvSpPr>
          <p:spPr>
            <a:xfrm>
              <a:off x="7099200" y="5374800"/>
              <a:ext cx="2663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マスクを上下に広げ</a:t>
              </a:r>
              <a:br/>
              <a:r>
                <a:rPr b="0" lang="ja-JP" sz="1600" spc="-1" strike="noStrike">
                  <a:solidFill>
                    <a:srgbClr val="000000"/>
                  </a:solidFill>
                  <a:latin typeface="游明朝"/>
                </a:rPr>
                <a:t>鼻とあごを覆う</a:t>
              </a:r>
              <a:endParaRPr b="0" lang="en-US" sz="1600" spc="-1" strike="noStrike">
                <a:latin typeface="Arial"/>
              </a:endParaRPr>
            </a:p>
          </p:txBody>
        </p:sp>
        <p:sp>
          <p:nvSpPr>
            <p:cNvPr id="615" name="直線矢印コネクタ 26"/>
            <p:cNvSpPr/>
            <p:nvPr/>
          </p:nvSpPr>
          <p:spPr>
            <a:xfrm flipH="1" rot="16200000">
              <a:off x="8301960" y="36662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pic>
          <p:nvPicPr>
            <p:cNvPr id="616" name="図 27" descr=""/>
            <p:cNvPicPr/>
            <p:nvPr/>
          </p:nvPicPr>
          <p:blipFill>
            <a:blip r:embed="rId4"/>
            <a:stretch/>
          </p:blipFill>
          <p:spPr>
            <a:xfrm>
              <a:off x="7530840" y="3786120"/>
              <a:ext cx="1800360" cy="1633680"/>
            </a:xfrm>
            <a:prstGeom prst="rect">
              <a:avLst/>
            </a:prstGeom>
            <a:ln w="0">
              <a:noFill/>
            </a:ln>
          </p:spPr>
        </p:pic>
      </p:grpSp>
      <p:grpSp>
        <p:nvGrpSpPr>
          <p:cNvPr id="617" name="グループ化 43"/>
          <p:cNvGrpSpPr/>
          <p:nvPr/>
        </p:nvGrpSpPr>
        <p:grpSpPr>
          <a:xfrm>
            <a:off x="3811680" y="3786120"/>
            <a:ext cx="3290400" cy="2165760"/>
            <a:chOff x="3811680" y="3786120"/>
            <a:chExt cx="3290400" cy="2165760"/>
          </a:xfrm>
        </p:grpSpPr>
        <p:sp>
          <p:nvSpPr>
            <p:cNvPr id="618" name="テキスト ボックス 29"/>
            <p:cNvSpPr/>
            <p:nvPr/>
          </p:nvSpPr>
          <p:spPr>
            <a:xfrm>
              <a:off x="3811680" y="5374800"/>
              <a:ext cx="2663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両手で鼻あてが密着</a:t>
              </a:r>
              <a:br/>
              <a:r>
                <a:rPr b="0" lang="ja-JP" sz="1600" spc="-1" strike="noStrike">
                  <a:solidFill>
                    <a:srgbClr val="000000"/>
                  </a:solidFill>
                  <a:latin typeface="游明朝"/>
                </a:rPr>
                <a:t>するように軽く押す</a:t>
              </a:r>
              <a:endParaRPr b="0" lang="en-US" sz="1600" spc="-1" strike="noStrike">
                <a:latin typeface="Arial"/>
              </a:endParaRPr>
            </a:p>
          </p:txBody>
        </p:sp>
        <p:sp>
          <p:nvSpPr>
            <p:cNvPr id="619" name="直線矢印コネクタ 32"/>
            <p:cNvSpPr/>
            <p:nvPr/>
          </p:nvSpPr>
          <p:spPr>
            <a:xfrm flipH="1">
              <a:off x="6845760" y="46112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pic>
          <p:nvPicPr>
            <p:cNvPr id="620" name="図 31" descr=""/>
            <p:cNvPicPr/>
            <p:nvPr/>
          </p:nvPicPr>
          <p:blipFill>
            <a:blip r:embed="rId5"/>
            <a:stretch/>
          </p:blipFill>
          <p:spPr>
            <a:xfrm>
              <a:off x="4451400" y="3786120"/>
              <a:ext cx="1383840" cy="1633680"/>
            </a:xfrm>
            <a:prstGeom prst="rect">
              <a:avLst/>
            </a:prstGeom>
            <a:ln w="0">
              <a:noFill/>
            </a:ln>
          </p:spPr>
        </p:pic>
      </p:grpSp>
      <p:grpSp>
        <p:nvGrpSpPr>
          <p:cNvPr id="621" name="グループ化 44"/>
          <p:cNvGrpSpPr/>
          <p:nvPr/>
        </p:nvGrpSpPr>
        <p:grpSpPr>
          <a:xfrm>
            <a:off x="523800" y="3766680"/>
            <a:ext cx="3197520" cy="2185200"/>
            <a:chOff x="523800" y="3766680"/>
            <a:chExt cx="3197520" cy="2185200"/>
          </a:xfrm>
        </p:grpSpPr>
        <p:sp>
          <p:nvSpPr>
            <p:cNvPr id="622" name="テキスト ボックス 20"/>
            <p:cNvSpPr/>
            <p:nvPr/>
          </p:nvSpPr>
          <p:spPr>
            <a:xfrm>
              <a:off x="523800" y="5374800"/>
              <a:ext cx="2663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両手でおおい息を強く出しシールチェックする</a:t>
              </a:r>
              <a:endParaRPr b="0" lang="en-US" sz="1600" spc="-1" strike="noStrike">
                <a:latin typeface="Arial"/>
              </a:endParaRPr>
            </a:p>
          </p:txBody>
        </p:sp>
        <p:sp>
          <p:nvSpPr>
            <p:cNvPr id="623" name="直線矢印コネクタ 25"/>
            <p:cNvSpPr/>
            <p:nvPr/>
          </p:nvSpPr>
          <p:spPr>
            <a:xfrm flipH="1">
              <a:off x="3465000" y="46112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pic>
          <p:nvPicPr>
            <p:cNvPr id="624" name="図 36" descr=""/>
            <p:cNvPicPr/>
            <p:nvPr/>
          </p:nvPicPr>
          <p:blipFill>
            <a:blip r:embed="rId6"/>
            <a:stretch/>
          </p:blipFill>
          <p:spPr>
            <a:xfrm>
              <a:off x="1234080" y="3766680"/>
              <a:ext cx="1242720" cy="1653120"/>
            </a:xfrm>
            <a:prstGeom prst="rect">
              <a:avLst/>
            </a:prstGeom>
            <a:ln w="0">
              <a:noFill/>
            </a:ln>
          </p:spPr>
        </p:pic>
      </p:grpSp>
      <p:sp>
        <p:nvSpPr>
          <p:cNvPr id="625" name="テキスト ボックス 28"/>
          <p:cNvSpPr/>
          <p:nvPr/>
        </p:nvSpPr>
        <p:spPr>
          <a:xfrm>
            <a:off x="3961080" y="3488400"/>
            <a:ext cx="2364480" cy="504720"/>
          </a:xfrm>
          <a:prstGeom prst="roundRect">
            <a:avLst>
              <a:gd name="adj" fmla="val 16667"/>
            </a:avLst>
          </a:prstGeom>
          <a:gradFill rotWithShape="0">
            <a:gsLst>
              <a:gs pos="0">
                <a:srgbClr val="2451a0"/>
              </a:gs>
              <a:gs pos="100000">
                <a:srgbClr val="2e69d0"/>
              </a:gs>
            </a:gsLst>
            <a:lin ang="16200000"/>
          </a:gradFill>
          <a:ln w="28575">
            <a:solidFill>
              <a:srgbClr val="c00000"/>
            </a:solidFill>
            <a:round/>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spAutoFit/>
          </a:bodyPr>
          <a:p>
            <a:pPr algn="ctr">
              <a:lnSpc>
                <a:spcPct val="100000"/>
              </a:lnSpc>
              <a:spcBef>
                <a:spcPts val="601"/>
              </a:spcBef>
            </a:pPr>
            <a:r>
              <a:rPr b="1" lang="ja-JP" sz="1200" spc="-1" strike="noStrike">
                <a:solidFill>
                  <a:srgbClr val="c00000"/>
                </a:solidFill>
                <a:latin typeface="游明朝"/>
              </a:rPr>
              <a:t>鼻あてが鋭角になると</a:t>
            </a:r>
            <a:br/>
            <a:r>
              <a:rPr b="1" lang="ja-JP" sz="1200" spc="-1" strike="noStrike">
                <a:solidFill>
                  <a:srgbClr val="c00000"/>
                </a:solidFill>
                <a:latin typeface="游明朝"/>
              </a:rPr>
              <a:t>頂点に隙間ができるため注意</a:t>
            </a:r>
            <a:r>
              <a:rPr b="1" lang="en-US" sz="1200" spc="-1" strike="noStrike">
                <a:solidFill>
                  <a:srgbClr val="c00000"/>
                </a:solidFill>
                <a:latin typeface="游明朝"/>
              </a:rPr>
              <a:t>!</a:t>
            </a:r>
            <a:endParaRPr b="0" lang="en-US" sz="1200" spc="-1" strike="noStrike">
              <a:latin typeface="Arial"/>
            </a:endParaRPr>
          </a:p>
        </p:txBody>
      </p:sp>
    </p:spTree>
  </p:cSld>
  <mc:AlternateContent>
    <mc:Choice Requires="p14">
      <p:transition spd="med" p14:dur="700">
        <p:fade/>
      </p:transition>
    </mc:Choice>
    <mc:Fallback>
      <p:transition spd="med">
        <p:fade/>
      </p:transition>
    </mc:Fallback>
  </mc:AlternateContent>
  <p:timing>
    <p:tnLst>
      <p:par>
        <p:cTn id="554" dur="indefinite" restart="never" nodeType="tmRoot">
          <p:childTnLst>
            <p:seq>
              <p:cTn id="555" dur="indefinite" nodeType="mainSeq">
                <p:childTnLst>
                  <p:par>
                    <p:cTn id="556" fill="hold">
                      <p:stCondLst>
                        <p:cond delay="0"/>
                      </p:stCondLst>
                      <p:childTnLst>
                        <p:par>
                          <p:cTn id="557" fill="hold">
                            <p:stCondLst>
                              <p:cond delay="0"/>
                            </p:stCondLst>
                            <p:childTnLst>
                              <p:par>
                                <p:cTn id="558" nodeType="afterEffect" fill="hold" presetClass="entr" presetID="22" presetSubtype="8">
                                  <p:stCondLst>
                                    <p:cond delay="0"/>
                                  </p:stCondLst>
                                  <p:childTnLst>
                                    <p:set>
                                      <p:cBhvr>
                                        <p:cTn id="559" dur="1" fill="hold">
                                          <p:stCondLst>
                                            <p:cond delay="0"/>
                                          </p:stCondLst>
                                        </p:cTn>
                                        <p:tgtEl>
                                          <p:spTgt spid="602"/>
                                        </p:tgtEl>
                                        <p:attrNameLst>
                                          <p:attrName>style.visibility</p:attrName>
                                        </p:attrNameLst>
                                      </p:cBhvr>
                                      <p:to>
                                        <p:strVal val="visible"/>
                                      </p:to>
                                    </p:set>
                                    <p:animEffect filter="wipe(left)" transition="in">
                                      <p:cBhvr additive="repl">
                                        <p:cTn id="560" dur="500"/>
                                        <p:tgtEl>
                                          <p:spTgt spid="602"/>
                                        </p:tgtEl>
                                      </p:cBhvr>
                                    </p:animEffect>
                                  </p:childTnLst>
                                </p:cTn>
                              </p:par>
                            </p:childTnLst>
                          </p:cTn>
                        </p:par>
                      </p:childTnLst>
                    </p:cTn>
                  </p:par>
                  <p:par>
                    <p:cTn id="561" fill="hold">
                      <p:stCondLst>
                        <p:cond delay="indefinite"/>
                      </p:stCondLst>
                      <p:childTnLst>
                        <p:par>
                          <p:cTn id="562" fill="hold">
                            <p:stCondLst>
                              <p:cond delay="0"/>
                            </p:stCondLst>
                            <p:childTnLst>
                              <p:par>
                                <p:cTn id="563" nodeType="clickEffect" fill="hold" presetClass="entr" presetID="22" presetSubtype="8">
                                  <p:stCondLst>
                                    <p:cond delay="0"/>
                                  </p:stCondLst>
                                  <p:childTnLst>
                                    <p:set>
                                      <p:cBhvr>
                                        <p:cTn id="564" dur="1" fill="hold">
                                          <p:stCondLst>
                                            <p:cond delay="0"/>
                                          </p:stCondLst>
                                        </p:cTn>
                                        <p:tgtEl>
                                          <p:spTgt spid="605"/>
                                        </p:tgtEl>
                                        <p:attrNameLst>
                                          <p:attrName>style.visibility</p:attrName>
                                        </p:attrNameLst>
                                      </p:cBhvr>
                                      <p:to>
                                        <p:strVal val="visible"/>
                                      </p:to>
                                    </p:set>
                                    <p:animEffect filter="wipe(left)" transition="in">
                                      <p:cBhvr additive="repl">
                                        <p:cTn id="565" dur="500"/>
                                        <p:tgtEl>
                                          <p:spTgt spid="605"/>
                                        </p:tgtEl>
                                      </p:cBhvr>
                                    </p:animEffect>
                                  </p:childTnLst>
                                </p:cTn>
                              </p:par>
                            </p:childTnLst>
                          </p:cTn>
                        </p:par>
                      </p:childTnLst>
                    </p:cTn>
                  </p:par>
                  <p:par>
                    <p:cTn id="566" fill="hold">
                      <p:stCondLst>
                        <p:cond delay="indefinite"/>
                      </p:stCondLst>
                      <p:childTnLst>
                        <p:par>
                          <p:cTn id="567" fill="hold">
                            <p:stCondLst>
                              <p:cond delay="0"/>
                            </p:stCondLst>
                            <p:childTnLst>
                              <p:par>
                                <p:cTn id="568" nodeType="clickEffect" fill="hold" presetClass="entr" presetID="22" presetSubtype="8">
                                  <p:stCondLst>
                                    <p:cond delay="0"/>
                                  </p:stCondLst>
                                  <p:childTnLst>
                                    <p:set>
                                      <p:cBhvr>
                                        <p:cTn id="569" dur="1" fill="hold">
                                          <p:stCondLst>
                                            <p:cond delay="0"/>
                                          </p:stCondLst>
                                        </p:cTn>
                                        <p:tgtEl>
                                          <p:spTgt spid="609"/>
                                        </p:tgtEl>
                                        <p:attrNameLst>
                                          <p:attrName>style.visibility</p:attrName>
                                        </p:attrNameLst>
                                      </p:cBhvr>
                                      <p:to>
                                        <p:strVal val="visible"/>
                                      </p:to>
                                    </p:set>
                                    <p:animEffect filter="wipe(left)" transition="in">
                                      <p:cBhvr additive="repl">
                                        <p:cTn id="570" dur="500"/>
                                        <p:tgtEl>
                                          <p:spTgt spid="609"/>
                                        </p:tgtEl>
                                      </p:cBhvr>
                                    </p:animEffect>
                                  </p:childTnLst>
                                </p:cTn>
                              </p:par>
                            </p:childTnLst>
                          </p:cTn>
                        </p:par>
                      </p:childTnLst>
                    </p:cTn>
                  </p:par>
                  <p:par>
                    <p:cTn id="571" fill="hold">
                      <p:stCondLst>
                        <p:cond delay="indefinite"/>
                      </p:stCondLst>
                      <p:childTnLst>
                        <p:par>
                          <p:cTn id="572" fill="hold">
                            <p:stCondLst>
                              <p:cond delay="0"/>
                            </p:stCondLst>
                            <p:childTnLst>
                              <p:par>
                                <p:cTn id="573" nodeType="clickEffect" fill="hold" presetClass="entr" presetID="22" presetSubtype="1">
                                  <p:stCondLst>
                                    <p:cond delay="0"/>
                                  </p:stCondLst>
                                  <p:childTnLst>
                                    <p:set>
                                      <p:cBhvr>
                                        <p:cTn id="574" dur="1" fill="hold">
                                          <p:stCondLst>
                                            <p:cond delay="0"/>
                                          </p:stCondLst>
                                        </p:cTn>
                                        <p:tgtEl>
                                          <p:spTgt spid="613"/>
                                        </p:tgtEl>
                                        <p:attrNameLst>
                                          <p:attrName>style.visibility</p:attrName>
                                        </p:attrNameLst>
                                      </p:cBhvr>
                                      <p:to>
                                        <p:strVal val="visible"/>
                                      </p:to>
                                    </p:set>
                                    <p:animEffect filter="wipe(up)" transition="in">
                                      <p:cBhvr additive="repl">
                                        <p:cTn id="575" dur="500"/>
                                        <p:tgtEl>
                                          <p:spTgt spid="613"/>
                                        </p:tgtEl>
                                      </p:cBhvr>
                                    </p:animEffect>
                                  </p:childTnLst>
                                </p:cTn>
                              </p:par>
                            </p:childTnLst>
                          </p:cTn>
                        </p:par>
                      </p:childTnLst>
                    </p:cTn>
                  </p:par>
                  <p:par>
                    <p:cTn id="576" fill="hold">
                      <p:stCondLst>
                        <p:cond delay="indefinite"/>
                      </p:stCondLst>
                      <p:childTnLst>
                        <p:par>
                          <p:cTn id="577" fill="hold">
                            <p:stCondLst>
                              <p:cond delay="0"/>
                            </p:stCondLst>
                            <p:childTnLst>
                              <p:par>
                                <p:cTn id="578" nodeType="clickEffect" fill="hold" presetClass="entr" presetID="22" presetSubtype="2">
                                  <p:stCondLst>
                                    <p:cond delay="0"/>
                                  </p:stCondLst>
                                  <p:childTnLst>
                                    <p:set>
                                      <p:cBhvr>
                                        <p:cTn id="579" dur="1" fill="hold">
                                          <p:stCondLst>
                                            <p:cond delay="0"/>
                                          </p:stCondLst>
                                        </p:cTn>
                                        <p:tgtEl>
                                          <p:spTgt spid="617"/>
                                        </p:tgtEl>
                                        <p:attrNameLst>
                                          <p:attrName>style.visibility</p:attrName>
                                        </p:attrNameLst>
                                      </p:cBhvr>
                                      <p:to>
                                        <p:strVal val="visible"/>
                                      </p:to>
                                    </p:set>
                                    <p:animEffect filter="wipe(right)" transition="in">
                                      <p:cBhvr additive="repl">
                                        <p:cTn id="580" dur="500"/>
                                        <p:tgtEl>
                                          <p:spTgt spid="617"/>
                                        </p:tgtEl>
                                      </p:cBhvr>
                                    </p:animEffect>
                                  </p:childTnLst>
                                </p:cTn>
                              </p:par>
                            </p:childTnLst>
                          </p:cTn>
                        </p:par>
                        <p:par>
                          <p:cTn id="581" fill="hold">
                            <p:stCondLst>
                              <p:cond delay="500"/>
                            </p:stCondLst>
                            <p:childTnLst>
                              <p:par>
                                <p:cTn id="582" nodeType="afterEffect" fill="hold" presetClass="entr" presetID="22" presetSubtype="2">
                                  <p:stCondLst>
                                    <p:cond delay="0"/>
                                  </p:stCondLst>
                                  <p:childTnLst>
                                    <p:set>
                                      <p:cBhvr>
                                        <p:cTn id="583" dur="1" fill="hold">
                                          <p:stCondLst>
                                            <p:cond delay="0"/>
                                          </p:stCondLst>
                                        </p:cTn>
                                        <p:tgtEl>
                                          <p:spTgt spid="625"/>
                                        </p:tgtEl>
                                        <p:attrNameLst>
                                          <p:attrName>style.visibility</p:attrName>
                                        </p:attrNameLst>
                                      </p:cBhvr>
                                      <p:to>
                                        <p:strVal val="visible"/>
                                      </p:to>
                                    </p:set>
                                    <p:animEffect filter="wipe(right)" transition="in">
                                      <p:cBhvr additive="repl">
                                        <p:cTn id="584" dur="500"/>
                                        <p:tgtEl>
                                          <p:spTgt spid="625"/>
                                        </p:tgtEl>
                                      </p:cBhvr>
                                    </p:animEffect>
                                  </p:childTnLst>
                                </p:cTn>
                              </p:par>
                            </p:childTnLst>
                          </p:cTn>
                        </p:par>
                      </p:childTnLst>
                    </p:cTn>
                  </p:par>
                  <p:par>
                    <p:cTn id="585" fill="hold">
                      <p:stCondLst>
                        <p:cond delay="indefinite"/>
                      </p:stCondLst>
                      <p:childTnLst>
                        <p:par>
                          <p:cTn id="586" fill="hold">
                            <p:stCondLst>
                              <p:cond delay="0"/>
                            </p:stCondLst>
                            <p:childTnLst>
                              <p:par>
                                <p:cTn id="587" nodeType="clickEffect" fill="hold" presetClass="entr" presetID="22" presetSubtype="2">
                                  <p:stCondLst>
                                    <p:cond delay="0"/>
                                  </p:stCondLst>
                                  <p:childTnLst>
                                    <p:set>
                                      <p:cBhvr>
                                        <p:cTn id="588" dur="1" fill="hold">
                                          <p:stCondLst>
                                            <p:cond delay="0"/>
                                          </p:stCondLst>
                                        </p:cTn>
                                        <p:tgtEl>
                                          <p:spTgt spid="621"/>
                                        </p:tgtEl>
                                        <p:attrNameLst>
                                          <p:attrName>style.visibility</p:attrName>
                                        </p:attrNameLst>
                                      </p:cBhvr>
                                      <p:to>
                                        <p:strVal val="visible"/>
                                      </p:to>
                                    </p:set>
                                    <p:animEffect filter="wipe(right)" transition="in">
                                      <p:cBhvr additive="repl">
                                        <p:cTn id="589" dur="500"/>
                                        <p:tgtEl>
                                          <p:spTgt spid="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6"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627"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628"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629" name="Rectangle 4"/>
          <p:cNvSpPr/>
          <p:nvPr/>
        </p:nvSpPr>
        <p:spPr>
          <a:xfrm>
            <a:off x="523800" y="324000"/>
            <a:ext cx="9239040" cy="640080"/>
          </a:xfrm>
          <a:prstGeom prst="roundRect">
            <a:avLst>
              <a:gd name="adj" fmla="val 16667"/>
            </a:avLst>
          </a:prstGeom>
          <a:solidFill>
            <a:schemeClr val="accent5">
              <a:lumMod val="20000"/>
              <a:lumOff val="80000"/>
            </a:schemeClr>
          </a:solidFill>
          <a:ln w="38100">
            <a:solidFill>
              <a:srgbClr val="5b9bd5">
                <a:lumMod val="75000"/>
              </a:srgbClr>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くちばし型 </a:t>
            </a:r>
            <a:r>
              <a:rPr b="1" lang="en-US" sz="3200" spc="-1" strike="noStrike">
                <a:solidFill>
                  <a:srgbClr val="000000"/>
                </a:solidFill>
                <a:latin typeface="游明朝"/>
                <a:ea typeface="游ゴシック"/>
              </a:rPr>
              <a:t>N95</a:t>
            </a:r>
            <a:r>
              <a:rPr b="1" lang="ja-JP" sz="3200" spc="-1" strike="noStrike">
                <a:solidFill>
                  <a:srgbClr val="000000"/>
                </a:solidFill>
                <a:latin typeface="游明朝"/>
                <a:ea typeface="游ゴシック"/>
              </a:rPr>
              <a:t>マスクの着用方法</a:t>
            </a:r>
            <a:endParaRPr b="0" lang="en-US" sz="3200" spc="-1" strike="noStrike">
              <a:latin typeface="Arial"/>
            </a:endParaRPr>
          </a:p>
        </p:txBody>
      </p:sp>
      <p:grpSp>
        <p:nvGrpSpPr>
          <p:cNvPr id="630" name="グループ化 17"/>
          <p:cNvGrpSpPr/>
          <p:nvPr/>
        </p:nvGrpSpPr>
        <p:grpSpPr>
          <a:xfrm>
            <a:off x="523800" y="1614240"/>
            <a:ext cx="2159640" cy="1749960"/>
            <a:chOff x="523800" y="1614240"/>
            <a:chExt cx="2159640" cy="1749960"/>
          </a:xfrm>
        </p:grpSpPr>
        <p:pic>
          <p:nvPicPr>
            <p:cNvPr id="631" name="図 5" descr=""/>
            <p:cNvPicPr/>
            <p:nvPr/>
          </p:nvPicPr>
          <p:blipFill>
            <a:blip r:embed="rId1"/>
            <a:stretch/>
          </p:blipFill>
          <p:spPr>
            <a:xfrm>
              <a:off x="803520" y="1614240"/>
              <a:ext cx="1599840" cy="1224720"/>
            </a:xfrm>
            <a:prstGeom prst="rect">
              <a:avLst/>
            </a:prstGeom>
            <a:ln w="0">
              <a:noFill/>
            </a:ln>
          </p:spPr>
        </p:pic>
        <p:sp>
          <p:nvSpPr>
            <p:cNvPr id="632" name="テキスト ボックス 35"/>
            <p:cNvSpPr/>
            <p:nvPr/>
          </p:nvSpPr>
          <p:spPr>
            <a:xfrm>
              <a:off x="523800" y="2787120"/>
              <a:ext cx="2159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ノーズクリップにカーブをつける</a:t>
              </a:r>
              <a:endParaRPr b="0" lang="en-US" sz="1600" spc="-1" strike="noStrike">
                <a:latin typeface="Arial"/>
              </a:endParaRPr>
            </a:p>
          </p:txBody>
        </p:sp>
      </p:grpSp>
      <p:grpSp>
        <p:nvGrpSpPr>
          <p:cNvPr id="633" name="グループ化 18"/>
          <p:cNvGrpSpPr/>
          <p:nvPr/>
        </p:nvGrpSpPr>
        <p:grpSpPr>
          <a:xfrm>
            <a:off x="2582640" y="1614240"/>
            <a:ext cx="2460600" cy="1506600"/>
            <a:chOff x="2582640" y="1614240"/>
            <a:chExt cx="2460600" cy="1506600"/>
          </a:xfrm>
        </p:grpSpPr>
        <p:pic>
          <p:nvPicPr>
            <p:cNvPr id="634" name="図 34" descr=""/>
            <p:cNvPicPr/>
            <p:nvPr/>
          </p:nvPicPr>
          <p:blipFill>
            <a:blip r:embed="rId2"/>
            <a:stretch/>
          </p:blipFill>
          <p:spPr>
            <a:xfrm>
              <a:off x="3078000" y="1614240"/>
              <a:ext cx="1770840" cy="1224720"/>
            </a:xfrm>
            <a:prstGeom prst="rect">
              <a:avLst/>
            </a:prstGeom>
            <a:ln w="0">
              <a:noFill/>
            </a:ln>
          </p:spPr>
        </p:pic>
        <p:sp>
          <p:nvSpPr>
            <p:cNvPr id="635" name="直線矢印コネクタ 41"/>
            <p:cNvSpPr/>
            <p:nvPr/>
          </p:nvSpPr>
          <p:spPr>
            <a:xfrm>
              <a:off x="2582640" y="21758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sp>
          <p:nvSpPr>
            <p:cNvPr id="636" name="テキスト ボックス 51"/>
            <p:cNvSpPr/>
            <p:nvPr/>
          </p:nvSpPr>
          <p:spPr>
            <a:xfrm>
              <a:off x="2883600" y="2787120"/>
              <a:ext cx="215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ゴムバンドをたらす</a:t>
              </a:r>
              <a:endParaRPr b="0" lang="en-US" sz="1600" spc="-1" strike="noStrike">
                <a:latin typeface="Arial"/>
              </a:endParaRPr>
            </a:p>
          </p:txBody>
        </p:sp>
      </p:grpSp>
      <p:grpSp>
        <p:nvGrpSpPr>
          <p:cNvPr id="637" name="グループ化 21"/>
          <p:cNvGrpSpPr/>
          <p:nvPr/>
        </p:nvGrpSpPr>
        <p:grpSpPr>
          <a:xfrm>
            <a:off x="7287480" y="1342080"/>
            <a:ext cx="2557800" cy="2022120"/>
            <a:chOff x="7287480" y="1342080"/>
            <a:chExt cx="2557800" cy="2022120"/>
          </a:xfrm>
        </p:grpSpPr>
        <p:sp>
          <p:nvSpPr>
            <p:cNvPr id="638" name="直線矢印コネクタ 42"/>
            <p:cNvSpPr/>
            <p:nvPr/>
          </p:nvSpPr>
          <p:spPr>
            <a:xfrm>
              <a:off x="7287480" y="21758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pic>
          <p:nvPicPr>
            <p:cNvPr id="639" name="図 48" descr=""/>
            <p:cNvPicPr/>
            <p:nvPr/>
          </p:nvPicPr>
          <p:blipFill>
            <a:blip r:embed="rId3"/>
            <a:stretch/>
          </p:blipFill>
          <p:spPr>
            <a:xfrm>
              <a:off x="7521120" y="1342080"/>
              <a:ext cx="2324160" cy="1496520"/>
            </a:xfrm>
            <a:prstGeom prst="rect">
              <a:avLst/>
            </a:prstGeom>
            <a:ln w="0">
              <a:noFill/>
            </a:ln>
          </p:spPr>
        </p:pic>
        <p:sp>
          <p:nvSpPr>
            <p:cNvPr id="640" name="テキスト ボックス 52"/>
            <p:cNvSpPr/>
            <p:nvPr/>
          </p:nvSpPr>
          <p:spPr>
            <a:xfrm>
              <a:off x="7603200" y="2787120"/>
              <a:ext cx="2159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あごの下に</a:t>
              </a:r>
              <a:br/>
              <a:r>
                <a:rPr b="0" lang="ja-JP" sz="1600" spc="-1" strike="noStrike">
                  <a:solidFill>
                    <a:srgbClr val="000000"/>
                  </a:solidFill>
                  <a:latin typeface="游明朝"/>
                </a:rPr>
                <a:t>マスクを当てる</a:t>
              </a:r>
              <a:endParaRPr b="0" lang="en-US" sz="1600" spc="-1" strike="noStrike">
                <a:latin typeface="Arial"/>
              </a:endParaRPr>
            </a:p>
          </p:txBody>
        </p:sp>
      </p:grpSp>
      <p:grpSp>
        <p:nvGrpSpPr>
          <p:cNvPr id="641" name="グループ化 22"/>
          <p:cNvGrpSpPr/>
          <p:nvPr/>
        </p:nvGrpSpPr>
        <p:grpSpPr>
          <a:xfrm>
            <a:off x="7603200" y="3538440"/>
            <a:ext cx="2159640" cy="2313360"/>
            <a:chOff x="7603200" y="3538440"/>
            <a:chExt cx="2159640" cy="2313360"/>
          </a:xfrm>
        </p:grpSpPr>
        <p:pic>
          <p:nvPicPr>
            <p:cNvPr id="642" name="図 8" descr=""/>
            <p:cNvPicPr/>
            <p:nvPr/>
          </p:nvPicPr>
          <p:blipFill>
            <a:blip r:embed="rId4"/>
            <a:stretch/>
          </p:blipFill>
          <p:spPr>
            <a:xfrm>
              <a:off x="7740360" y="3755160"/>
              <a:ext cx="1885320" cy="1530360"/>
            </a:xfrm>
            <a:prstGeom prst="rect">
              <a:avLst/>
            </a:prstGeom>
            <a:ln w="0">
              <a:noFill/>
            </a:ln>
          </p:spPr>
        </p:pic>
        <p:sp>
          <p:nvSpPr>
            <p:cNvPr id="643" name="テキスト ボックス 33"/>
            <p:cNvSpPr/>
            <p:nvPr/>
          </p:nvSpPr>
          <p:spPr>
            <a:xfrm>
              <a:off x="7603200" y="5274720"/>
              <a:ext cx="2159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頭頂部と首の後ろにゴム紐をかける</a:t>
              </a:r>
              <a:endParaRPr b="0" lang="en-US" sz="1600" spc="-1" strike="noStrike">
                <a:latin typeface="Arial"/>
              </a:endParaRPr>
            </a:p>
          </p:txBody>
        </p:sp>
        <p:sp>
          <p:nvSpPr>
            <p:cNvPr id="644" name="直線矢印コネクタ 26"/>
            <p:cNvSpPr/>
            <p:nvPr/>
          </p:nvSpPr>
          <p:spPr>
            <a:xfrm flipH="1" rot="16200000">
              <a:off x="8553960" y="36662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645" name="グループ化 27"/>
          <p:cNvGrpSpPr/>
          <p:nvPr/>
        </p:nvGrpSpPr>
        <p:grpSpPr>
          <a:xfrm>
            <a:off x="318960" y="3755160"/>
            <a:ext cx="2520000" cy="2096640"/>
            <a:chOff x="318960" y="3755160"/>
            <a:chExt cx="2520000" cy="2096640"/>
          </a:xfrm>
        </p:grpSpPr>
        <p:pic>
          <p:nvPicPr>
            <p:cNvPr id="646" name="図 49" descr=""/>
            <p:cNvPicPr/>
            <p:nvPr/>
          </p:nvPicPr>
          <p:blipFill>
            <a:blip r:embed="rId5"/>
            <a:stretch/>
          </p:blipFill>
          <p:spPr>
            <a:xfrm>
              <a:off x="662760" y="3755160"/>
              <a:ext cx="1882080" cy="1530360"/>
            </a:xfrm>
            <a:prstGeom prst="rect">
              <a:avLst/>
            </a:prstGeom>
            <a:ln w="0">
              <a:noFill/>
            </a:ln>
          </p:spPr>
        </p:pic>
        <p:sp>
          <p:nvSpPr>
            <p:cNvPr id="647" name="テキスト ボックス 20"/>
            <p:cNvSpPr/>
            <p:nvPr/>
          </p:nvSpPr>
          <p:spPr>
            <a:xfrm>
              <a:off x="318960" y="5274720"/>
              <a:ext cx="252000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両手でおおい息を強く</a:t>
              </a:r>
              <a:br/>
              <a:r>
                <a:rPr b="0" lang="ja-JP" sz="1600" spc="-1" strike="noStrike">
                  <a:solidFill>
                    <a:srgbClr val="000000"/>
                  </a:solidFill>
                  <a:latin typeface="游明朝"/>
                </a:rPr>
                <a:t>出しシールチェックする</a:t>
              </a:r>
              <a:endParaRPr b="0" lang="en-US" sz="1600" spc="-1" strike="noStrike">
                <a:latin typeface="Arial"/>
              </a:endParaRPr>
            </a:p>
          </p:txBody>
        </p:sp>
        <p:sp>
          <p:nvSpPr>
            <p:cNvPr id="648" name="直線矢印コネクタ 25"/>
            <p:cNvSpPr/>
            <p:nvPr/>
          </p:nvSpPr>
          <p:spPr>
            <a:xfrm flipH="1">
              <a:off x="2582640" y="46112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649" name="グループ化 19"/>
          <p:cNvGrpSpPr/>
          <p:nvPr/>
        </p:nvGrpSpPr>
        <p:grpSpPr>
          <a:xfrm>
            <a:off x="5015160" y="1614240"/>
            <a:ext cx="2387880" cy="1506600"/>
            <a:chOff x="5015160" y="1614240"/>
            <a:chExt cx="2387880" cy="1506600"/>
          </a:xfrm>
        </p:grpSpPr>
        <p:pic>
          <p:nvPicPr>
            <p:cNvPr id="650" name="図 46" descr=""/>
            <p:cNvPicPr/>
            <p:nvPr/>
          </p:nvPicPr>
          <p:blipFill>
            <a:blip r:embed="rId6"/>
            <a:stretch/>
          </p:blipFill>
          <p:spPr>
            <a:xfrm>
              <a:off x="5410080" y="1614240"/>
              <a:ext cx="1826280" cy="1224720"/>
            </a:xfrm>
            <a:prstGeom prst="rect">
              <a:avLst/>
            </a:prstGeom>
            <a:ln w="0">
              <a:noFill/>
            </a:ln>
          </p:spPr>
        </p:pic>
        <p:sp>
          <p:nvSpPr>
            <p:cNvPr id="651" name="直線矢印コネクタ 50"/>
            <p:cNvSpPr/>
            <p:nvPr/>
          </p:nvSpPr>
          <p:spPr>
            <a:xfrm>
              <a:off x="5015160" y="21758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sp>
          <p:nvSpPr>
            <p:cNvPr id="652" name="テキスト ボックス 4"/>
            <p:cNvSpPr/>
            <p:nvPr/>
          </p:nvSpPr>
          <p:spPr>
            <a:xfrm>
              <a:off x="5243400" y="2787120"/>
              <a:ext cx="215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en-US" sz="1600" spc="-1" strike="noStrike">
                  <a:solidFill>
                    <a:srgbClr val="000000"/>
                  </a:solidFill>
                  <a:latin typeface="游明朝"/>
                </a:rPr>
                <a:t>2</a:t>
              </a:r>
              <a:r>
                <a:rPr b="0" lang="ja-JP" sz="1600" spc="-1" strike="noStrike">
                  <a:solidFill>
                    <a:srgbClr val="000000"/>
                  </a:solidFill>
                  <a:latin typeface="游明朝"/>
                </a:rPr>
                <a:t>本のゴム紐を分ける</a:t>
              </a:r>
              <a:endParaRPr b="0" lang="en-US" sz="1600" spc="-1" strike="noStrike">
                <a:latin typeface="Arial"/>
              </a:endParaRPr>
            </a:p>
          </p:txBody>
        </p:sp>
      </p:grpSp>
      <p:grpSp>
        <p:nvGrpSpPr>
          <p:cNvPr id="653" name="グループ化 24"/>
          <p:cNvGrpSpPr/>
          <p:nvPr/>
        </p:nvGrpSpPr>
        <p:grpSpPr>
          <a:xfrm>
            <a:off x="2883600" y="3755160"/>
            <a:ext cx="2387880" cy="2096640"/>
            <a:chOff x="2883600" y="3755160"/>
            <a:chExt cx="2387880" cy="2096640"/>
          </a:xfrm>
        </p:grpSpPr>
        <p:pic>
          <p:nvPicPr>
            <p:cNvPr id="654" name="図 47" descr=""/>
            <p:cNvPicPr/>
            <p:nvPr/>
          </p:nvPicPr>
          <p:blipFill>
            <a:blip r:embed="rId7"/>
            <a:stretch/>
          </p:blipFill>
          <p:spPr>
            <a:xfrm>
              <a:off x="3020760" y="3755160"/>
              <a:ext cx="1885320" cy="1530360"/>
            </a:xfrm>
            <a:prstGeom prst="rect">
              <a:avLst/>
            </a:prstGeom>
            <a:ln w="0">
              <a:noFill/>
            </a:ln>
          </p:spPr>
        </p:pic>
        <p:sp>
          <p:nvSpPr>
            <p:cNvPr id="655" name="直線矢印コネクタ 53"/>
            <p:cNvSpPr/>
            <p:nvPr/>
          </p:nvSpPr>
          <p:spPr>
            <a:xfrm flipH="1">
              <a:off x="5015160" y="46112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sp>
          <p:nvSpPr>
            <p:cNvPr id="656" name="テキスト ボックス 6"/>
            <p:cNvSpPr/>
            <p:nvPr/>
          </p:nvSpPr>
          <p:spPr>
            <a:xfrm>
              <a:off x="2883600" y="5274720"/>
              <a:ext cx="2159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ノーズクリップを</a:t>
              </a:r>
              <a:br/>
              <a:r>
                <a:rPr b="0" lang="ja-JP" sz="1600" spc="-1" strike="noStrike">
                  <a:solidFill>
                    <a:srgbClr val="000000"/>
                  </a:solidFill>
                  <a:latin typeface="游明朝"/>
                </a:rPr>
                <a:t>鼻の形に合わせる</a:t>
              </a:r>
              <a:endParaRPr b="0" lang="en-US" sz="1600" spc="-1" strike="noStrike">
                <a:latin typeface="Arial"/>
              </a:endParaRPr>
            </a:p>
          </p:txBody>
        </p:sp>
      </p:grpSp>
      <p:grpSp>
        <p:nvGrpSpPr>
          <p:cNvPr id="657" name="グループ化 23"/>
          <p:cNvGrpSpPr/>
          <p:nvPr/>
        </p:nvGrpSpPr>
        <p:grpSpPr>
          <a:xfrm>
            <a:off x="5243400" y="3755160"/>
            <a:ext cx="2300400" cy="2096640"/>
            <a:chOff x="5243400" y="3755160"/>
            <a:chExt cx="2300400" cy="2096640"/>
          </a:xfrm>
        </p:grpSpPr>
        <p:sp>
          <p:nvSpPr>
            <p:cNvPr id="658" name="直線矢印コネクタ 32"/>
            <p:cNvSpPr/>
            <p:nvPr/>
          </p:nvSpPr>
          <p:spPr>
            <a:xfrm flipH="1">
              <a:off x="7287480" y="46112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sp>
          <p:nvSpPr>
            <p:cNvPr id="659" name="テキスト ボックス 29"/>
            <p:cNvSpPr/>
            <p:nvPr/>
          </p:nvSpPr>
          <p:spPr>
            <a:xfrm>
              <a:off x="5243400" y="5274720"/>
              <a:ext cx="2159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２本のゴムの角度</a:t>
              </a:r>
              <a:br/>
              <a:r>
                <a:rPr b="0" lang="ja-JP" sz="1600" spc="-1" strike="noStrike">
                  <a:solidFill>
                    <a:srgbClr val="000000"/>
                  </a:solidFill>
                  <a:latin typeface="游明朝"/>
                </a:rPr>
                <a:t>を</a:t>
              </a:r>
              <a:r>
                <a:rPr b="0" lang="en-US" sz="1600" spc="-1" strike="noStrike">
                  <a:solidFill>
                    <a:srgbClr val="000000"/>
                  </a:solidFill>
                  <a:latin typeface="游明朝"/>
                </a:rPr>
                <a:t>90</a:t>
              </a:r>
              <a:r>
                <a:rPr b="0" lang="ja-JP" sz="1600" spc="-1" strike="noStrike">
                  <a:solidFill>
                    <a:srgbClr val="000000"/>
                  </a:solidFill>
                  <a:latin typeface="游明朝"/>
                </a:rPr>
                <a:t>度にする</a:t>
              </a:r>
              <a:endParaRPr b="0" lang="en-US" sz="1600" spc="-1" strike="noStrike">
                <a:latin typeface="Arial"/>
              </a:endParaRPr>
            </a:p>
          </p:txBody>
        </p:sp>
        <p:pic>
          <p:nvPicPr>
            <p:cNvPr id="660" name="図 16" descr=""/>
            <p:cNvPicPr/>
            <p:nvPr/>
          </p:nvPicPr>
          <p:blipFill>
            <a:blip r:embed="rId8"/>
            <a:stretch/>
          </p:blipFill>
          <p:spPr>
            <a:xfrm>
              <a:off x="5380560" y="3755160"/>
              <a:ext cx="1885320" cy="1530360"/>
            </a:xfrm>
            <a:prstGeom prst="rect">
              <a:avLst/>
            </a:prstGeom>
            <a:ln w="0">
              <a:noFill/>
            </a:ln>
          </p:spPr>
        </p:pic>
      </p:grpSp>
    </p:spTree>
  </p:cSld>
  <mc:AlternateContent>
    <mc:Choice Requires="p14">
      <p:transition spd="med" p14:dur="700">
        <p:fade/>
      </p:transition>
    </mc:Choice>
    <mc:Fallback>
      <p:transition spd="med">
        <p:fade/>
      </p:transition>
    </mc:Fallback>
  </mc:AlternateContent>
  <p:timing>
    <p:tnLst>
      <p:par>
        <p:cTn id="590" dur="indefinite" restart="never" nodeType="tmRoot">
          <p:childTnLst>
            <p:seq>
              <p:cTn id="591" dur="indefinite" nodeType="mainSeq">
                <p:childTnLst>
                  <p:par>
                    <p:cTn id="592" fill="hold">
                      <p:stCondLst>
                        <p:cond delay="0"/>
                      </p:stCondLst>
                      <p:childTnLst>
                        <p:par>
                          <p:cTn id="593" fill="hold">
                            <p:stCondLst>
                              <p:cond delay="0"/>
                            </p:stCondLst>
                            <p:childTnLst>
                              <p:par>
                                <p:cTn id="594" nodeType="afterEffect" fill="hold" presetClass="entr" presetID="22" presetSubtype="8">
                                  <p:stCondLst>
                                    <p:cond delay="0"/>
                                  </p:stCondLst>
                                  <p:childTnLst>
                                    <p:set>
                                      <p:cBhvr>
                                        <p:cTn id="595" dur="1" fill="hold">
                                          <p:stCondLst>
                                            <p:cond delay="0"/>
                                          </p:stCondLst>
                                        </p:cTn>
                                        <p:tgtEl>
                                          <p:spTgt spid="630"/>
                                        </p:tgtEl>
                                        <p:attrNameLst>
                                          <p:attrName>style.visibility</p:attrName>
                                        </p:attrNameLst>
                                      </p:cBhvr>
                                      <p:to>
                                        <p:strVal val="visible"/>
                                      </p:to>
                                    </p:set>
                                    <p:animEffect filter="wipe(left)" transition="in">
                                      <p:cBhvr additive="repl">
                                        <p:cTn id="596" dur="500"/>
                                        <p:tgtEl>
                                          <p:spTgt spid="630"/>
                                        </p:tgtEl>
                                      </p:cBhvr>
                                    </p:animEffect>
                                  </p:childTnLst>
                                </p:cTn>
                              </p:par>
                            </p:childTnLst>
                          </p:cTn>
                        </p:par>
                      </p:childTnLst>
                    </p:cTn>
                  </p:par>
                  <p:par>
                    <p:cTn id="597" fill="hold">
                      <p:stCondLst>
                        <p:cond delay="indefinite"/>
                      </p:stCondLst>
                      <p:childTnLst>
                        <p:par>
                          <p:cTn id="598" fill="hold">
                            <p:stCondLst>
                              <p:cond delay="0"/>
                            </p:stCondLst>
                            <p:childTnLst>
                              <p:par>
                                <p:cTn id="599" nodeType="clickEffect" fill="hold" presetClass="entr" presetID="22" presetSubtype="8">
                                  <p:stCondLst>
                                    <p:cond delay="0"/>
                                  </p:stCondLst>
                                  <p:childTnLst>
                                    <p:set>
                                      <p:cBhvr>
                                        <p:cTn id="600" dur="1" fill="hold">
                                          <p:stCondLst>
                                            <p:cond delay="0"/>
                                          </p:stCondLst>
                                        </p:cTn>
                                        <p:tgtEl>
                                          <p:spTgt spid="633"/>
                                        </p:tgtEl>
                                        <p:attrNameLst>
                                          <p:attrName>style.visibility</p:attrName>
                                        </p:attrNameLst>
                                      </p:cBhvr>
                                      <p:to>
                                        <p:strVal val="visible"/>
                                      </p:to>
                                    </p:set>
                                    <p:animEffect filter="wipe(left)" transition="in">
                                      <p:cBhvr additive="repl">
                                        <p:cTn id="601" dur="500"/>
                                        <p:tgtEl>
                                          <p:spTgt spid="633"/>
                                        </p:tgtEl>
                                      </p:cBhvr>
                                    </p:animEffect>
                                  </p:childTnLst>
                                </p:cTn>
                              </p:par>
                            </p:childTnLst>
                          </p:cTn>
                        </p:par>
                      </p:childTnLst>
                    </p:cTn>
                  </p:par>
                  <p:par>
                    <p:cTn id="602" fill="hold">
                      <p:stCondLst>
                        <p:cond delay="indefinite"/>
                      </p:stCondLst>
                      <p:childTnLst>
                        <p:par>
                          <p:cTn id="603" fill="hold">
                            <p:stCondLst>
                              <p:cond delay="0"/>
                            </p:stCondLst>
                            <p:childTnLst>
                              <p:par>
                                <p:cTn id="604" nodeType="clickEffect" fill="hold" presetClass="entr" presetID="22" presetSubtype="8">
                                  <p:stCondLst>
                                    <p:cond delay="0"/>
                                  </p:stCondLst>
                                  <p:childTnLst>
                                    <p:set>
                                      <p:cBhvr>
                                        <p:cTn id="605" dur="1" fill="hold">
                                          <p:stCondLst>
                                            <p:cond delay="0"/>
                                          </p:stCondLst>
                                        </p:cTn>
                                        <p:tgtEl>
                                          <p:spTgt spid="649"/>
                                        </p:tgtEl>
                                        <p:attrNameLst>
                                          <p:attrName>style.visibility</p:attrName>
                                        </p:attrNameLst>
                                      </p:cBhvr>
                                      <p:to>
                                        <p:strVal val="visible"/>
                                      </p:to>
                                    </p:set>
                                    <p:animEffect filter="wipe(left)" transition="in">
                                      <p:cBhvr additive="repl">
                                        <p:cTn id="606" dur="500"/>
                                        <p:tgtEl>
                                          <p:spTgt spid="649"/>
                                        </p:tgtEl>
                                      </p:cBhvr>
                                    </p:animEffect>
                                  </p:childTnLst>
                                </p:cTn>
                              </p:par>
                            </p:childTnLst>
                          </p:cTn>
                        </p:par>
                      </p:childTnLst>
                    </p:cTn>
                  </p:par>
                  <p:par>
                    <p:cTn id="607" fill="hold">
                      <p:stCondLst>
                        <p:cond delay="indefinite"/>
                      </p:stCondLst>
                      <p:childTnLst>
                        <p:par>
                          <p:cTn id="608" fill="hold">
                            <p:stCondLst>
                              <p:cond delay="0"/>
                            </p:stCondLst>
                            <p:childTnLst>
                              <p:par>
                                <p:cTn id="609" nodeType="clickEffect" fill="hold" presetClass="entr" presetID="22" presetSubtype="8">
                                  <p:stCondLst>
                                    <p:cond delay="0"/>
                                  </p:stCondLst>
                                  <p:childTnLst>
                                    <p:set>
                                      <p:cBhvr>
                                        <p:cTn id="610" dur="1" fill="hold">
                                          <p:stCondLst>
                                            <p:cond delay="0"/>
                                          </p:stCondLst>
                                        </p:cTn>
                                        <p:tgtEl>
                                          <p:spTgt spid="637"/>
                                        </p:tgtEl>
                                        <p:attrNameLst>
                                          <p:attrName>style.visibility</p:attrName>
                                        </p:attrNameLst>
                                      </p:cBhvr>
                                      <p:to>
                                        <p:strVal val="visible"/>
                                      </p:to>
                                    </p:set>
                                    <p:animEffect filter="wipe(left)" transition="in">
                                      <p:cBhvr additive="repl">
                                        <p:cTn id="611" dur="500"/>
                                        <p:tgtEl>
                                          <p:spTgt spid="637"/>
                                        </p:tgtEl>
                                      </p:cBhvr>
                                    </p:animEffect>
                                  </p:childTnLst>
                                </p:cTn>
                              </p:par>
                            </p:childTnLst>
                          </p:cTn>
                        </p:par>
                      </p:childTnLst>
                    </p:cTn>
                  </p:par>
                  <p:par>
                    <p:cTn id="612" fill="hold">
                      <p:stCondLst>
                        <p:cond delay="indefinite"/>
                      </p:stCondLst>
                      <p:childTnLst>
                        <p:par>
                          <p:cTn id="613" fill="hold">
                            <p:stCondLst>
                              <p:cond delay="0"/>
                            </p:stCondLst>
                            <p:childTnLst>
                              <p:par>
                                <p:cTn id="614" nodeType="clickEffect" fill="hold" presetClass="entr" presetID="22" presetSubtype="1">
                                  <p:stCondLst>
                                    <p:cond delay="0"/>
                                  </p:stCondLst>
                                  <p:childTnLst>
                                    <p:set>
                                      <p:cBhvr>
                                        <p:cTn id="615" dur="1" fill="hold">
                                          <p:stCondLst>
                                            <p:cond delay="0"/>
                                          </p:stCondLst>
                                        </p:cTn>
                                        <p:tgtEl>
                                          <p:spTgt spid="641"/>
                                        </p:tgtEl>
                                        <p:attrNameLst>
                                          <p:attrName>style.visibility</p:attrName>
                                        </p:attrNameLst>
                                      </p:cBhvr>
                                      <p:to>
                                        <p:strVal val="visible"/>
                                      </p:to>
                                    </p:set>
                                    <p:animEffect filter="wipe(up)" transition="in">
                                      <p:cBhvr additive="repl">
                                        <p:cTn id="616" dur="500"/>
                                        <p:tgtEl>
                                          <p:spTgt spid="641"/>
                                        </p:tgtEl>
                                      </p:cBhvr>
                                    </p:animEffect>
                                  </p:childTnLst>
                                </p:cTn>
                              </p:par>
                            </p:childTnLst>
                          </p:cTn>
                        </p:par>
                      </p:childTnLst>
                    </p:cTn>
                  </p:par>
                  <p:par>
                    <p:cTn id="617" fill="hold">
                      <p:stCondLst>
                        <p:cond delay="indefinite"/>
                      </p:stCondLst>
                      <p:childTnLst>
                        <p:par>
                          <p:cTn id="618" fill="hold">
                            <p:stCondLst>
                              <p:cond delay="0"/>
                            </p:stCondLst>
                            <p:childTnLst>
                              <p:par>
                                <p:cTn id="619" nodeType="clickEffect" fill="hold" presetClass="entr" presetID="22" presetSubtype="2">
                                  <p:stCondLst>
                                    <p:cond delay="0"/>
                                  </p:stCondLst>
                                  <p:childTnLst>
                                    <p:set>
                                      <p:cBhvr>
                                        <p:cTn id="620" dur="1" fill="hold">
                                          <p:stCondLst>
                                            <p:cond delay="0"/>
                                          </p:stCondLst>
                                        </p:cTn>
                                        <p:tgtEl>
                                          <p:spTgt spid="657"/>
                                        </p:tgtEl>
                                        <p:attrNameLst>
                                          <p:attrName>style.visibility</p:attrName>
                                        </p:attrNameLst>
                                      </p:cBhvr>
                                      <p:to>
                                        <p:strVal val="visible"/>
                                      </p:to>
                                    </p:set>
                                    <p:animEffect filter="wipe(right)" transition="in">
                                      <p:cBhvr additive="repl">
                                        <p:cTn id="621" dur="500"/>
                                        <p:tgtEl>
                                          <p:spTgt spid="657"/>
                                        </p:tgtEl>
                                      </p:cBhvr>
                                    </p:animEffect>
                                  </p:childTnLst>
                                </p:cTn>
                              </p:par>
                            </p:childTnLst>
                          </p:cTn>
                        </p:par>
                      </p:childTnLst>
                    </p:cTn>
                  </p:par>
                  <p:par>
                    <p:cTn id="622" fill="hold">
                      <p:stCondLst>
                        <p:cond delay="indefinite"/>
                      </p:stCondLst>
                      <p:childTnLst>
                        <p:par>
                          <p:cTn id="623" fill="hold">
                            <p:stCondLst>
                              <p:cond delay="0"/>
                            </p:stCondLst>
                            <p:childTnLst>
                              <p:par>
                                <p:cTn id="624" nodeType="clickEffect" fill="hold" presetClass="entr" presetID="22" presetSubtype="2">
                                  <p:stCondLst>
                                    <p:cond delay="0"/>
                                  </p:stCondLst>
                                  <p:childTnLst>
                                    <p:set>
                                      <p:cBhvr>
                                        <p:cTn id="625" dur="1" fill="hold">
                                          <p:stCondLst>
                                            <p:cond delay="0"/>
                                          </p:stCondLst>
                                        </p:cTn>
                                        <p:tgtEl>
                                          <p:spTgt spid="653"/>
                                        </p:tgtEl>
                                        <p:attrNameLst>
                                          <p:attrName>style.visibility</p:attrName>
                                        </p:attrNameLst>
                                      </p:cBhvr>
                                      <p:to>
                                        <p:strVal val="visible"/>
                                      </p:to>
                                    </p:set>
                                    <p:animEffect filter="wipe(right)" transition="in">
                                      <p:cBhvr additive="repl">
                                        <p:cTn id="626" dur="500"/>
                                        <p:tgtEl>
                                          <p:spTgt spid="653"/>
                                        </p:tgtEl>
                                      </p:cBhvr>
                                    </p:animEffect>
                                  </p:childTnLst>
                                </p:cTn>
                              </p:par>
                            </p:childTnLst>
                          </p:cTn>
                        </p:par>
                      </p:childTnLst>
                    </p:cTn>
                  </p:par>
                  <p:par>
                    <p:cTn id="627" fill="hold">
                      <p:stCondLst>
                        <p:cond delay="indefinite"/>
                      </p:stCondLst>
                      <p:childTnLst>
                        <p:par>
                          <p:cTn id="628" fill="hold">
                            <p:stCondLst>
                              <p:cond delay="0"/>
                            </p:stCondLst>
                            <p:childTnLst>
                              <p:par>
                                <p:cTn id="629" nodeType="clickEffect" fill="hold" presetClass="entr" presetID="22" presetSubtype="2">
                                  <p:stCondLst>
                                    <p:cond delay="0"/>
                                  </p:stCondLst>
                                  <p:childTnLst>
                                    <p:set>
                                      <p:cBhvr>
                                        <p:cTn id="630" dur="1" fill="hold">
                                          <p:stCondLst>
                                            <p:cond delay="0"/>
                                          </p:stCondLst>
                                        </p:cTn>
                                        <p:tgtEl>
                                          <p:spTgt spid="645"/>
                                        </p:tgtEl>
                                        <p:attrNameLst>
                                          <p:attrName>style.visibility</p:attrName>
                                        </p:attrNameLst>
                                      </p:cBhvr>
                                      <p:to>
                                        <p:strVal val="visible"/>
                                      </p:to>
                                    </p:set>
                                    <p:animEffect filter="wipe(right)" transition="in">
                                      <p:cBhvr additive="repl">
                                        <p:cTn id="631" dur="500"/>
                                        <p:tgtEl>
                                          <p:spTgt spid="6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1" name="四角形: 角を丸くする 19"/>
          <p:cNvSpPr/>
          <p:nvPr/>
        </p:nvSpPr>
        <p:spPr>
          <a:xfrm>
            <a:off x="523800" y="1203840"/>
            <a:ext cx="4416840" cy="4697640"/>
          </a:xfrm>
          <a:prstGeom prst="roundRect">
            <a:avLst>
              <a:gd name="adj" fmla="val 541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oAutofit/>
          </a:bodyPr>
          <a:p>
            <a:pPr algn="ctr">
              <a:lnSpc>
                <a:spcPct val="100000"/>
              </a:lnSpc>
            </a:pPr>
            <a:r>
              <a:rPr b="0" lang="ja-JP" sz="2000" spc="-1" strike="noStrike">
                <a:solidFill>
                  <a:srgbClr val="000000"/>
                </a:solidFill>
                <a:latin typeface="游明朝"/>
                <a:ea typeface="メイリオ"/>
              </a:rPr>
              <a:t>タイトフィット形</a:t>
            </a:r>
            <a:endParaRPr b="0" lang="en-US" sz="2000" spc="-1" strike="noStrike">
              <a:latin typeface="Arial"/>
            </a:endParaRPr>
          </a:p>
        </p:txBody>
      </p:sp>
      <p:sp>
        <p:nvSpPr>
          <p:cNvPr id="662" name="四角形: 角を丸くする 17"/>
          <p:cNvSpPr/>
          <p:nvPr/>
        </p:nvSpPr>
        <p:spPr>
          <a:xfrm>
            <a:off x="5346000" y="1203840"/>
            <a:ext cx="4390920" cy="4697640"/>
          </a:xfrm>
          <a:prstGeom prst="roundRect">
            <a:avLst>
              <a:gd name="adj" fmla="val 5350"/>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oAutofit/>
          </a:bodyPr>
          <a:p>
            <a:pPr algn="ctr">
              <a:lnSpc>
                <a:spcPct val="100000"/>
              </a:lnSpc>
            </a:pPr>
            <a:r>
              <a:rPr b="0" lang="ja-JP" sz="2000" spc="-1" strike="noStrike">
                <a:solidFill>
                  <a:srgbClr val="000000"/>
                </a:solidFill>
                <a:latin typeface="游明朝"/>
                <a:ea typeface="メイリオ"/>
              </a:rPr>
              <a:t>ルーズフィット形</a:t>
            </a:r>
            <a:endParaRPr b="0" lang="en-US" sz="2000" spc="-1" strike="noStrike">
              <a:latin typeface="Arial"/>
            </a:endParaRPr>
          </a:p>
        </p:txBody>
      </p:sp>
      <p:sp>
        <p:nvSpPr>
          <p:cNvPr id="663"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664"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665"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666" name="Rectangle 4"/>
          <p:cNvSpPr/>
          <p:nvPr/>
        </p:nvSpPr>
        <p:spPr>
          <a:xfrm>
            <a:off x="523800" y="324000"/>
            <a:ext cx="9239040" cy="639720"/>
          </a:xfrm>
          <a:prstGeom prst="roundRect">
            <a:avLst>
              <a:gd name="adj" fmla="val 16667"/>
            </a:avLst>
          </a:prstGeom>
          <a:solidFill>
            <a:schemeClr val="accent5">
              <a:lumMod val="20000"/>
              <a:lumOff val="80000"/>
            </a:schemeClr>
          </a:solidFill>
          <a:ln w="38100">
            <a:solidFill>
              <a:srgbClr val="5b9bd5">
                <a:lumMod val="75000"/>
              </a:srgbClr>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電動ファン付き呼吸用保護具</a:t>
            </a:r>
            <a:r>
              <a:rPr b="1" lang="en-US" sz="3200" spc="-1" strike="noStrike">
                <a:solidFill>
                  <a:srgbClr val="000000"/>
                </a:solidFill>
                <a:latin typeface="游明朝"/>
                <a:ea typeface="游ゴシック"/>
              </a:rPr>
              <a:t>(PAPR)</a:t>
            </a:r>
            <a:r>
              <a:rPr b="1" lang="ja-JP" sz="3200" spc="-1" strike="noStrike">
                <a:solidFill>
                  <a:srgbClr val="000000"/>
                </a:solidFill>
                <a:latin typeface="游明朝"/>
                <a:ea typeface="游ゴシック"/>
              </a:rPr>
              <a:t>の種類</a:t>
            </a:r>
            <a:endParaRPr b="0" lang="en-US" sz="3200" spc="-1" strike="noStrike">
              <a:latin typeface="Arial"/>
            </a:endParaRPr>
          </a:p>
        </p:txBody>
      </p:sp>
      <p:grpSp>
        <p:nvGrpSpPr>
          <p:cNvPr id="667" name="グループ化 20"/>
          <p:cNvGrpSpPr/>
          <p:nvPr/>
        </p:nvGrpSpPr>
        <p:grpSpPr>
          <a:xfrm>
            <a:off x="705240" y="1727280"/>
            <a:ext cx="4027320" cy="2091960"/>
            <a:chOff x="705240" y="1727280"/>
            <a:chExt cx="4027320" cy="2091960"/>
          </a:xfrm>
        </p:grpSpPr>
        <p:sp>
          <p:nvSpPr>
            <p:cNvPr id="668" name="テキスト ボックス 35"/>
            <p:cNvSpPr/>
            <p:nvPr/>
          </p:nvSpPr>
          <p:spPr>
            <a:xfrm>
              <a:off x="1627920" y="3485520"/>
              <a:ext cx="220860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半面形</a:t>
              </a:r>
              <a:endParaRPr b="0" lang="en-US" sz="1600" spc="-1" strike="noStrike">
                <a:latin typeface="Arial"/>
              </a:endParaRPr>
            </a:p>
          </p:txBody>
        </p:sp>
        <p:pic>
          <p:nvPicPr>
            <p:cNvPr id="669" name="図 6" descr=""/>
            <p:cNvPicPr/>
            <p:nvPr/>
          </p:nvPicPr>
          <p:blipFill>
            <a:blip r:embed="rId1"/>
            <a:stretch/>
          </p:blipFill>
          <p:spPr>
            <a:xfrm>
              <a:off x="705240" y="1727280"/>
              <a:ext cx="1590480" cy="1724040"/>
            </a:xfrm>
            <a:prstGeom prst="rect">
              <a:avLst/>
            </a:prstGeom>
            <a:ln w="0">
              <a:noFill/>
            </a:ln>
          </p:spPr>
        </p:pic>
        <p:pic>
          <p:nvPicPr>
            <p:cNvPr id="670" name="図 8" descr=""/>
            <p:cNvPicPr/>
            <p:nvPr/>
          </p:nvPicPr>
          <p:blipFill>
            <a:blip r:embed="rId2"/>
            <a:stretch/>
          </p:blipFill>
          <p:spPr>
            <a:xfrm>
              <a:off x="3151440" y="1737000"/>
              <a:ext cx="1581120" cy="1714320"/>
            </a:xfrm>
            <a:prstGeom prst="rect">
              <a:avLst/>
            </a:prstGeom>
            <a:ln w="0">
              <a:noFill/>
            </a:ln>
          </p:spPr>
        </p:pic>
      </p:grpSp>
      <p:grpSp>
        <p:nvGrpSpPr>
          <p:cNvPr id="671" name="グループ化 24"/>
          <p:cNvGrpSpPr/>
          <p:nvPr/>
        </p:nvGrpSpPr>
        <p:grpSpPr>
          <a:xfrm>
            <a:off x="5346000" y="2456280"/>
            <a:ext cx="2023560" cy="2053800"/>
            <a:chOff x="5346000" y="2456280"/>
            <a:chExt cx="2023560" cy="2053800"/>
          </a:xfrm>
        </p:grpSpPr>
        <p:sp>
          <p:nvSpPr>
            <p:cNvPr id="672" name="テキスト ボックス 52"/>
            <p:cNvSpPr/>
            <p:nvPr/>
          </p:nvSpPr>
          <p:spPr>
            <a:xfrm>
              <a:off x="5346000" y="4176360"/>
              <a:ext cx="202356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フェイスシールド形</a:t>
              </a:r>
              <a:endParaRPr b="0" lang="en-US" sz="1600" spc="-1" strike="noStrike">
                <a:latin typeface="Arial"/>
              </a:endParaRPr>
            </a:p>
          </p:txBody>
        </p:sp>
        <p:pic>
          <p:nvPicPr>
            <p:cNvPr id="673" name="図 14" descr=""/>
            <p:cNvPicPr/>
            <p:nvPr/>
          </p:nvPicPr>
          <p:blipFill>
            <a:blip r:embed="rId3"/>
            <a:stretch/>
          </p:blipFill>
          <p:spPr>
            <a:xfrm>
              <a:off x="5476680" y="2456280"/>
              <a:ext cx="1761840" cy="1685880"/>
            </a:xfrm>
            <a:prstGeom prst="rect">
              <a:avLst/>
            </a:prstGeom>
            <a:ln w="0">
              <a:noFill/>
            </a:ln>
          </p:spPr>
        </p:pic>
      </p:grpSp>
      <p:grpSp>
        <p:nvGrpSpPr>
          <p:cNvPr id="674" name="グループ化 25"/>
          <p:cNvGrpSpPr/>
          <p:nvPr/>
        </p:nvGrpSpPr>
        <p:grpSpPr>
          <a:xfrm>
            <a:off x="7739280" y="2370600"/>
            <a:ext cx="2023560" cy="2139480"/>
            <a:chOff x="7739280" y="2370600"/>
            <a:chExt cx="2023560" cy="2139480"/>
          </a:xfrm>
        </p:grpSpPr>
        <p:pic>
          <p:nvPicPr>
            <p:cNvPr id="675" name="図 16" descr=""/>
            <p:cNvPicPr/>
            <p:nvPr/>
          </p:nvPicPr>
          <p:blipFill>
            <a:blip r:embed="rId4"/>
            <a:stretch/>
          </p:blipFill>
          <p:spPr>
            <a:xfrm>
              <a:off x="7765200" y="2370600"/>
              <a:ext cx="1971720" cy="1771560"/>
            </a:xfrm>
            <a:prstGeom prst="rect">
              <a:avLst/>
            </a:prstGeom>
            <a:ln w="0">
              <a:noFill/>
            </a:ln>
          </p:spPr>
        </p:pic>
        <p:sp>
          <p:nvSpPr>
            <p:cNvPr id="676" name="テキスト ボックス 18"/>
            <p:cNvSpPr/>
            <p:nvPr/>
          </p:nvSpPr>
          <p:spPr>
            <a:xfrm>
              <a:off x="7739280" y="4176360"/>
              <a:ext cx="202356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フード形</a:t>
              </a:r>
              <a:endParaRPr b="0" lang="en-US" sz="1600" spc="-1" strike="noStrike">
                <a:latin typeface="Arial"/>
              </a:endParaRPr>
            </a:p>
          </p:txBody>
        </p:sp>
      </p:grpSp>
      <p:grpSp>
        <p:nvGrpSpPr>
          <p:cNvPr id="677" name="グループ化 29"/>
          <p:cNvGrpSpPr/>
          <p:nvPr/>
        </p:nvGrpSpPr>
        <p:grpSpPr>
          <a:xfrm>
            <a:off x="1400040" y="3939840"/>
            <a:ext cx="2664000" cy="1999440"/>
            <a:chOff x="1400040" y="3939840"/>
            <a:chExt cx="2664000" cy="1999440"/>
          </a:xfrm>
        </p:grpSpPr>
        <p:pic>
          <p:nvPicPr>
            <p:cNvPr id="678" name="図 11" descr=""/>
            <p:cNvPicPr/>
            <p:nvPr/>
          </p:nvPicPr>
          <p:blipFill>
            <a:blip r:embed="rId5"/>
            <a:stretch/>
          </p:blipFill>
          <p:spPr>
            <a:xfrm>
              <a:off x="1946520" y="3939840"/>
              <a:ext cx="1571400" cy="1704960"/>
            </a:xfrm>
            <a:prstGeom prst="rect">
              <a:avLst/>
            </a:prstGeom>
            <a:ln w="0">
              <a:noFill/>
            </a:ln>
          </p:spPr>
        </p:pic>
        <p:sp>
          <p:nvSpPr>
            <p:cNvPr id="679" name="テキスト ボックス 51"/>
            <p:cNvSpPr/>
            <p:nvPr/>
          </p:nvSpPr>
          <p:spPr>
            <a:xfrm>
              <a:off x="1400040" y="5605560"/>
              <a:ext cx="266400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全面形</a:t>
              </a:r>
              <a:endParaRPr b="0" lang="en-US" sz="1600" spc="-1" strike="noStrike">
                <a:latin typeface="Arial"/>
              </a:endParaRPr>
            </a:p>
          </p:txBody>
        </p:sp>
      </p:grpSp>
    </p:spTree>
  </p:cSld>
  <mc:AlternateContent>
    <mc:Choice Requires="p14">
      <p:transition spd="med" p14:dur="700">
        <p:fade/>
      </p:transition>
    </mc:Choice>
    <mc:Fallback>
      <p:transition spd="med">
        <p:fade/>
      </p:transition>
    </mc:Fallback>
  </mc:AlternateContent>
  <p:timing>
    <p:tnLst>
      <p:par>
        <p:cTn id="632" dur="indefinite" restart="never" nodeType="tmRoot">
          <p:childTnLst>
            <p:seq>
              <p:cTn id="633" dur="indefinite" nodeType="mainSeq">
                <p:childTnLst>
                  <p:par>
                    <p:cTn id="634" fill="hold">
                      <p:stCondLst>
                        <p:cond delay="0"/>
                      </p:stCondLst>
                      <p:childTnLst>
                        <p:par>
                          <p:cTn id="635" fill="hold">
                            <p:stCondLst>
                              <p:cond delay="0"/>
                            </p:stCondLst>
                            <p:childTnLst>
                              <p:par>
                                <p:cTn id="636" nodeType="afterEffect" fill="hold" presetClass="entr" presetID="22" presetSubtype="8">
                                  <p:stCondLst>
                                    <p:cond delay="0"/>
                                  </p:stCondLst>
                                  <p:childTnLst>
                                    <p:set>
                                      <p:cBhvr>
                                        <p:cTn id="637" dur="1" fill="hold">
                                          <p:stCondLst>
                                            <p:cond delay="0"/>
                                          </p:stCondLst>
                                        </p:cTn>
                                        <p:tgtEl>
                                          <p:spTgt spid="661"/>
                                        </p:tgtEl>
                                        <p:attrNameLst>
                                          <p:attrName>style.visibility</p:attrName>
                                        </p:attrNameLst>
                                      </p:cBhvr>
                                      <p:to>
                                        <p:strVal val="visible"/>
                                      </p:to>
                                    </p:set>
                                    <p:animEffect filter="wipe(left)" transition="in">
                                      <p:cBhvr additive="repl">
                                        <p:cTn id="638" dur="500"/>
                                        <p:tgtEl>
                                          <p:spTgt spid="661"/>
                                        </p:tgtEl>
                                      </p:cBhvr>
                                    </p:animEffect>
                                  </p:childTnLst>
                                </p:cTn>
                              </p:par>
                            </p:childTnLst>
                          </p:cTn>
                        </p:par>
                        <p:par>
                          <p:cTn id="639" fill="hold">
                            <p:stCondLst>
                              <p:cond delay="500"/>
                            </p:stCondLst>
                            <p:childTnLst>
                              <p:par>
                                <p:cTn id="640" nodeType="afterEffect" fill="hold" presetClass="entr" presetID="22" presetSubtype="8">
                                  <p:stCondLst>
                                    <p:cond delay="0"/>
                                  </p:stCondLst>
                                  <p:childTnLst>
                                    <p:set>
                                      <p:cBhvr>
                                        <p:cTn id="641" dur="1" fill="hold">
                                          <p:stCondLst>
                                            <p:cond delay="0"/>
                                          </p:stCondLst>
                                        </p:cTn>
                                        <p:tgtEl>
                                          <p:spTgt spid="662"/>
                                        </p:tgtEl>
                                        <p:attrNameLst>
                                          <p:attrName>style.visibility</p:attrName>
                                        </p:attrNameLst>
                                      </p:cBhvr>
                                      <p:to>
                                        <p:strVal val="visible"/>
                                      </p:to>
                                    </p:set>
                                    <p:animEffect filter="wipe(left)" transition="in">
                                      <p:cBhvr additive="repl">
                                        <p:cTn id="642" dur="500"/>
                                        <p:tgtEl>
                                          <p:spTgt spid="662"/>
                                        </p:tgtEl>
                                      </p:cBhvr>
                                    </p:animEffect>
                                  </p:childTnLst>
                                </p:cTn>
                              </p:par>
                            </p:childTnLst>
                          </p:cTn>
                        </p:par>
                      </p:childTnLst>
                    </p:cTn>
                  </p:par>
                  <p:par>
                    <p:cTn id="643" fill="hold">
                      <p:stCondLst>
                        <p:cond delay="indefinite"/>
                      </p:stCondLst>
                      <p:childTnLst>
                        <p:par>
                          <p:cTn id="644" fill="hold">
                            <p:stCondLst>
                              <p:cond delay="0"/>
                            </p:stCondLst>
                            <p:childTnLst>
                              <p:par>
                                <p:cTn id="645" nodeType="clickEffect" fill="hold" presetClass="entr" presetID="22" presetSubtype="8">
                                  <p:stCondLst>
                                    <p:cond delay="0"/>
                                  </p:stCondLst>
                                  <p:childTnLst>
                                    <p:set>
                                      <p:cBhvr>
                                        <p:cTn id="646" dur="1" fill="hold">
                                          <p:stCondLst>
                                            <p:cond delay="0"/>
                                          </p:stCondLst>
                                        </p:cTn>
                                        <p:tgtEl>
                                          <p:spTgt spid="667"/>
                                        </p:tgtEl>
                                        <p:attrNameLst>
                                          <p:attrName>style.visibility</p:attrName>
                                        </p:attrNameLst>
                                      </p:cBhvr>
                                      <p:to>
                                        <p:strVal val="visible"/>
                                      </p:to>
                                    </p:set>
                                    <p:animEffect filter="wipe(left)" transition="in">
                                      <p:cBhvr additive="repl">
                                        <p:cTn id="647" dur="500"/>
                                        <p:tgtEl>
                                          <p:spTgt spid="667"/>
                                        </p:tgtEl>
                                      </p:cBhvr>
                                    </p:animEffect>
                                  </p:childTnLst>
                                </p:cTn>
                              </p:par>
                            </p:childTnLst>
                          </p:cTn>
                        </p:par>
                      </p:childTnLst>
                    </p:cTn>
                  </p:par>
                  <p:par>
                    <p:cTn id="648" fill="hold">
                      <p:stCondLst>
                        <p:cond delay="indefinite"/>
                      </p:stCondLst>
                      <p:childTnLst>
                        <p:par>
                          <p:cTn id="649" fill="hold">
                            <p:stCondLst>
                              <p:cond delay="0"/>
                            </p:stCondLst>
                            <p:childTnLst>
                              <p:par>
                                <p:cTn id="650" nodeType="clickEffect" fill="hold" presetClass="entr" presetID="22" presetSubtype="8">
                                  <p:stCondLst>
                                    <p:cond delay="0"/>
                                  </p:stCondLst>
                                  <p:childTnLst>
                                    <p:set>
                                      <p:cBhvr>
                                        <p:cTn id="651" dur="1" fill="hold">
                                          <p:stCondLst>
                                            <p:cond delay="0"/>
                                          </p:stCondLst>
                                        </p:cTn>
                                        <p:tgtEl>
                                          <p:spTgt spid="677"/>
                                        </p:tgtEl>
                                        <p:attrNameLst>
                                          <p:attrName>style.visibility</p:attrName>
                                        </p:attrNameLst>
                                      </p:cBhvr>
                                      <p:to>
                                        <p:strVal val="visible"/>
                                      </p:to>
                                    </p:set>
                                    <p:animEffect filter="wipe(left)" transition="in">
                                      <p:cBhvr additive="repl">
                                        <p:cTn id="652" dur="500"/>
                                        <p:tgtEl>
                                          <p:spTgt spid="677"/>
                                        </p:tgtEl>
                                      </p:cBhvr>
                                    </p:animEffect>
                                  </p:childTnLst>
                                </p:cTn>
                              </p:par>
                            </p:childTnLst>
                          </p:cTn>
                        </p:par>
                      </p:childTnLst>
                    </p:cTn>
                  </p:par>
                  <p:par>
                    <p:cTn id="653" fill="hold">
                      <p:stCondLst>
                        <p:cond delay="indefinite"/>
                      </p:stCondLst>
                      <p:childTnLst>
                        <p:par>
                          <p:cTn id="654" fill="hold">
                            <p:stCondLst>
                              <p:cond delay="0"/>
                            </p:stCondLst>
                            <p:childTnLst>
                              <p:par>
                                <p:cTn id="655" nodeType="clickEffect" fill="hold" presetClass="entr" presetID="22" presetSubtype="8">
                                  <p:stCondLst>
                                    <p:cond delay="0"/>
                                  </p:stCondLst>
                                  <p:childTnLst>
                                    <p:set>
                                      <p:cBhvr>
                                        <p:cTn id="656" dur="1" fill="hold">
                                          <p:stCondLst>
                                            <p:cond delay="0"/>
                                          </p:stCondLst>
                                        </p:cTn>
                                        <p:tgtEl>
                                          <p:spTgt spid="671"/>
                                        </p:tgtEl>
                                        <p:attrNameLst>
                                          <p:attrName>style.visibility</p:attrName>
                                        </p:attrNameLst>
                                      </p:cBhvr>
                                      <p:to>
                                        <p:strVal val="visible"/>
                                      </p:to>
                                    </p:set>
                                    <p:animEffect filter="wipe(left)" transition="in">
                                      <p:cBhvr additive="repl">
                                        <p:cTn id="657" dur="500"/>
                                        <p:tgtEl>
                                          <p:spTgt spid="671"/>
                                        </p:tgtEl>
                                      </p:cBhvr>
                                    </p:animEffect>
                                  </p:childTnLst>
                                </p:cTn>
                              </p:par>
                            </p:childTnLst>
                          </p:cTn>
                        </p:par>
                      </p:childTnLst>
                    </p:cTn>
                  </p:par>
                  <p:par>
                    <p:cTn id="658" fill="hold">
                      <p:stCondLst>
                        <p:cond delay="indefinite"/>
                      </p:stCondLst>
                      <p:childTnLst>
                        <p:par>
                          <p:cTn id="659" fill="hold">
                            <p:stCondLst>
                              <p:cond delay="0"/>
                            </p:stCondLst>
                            <p:childTnLst>
                              <p:par>
                                <p:cTn id="660" nodeType="clickEffect" fill="hold" presetClass="entr" presetID="22" presetSubtype="8">
                                  <p:stCondLst>
                                    <p:cond delay="0"/>
                                  </p:stCondLst>
                                  <p:childTnLst>
                                    <p:set>
                                      <p:cBhvr>
                                        <p:cTn id="661" dur="1" fill="hold">
                                          <p:stCondLst>
                                            <p:cond delay="0"/>
                                          </p:stCondLst>
                                        </p:cTn>
                                        <p:tgtEl>
                                          <p:spTgt spid="674"/>
                                        </p:tgtEl>
                                        <p:attrNameLst>
                                          <p:attrName>style.visibility</p:attrName>
                                        </p:attrNameLst>
                                      </p:cBhvr>
                                      <p:to>
                                        <p:strVal val="visible"/>
                                      </p:to>
                                    </p:set>
                                    <p:animEffect filter="wipe(left)" transition="in">
                                      <p:cBhvr additive="repl">
                                        <p:cTn id="662" dur="500"/>
                                        <p:tgtEl>
                                          <p:spTgt spid="6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0"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681"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682" name="テキスト プレースホルダー 3"/>
          <p:cNvSpPr txBox="1"/>
          <p:nvPr/>
        </p:nvSpPr>
        <p:spPr>
          <a:xfrm>
            <a:off x="529128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683" name="Rectangle 4"/>
          <p:cNvSpPr/>
          <p:nvPr/>
        </p:nvSpPr>
        <p:spPr>
          <a:xfrm>
            <a:off x="523800" y="324000"/>
            <a:ext cx="9239040" cy="639720"/>
          </a:xfrm>
          <a:prstGeom prst="roundRect">
            <a:avLst>
              <a:gd name="adj" fmla="val 16667"/>
            </a:avLst>
          </a:prstGeom>
          <a:solidFill>
            <a:schemeClr val="accent5">
              <a:lumMod val="20000"/>
              <a:lumOff val="80000"/>
            </a:schemeClr>
          </a:solidFill>
          <a:ln w="38100">
            <a:solidFill>
              <a:srgbClr val="5b9bd5">
                <a:lumMod val="75000"/>
              </a:srgbClr>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タイトフィット形</a:t>
            </a:r>
            <a:r>
              <a:rPr b="1" lang="en-US" sz="3200" spc="-1" strike="noStrike">
                <a:solidFill>
                  <a:srgbClr val="000000"/>
                </a:solidFill>
                <a:latin typeface="游明朝"/>
                <a:ea typeface="游ゴシック"/>
              </a:rPr>
              <a:t>PAPR</a:t>
            </a:r>
            <a:r>
              <a:rPr b="1" lang="ja-JP" sz="3200" spc="-1" strike="noStrike">
                <a:solidFill>
                  <a:srgbClr val="000000"/>
                </a:solidFill>
                <a:latin typeface="游明朝"/>
                <a:ea typeface="游ゴシック"/>
              </a:rPr>
              <a:t>の着用方法</a:t>
            </a:r>
            <a:endParaRPr b="0" lang="en-US" sz="3200" spc="-1" strike="noStrike">
              <a:latin typeface="Arial"/>
            </a:endParaRPr>
          </a:p>
        </p:txBody>
      </p:sp>
      <p:grpSp>
        <p:nvGrpSpPr>
          <p:cNvPr id="684" name="グループ化 20"/>
          <p:cNvGrpSpPr/>
          <p:nvPr/>
        </p:nvGrpSpPr>
        <p:grpSpPr>
          <a:xfrm>
            <a:off x="523800" y="3351240"/>
            <a:ext cx="2170440" cy="2634120"/>
            <a:chOff x="523800" y="3351240"/>
            <a:chExt cx="2170440" cy="2634120"/>
          </a:xfrm>
        </p:grpSpPr>
        <p:pic>
          <p:nvPicPr>
            <p:cNvPr id="685" name="図 6" descr=""/>
            <p:cNvPicPr/>
            <p:nvPr/>
          </p:nvPicPr>
          <p:blipFill>
            <a:blip r:embed="rId1"/>
            <a:stretch/>
          </p:blipFill>
          <p:spPr>
            <a:xfrm>
              <a:off x="637200" y="3351240"/>
              <a:ext cx="1943280" cy="2088000"/>
            </a:xfrm>
            <a:prstGeom prst="rect">
              <a:avLst/>
            </a:prstGeom>
            <a:ln w="0">
              <a:noFill/>
            </a:ln>
          </p:spPr>
        </p:pic>
        <p:sp>
          <p:nvSpPr>
            <p:cNvPr id="686" name="テキスト ボックス 35"/>
            <p:cNvSpPr/>
            <p:nvPr/>
          </p:nvSpPr>
          <p:spPr>
            <a:xfrm>
              <a:off x="523800" y="5408280"/>
              <a:ext cx="21704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ポリバンドを</a:t>
              </a:r>
              <a:br/>
              <a:r>
                <a:rPr b="0" lang="ja-JP" sz="1600" spc="-1" strike="noStrike">
                  <a:solidFill>
                    <a:srgbClr val="000000"/>
                  </a:solidFill>
                  <a:latin typeface="游明朝"/>
                </a:rPr>
                <a:t>後頭部にかける</a:t>
              </a:r>
              <a:endParaRPr b="0" lang="en-US" sz="1600" spc="-1" strike="noStrike">
                <a:latin typeface="Arial"/>
              </a:endParaRPr>
            </a:p>
          </p:txBody>
        </p:sp>
      </p:grpSp>
      <p:grpSp>
        <p:nvGrpSpPr>
          <p:cNvPr id="687" name="グループ化 25"/>
          <p:cNvGrpSpPr/>
          <p:nvPr/>
        </p:nvGrpSpPr>
        <p:grpSpPr>
          <a:xfrm>
            <a:off x="5015160" y="3351240"/>
            <a:ext cx="2391480" cy="2634120"/>
            <a:chOff x="5015160" y="3351240"/>
            <a:chExt cx="2391480" cy="2634120"/>
          </a:xfrm>
        </p:grpSpPr>
        <p:grpSp>
          <p:nvGrpSpPr>
            <p:cNvPr id="688" name="グループ化 17"/>
            <p:cNvGrpSpPr/>
            <p:nvPr/>
          </p:nvGrpSpPr>
          <p:grpSpPr>
            <a:xfrm>
              <a:off x="5236200" y="3351240"/>
              <a:ext cx="2170440" cy="2634120"/>
              <a:chOff x="5236200" y="3351240"/>
              <a:chExt cx="2170440" cy="2634120"/>
            </a:xfrm>
          </p:grpSpPr>
          <p:pic>
            <p:nvPicPr>
              <p:cNvPr id="689" name="図 12" descr=""/>
              <p:cNvPicPr/>
              <p:nvPr/>
            </p:nvPicPr>
            <p:blipFill>
              <a:blip r:embed="rId2"/>
              <a:stretch/>
            </p:blipFill>
            <p:spPr>
              <a:xfrm>
                <a:off x="5236920" y="3351240"/>
                <a:ext cx="2169360" cy="2088000"/>
              </a:xfrm>
              <a:prstGeom prst="rect">
                <a:avLst/>
              </a:prstGeom>
              <a:ln w="0">
                <a:noFill/>
              </a:ln>
            </p:spPr>
          </p:pic>
          <p:sp>
            <p:nvSpPr>
              <p:cNvPr id="690" name="テキスト ボックス 51"/>
              <p:cNvSpPr/>
              <p:nvPr/>
            </p:nvSpPr>
            <p:spPr>
              <a:xfrm>
                <a:off x="5236200" y="5408280"/>
                <a:ext cx="21704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左右のしめ紐を</a:t>
                </a:r>
                <a:br/>
                <a:r>
                  <a:rPr b="0" lang="ja-JP" sz="1600" spc="-1" strike="noStrike">
                    <a:solidFill>
                      <a:srgbClr val="000000"/>
                    </a:solidFill>
                    <a:latin typeface="游明朝"/>
                  </a:rPr>
                  <a:t>均等に引っ張る</a:t>
                </a:r>
                <a:endParaRPr b="0" lang="en-US" sz="1600" spc="-1" strike="noStrike">
                  <a:latin typeface="Arial"/>
                </a:endParaRPr>
              </a:p>
            </p:txBody>
          </p:sp>
        </p:grpSp>
        <p:sp>
          <p:nvSpPr>
            <p:cNvPr id="691" name="直線矢印コネクタ 41"/>
            <p:cNvSpPr/>
            <p:nvPr/>
          </p:nvSpPr>
          <p:spPr>
            <a:xfrm>
              <a:off x="5015160" y="43952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692" name="グループ化 29"/>
          <p:cNvGrpSpPr/>
          <p:nvPr/>
        </p:nvGrpSpPr>
        <p:grpSpPr>
          <a:xfrm>
            <a:off x="7426440" y="3351240"/>
            <a:ext cx="2336400" cy="2634120"/>
            <a:chOff x="7426440" y="3351240"/>
            <a:chExt cx="2336400" cy="2634120"/>
          </a:xfrm>
        </p:grpSpPr>
        <p:grpSp>
          <p:nvGrpSpPr>
            <p:cNvPr id="693" name="グループ化 18"/>
            <p:cNvGrpSpPr/>
            <p:nvPr/>
          </p:nvGrpSpPr>
          <p:grpSpPr>
            <a:xfrm>
              <a:off x="7592400" y="3351240"/>
              <a:ext cx="2170440" cy="2634120"/>
              <a:chOff x="7592400" y="3351240"/>
              <a:chExt cx="2170440" cy="2634120"/>
            </a:xfrm>
          </p:grpSpPr>
          <p:pic>
            <p:nvPicPr>
              <p:cNvPr id="694" name="図 9" descr=""/>
              <p:cNvPicPr/>
              <p:nvPr/>
            </p:nvPicPr>
            <p:blipFill>
              <a:blip r:embed="rId3"/>
              <a:stretch/>
            </p:blipFill>
            <p:spPr>
              <a:xfrm>
                <a:off x="7593480" y="3351240"/>
                <a:ext cx="2169360" cy="2088000"/>
              </a:xfrm>
              <a:prstGeom prst="rect">
                <a:avLst/>
              </a:prstGeom>
              <a:ln w="0">
                <a:noFill/>
              </a:ln>
            </p:spPr>
          </p:pic>
          <p:sp>
            <p:nvSpPr>
              <p:cNvPr id="695" name="テキスト ボックス 52"/>
              <p:cNvSpPr/>
              <p:nvPr/>
            </p:nvSpPr>
            <p:spPr>
              <a:xfrm>
                <a:off x="7592400" y="5408280"/>
                <a:ext cx="21704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マスクを上下左右に動かし、安定させる</a:t>
                </a:r>
                <a:endParaRPr b="0" lang="en-US" sz="1600" spc="-1" strike="noStrike">
                  <a:latin typeface="Arial"/>
                </a:endParaRPr>
              </a:p>
            </p:txBody>
          </p:sp>
        </p:grpSp>
        <p:sp>
          <p:nvSpPr>
            <p:cNvPr id="696" name="直線矢印コネクタ 42"/>
            <p:cNvSpPr/>
            <p:nvPr/>
          </p:nvSpPr>
          <p:spPr>
            <a:xfrm>
              <a:off x="7426440" y="43952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697" name="グループ化 24"/>
          <p:cNvGrpSpPr/>
          <p:nvPr/>
        </p:nvGrpSpPr>
        <p:grpSpPr>
          <a:xfrm>
            <a:off x="2383560" y="3351240"/>
            <a:ext cx="2666880" cy="2634120"/>
            <a:chOff x="2383560" y="3351240"/>
            <a:chExt cx="2666880" cy="2634120"/>
          </a:xfrm>
        </p:grpSpPr>
        <p:grpSp>
          <p:nvGrpSpPr>
            <p:cNvPr id="698" name="グループ化 16"/>
            <p:cNvGrpSpPr/>
            <p:nvPr/>
          </p:nvGrpSpPr>
          <p:grpSpPr>
            <a:xfrm>
              <a:off x="2880000" y="3351240"/>
              <a:ext cx="2170440" cy="2634120"/>
              <a:chOff x="2880000" y="3351240"/>
              <a:chExt cx="2170440" cy="2634120"/>
            </a:xfrm>
          </p:grpSpPr>
          <p:pic>
            <p:nvPicPr>
              <p:cNvPr id="699" name="図 7" descr=""/>
              <p:cNvPicPr/>
              <p:nvPr/>
            </p:nvPicPr>
            <p:blipFill>
              <a:blip r:embed="rId4"/>
              <a:stretch/>
            </p:blipFill>
            <p:spPr>
              <a:xfrm>
                <a:off x="2880360" y="3351240"/>
                <a:ext cx="2169360" cy="2088000"/>
              </a:xfrm>
              <a:prstGeom prst="rect">
                <a:avLst/>
              </a:prstGeom>
              <a:ln w="0">
                <a:noFill/>
              </a:ln>
            </p:spPr>
          </p:pic>
          <p:sp>
            <p:nvSpPr>
              <p:cNvPr id="700" name="テキスト ボックス 15"/>
              <p:cNvSpPr/>
              <p:nvPr/>
            </p:nvSpPr>
            <p:spPr>
              <a:xfrm>
                <a:off x="2880000" y="5408280"/>
                <a:ext cx="21704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左右の留具を持ち、マスクをあてる</a:t>
                </a:r>
                <a:endParaRPr b="0" lang="en-US" sz="1600" spc="-1" strike="noStrike">
                  <a:latin typeface="Arial"/>
                </a:endParaRPr>
              </a:p>
            </p:txBody>
          </p:sp>
        </p:grpSp>
        <p:sp>
          <p:nvSpPr>
            <p:cNvPr id="701" name="直線矢印コネクタ 14"/>
            <p:cNvSpPr/>
            <p:nvPr/>
          </p:nvSpPr>
          <p:spPr>
            <a:xfrm>
              <a:off x="2383560" y="43952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702" name="グループ化 58"/>
          <p:cNvGrpSpPr/>
          <p:nvPr/>
        </p:nvGrpSpPr>
        <p:grpSpPr>
          <a:xfrm>
            <a:off x="1647000" y="1120680"/>
            <a:ext cx="2170440" cy="1990080"/>
            <a:chOff x="1647000" y="1120680"/>
            <a:chExt cx="2170440" cy="1990080"/>
          </a:xfrm>
        </p:grpSpPr>
        <p:pic>
          <p:nvPicPr>
            <p:cNvPr id="703" name="図 54" descr=""/>
            <p:cNvPicPr/>
            <p:nvPr/>
          </p:nvPicPr>
          <p:blipFill>
            <a:blip r:embed="rId5"/>
            <a:stretch/>
          </p:blipFill>
          <p:spPr>
            <a:xfrm>
              <a:off x="1790280" y="1120680"/>
              <a:ext cx="1883880" cy="1647360"/>
            </a:xfrm>
            <a:prstGeom prst="rect">
              <a:avLst/>
            </a:prstGeom>
            <a:ln w="0">
              <a:noFill/>
            </a:ln>
          </p:spPr>
        </p:pic>
        <p:sp>
          <p:nvSpPr>
            <p:cNvPr id="704" name="テキスト ボックス 32"/>
            <p:cNvSpPr/>
            <p:nvPr/>
          </p:nvSpPr>
          <p:spPr>
            <a:xfrm>
              <a:off x="1647000" y="2777040"/>
              <a:ext cx="21704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電源を入れる</a:t>
              </a:r>
              <a:endParaRPr b="0" lang="en-US" sz="1600" spc="-1" strike="noStrike">
                <a:latin typeface="Arial"/>
              </a:endParaRPr>
            </a:p>
          </p:txBody>
        </p:sp>
      </p:grpSp>
      <p:grpSp>
        <p:nvGrpSpPr>
          <p:cNvPr id="705" name="グループ化 62"/>
          <p:cNvGrpSpPr/>
          <p:nvPr/>
        </p:nvGrpSpPr>
        <p:grpSpPr>
          <a:xfrm>
            <a:off x="6178680" y="1120680"/>
            <a:ext cx="2406240" cy="2233440"/>
            <a:chOff x="6178680" y="1120680"/>
            <a:chExt cx="2406240" cy="2233440"/>
          </a:xfrm>
        </p:grpSpPr>
        <p:grpSp>
          <p:nvGrpSpPr>
            <p:cNvPr id="706" name="グループ化 60"/>
            <p:cNvGrpSpPr/>
            <p:nvPr/>
          </p:nvGrpSpPr>
          <p:grpSpPr>
            <a:xfrm>
              <a:off x="6414480" y="1120680"/>
              <a:ext cx="2170440" cy="2233440"/>
              <a:chOff x="6414480" y="1120680"/>
              <a:chExt cx="2170440" cy="2233440"/>
            </a:xfrm>
          </p:grpSpPr>
          <p:pic>
            <p:nvPicPr>
              <p:cNvPr id="707" name="図 57" descr=""/>
              <p:cNvPicPr/>
              <p:nvPr/>
            </p:nvPicPr>
            <p:blipFill>
              <a:blip r:embed="rId6"/>
              <a:stretch/>
            </p:blipFill>
            <p:spPr>
              <a:xfrm>
                <a:off x="6557400" y="1120680"/>
                <a:ext cx="1883880" cy="1647360"/>
              </a:xfrm>
              <a:prstGeom prst="rect">
                <a:avLst/>
              </a:prstGeom>
              <a:ln w="0">
                <a:noFill/>
              </a:ln>
            </p:spPr>
          </p:pic>
          <p:sp>
            <p:nvSpPr>
              <p:cNvPr id="708" name="テキスト ボックス 38"/>
              <p:cNvSpPr/>
              <p:nvPr/>
            </p:nvSpPr>
            <p:spPr>
              <a:xfrm>
                <a:off x="6414480" y="2777040"/>
                <a:ext cx="21704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マスクとヘッドギアを調整し呼吸する</a:t>
                </a:r>
                <a:endParaRPr b="0" lang="en-US" sz="1600" spc="-1" strike="noStrike">
                  <a:latin typeface="Arial"/>
                </a:endParaRPr>
              </a:p>
            </p:txBody>
          </p:sp>
        </p:grpSp>
        <p:sp>
          <p:nvSpPr>
            <p:cNvPr id="709" name="直線矢印コネクタ 36"/>
            <p:cNvSpPr/>
            <p:nvPr/>
          </p:nvSpPr>
          <p:spPr>
            <a:xfrm>
              <a:off x="6178680" y="176400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710" name="グループ化 61"/>
          <p:cNvGrpSpPr/>
          <p:nvPr/>
        </p:nvGrpSpPr>
        <p:grpSpPr>
          <a:xfrm>
            <a:off x="3817800" y="1120680"/>
            <a:ext cx="2410920" cy="1990080"/>
            <a:chOff x="3817800" y="1120680"/>
            <a:chExt cx="2410920" cy="1990080"/>
          </a:xfrm>
        </p:grpSpPr>
        <p:grpSp>
          <p:nvGrpSpPr>
            <p:cNvPr id="711" name="グループ化 59"/>
            <p:cNvGrpSpPr/>
            <p:nvPr/>
          </p:nvGrpSpPr>
          <p:grpSpPr>
            <a:xfrm>
              <a:off x="4058280" y="1120680"/>
              <a:ext cx="2170440" cy="1990080"/>
              <a:chOff x="4058280" y="1120680"/>
              <a:chExt cx="2170440" cy="1990080"/>
            </a:xfrm>
          </p:grpSpPr>
          <p:pic>
            <p:nvPicPr>
              <p:cNvPr id="712" name="図 56" descr=""/>
              <p:cNvPicPr/>
              <p:nvPr/>
            </p:nvPicPr>
            <p:blipFill>
              <a:blip r:embed="rId7"/>
              <a:stretch/>
            </p:blipFill>
            <p:spPr>
              <a:xfrm>
                <a:off x="4201200" y="1120680"/>
                <a:ext cx="1883880" cy="1647360"/>
              </a:xfrm>
              <a:prstGeom prst="rect">
                <a:avLst/>
              </a:prstGeom>
              <a:ln w="0">
                <a:noFill/>
              </a:ln>
            </p:spPr>
          </p:pic>
          <p:sp>
            <p:nvSpPr>
              <p:cNvPr id="713" name="テキスト ボックス 50"/>
              <p:cNvSpPr/>
              <p:nvPr/>
            </p:nvSpPr>
            <p:spPr>
              <a:xfrm>
                <a:off x="4058280" y="2777040"/>
                <a:ext cx="21704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マスクを接続する</a:t>
                </a:r>
                <a:endParaRPr b="0" lang="en-US" sz="1600" spc="-1" strike="noStrike">
                  <a:latin typeface="Arial"/>
                </a:endParaRPr>
              </a:p>
            </p:txBody>
          </p:sp>
        </p:grpSp>
        <p:sp>
          <p:nvSpPr>
            <p:cNvPr id="714" name="直線矢印コネクタ 48"/>
            <p:cNvSpPr/>
            <p:nvPr/>
          </p:nvSpPr>
          <p:spPr>
            <a:xfrm>
              <a:off x="3817800" y="176400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spTree>
  </p:cSld>
  <mc:AlternateContent>
    <mc:Choice Requires="p14">
      <p:transition spd="med" p14:dur="700">
        <p:fade/>
      </p:transition>
    </mc:Choice>
    <mc:Fallback>
      <p:transition spd="med">
        <p:fade/>
      </p:transition>
    </mc:Fallback>
  </mc:AlternateContent>
  <p:timing>
    <p:tnLst>
      <p:par>
        <p:cTn id="663" dur="indefinite" restart="never" nodeType="tmRoot">
          <p:childTnLst>
            <p:seq>
              <p:cTn id="664" dur="indefinite" nodeType="mainSeq">
                <p:childTnLst>
                  <p:par>
                    <p:cTn id="665" fill="hold">
                      <p:stCondLst>
                        <p:cond delay="0"/>
                      </p:stCondLst>
                      <p:childTnLst>
                        <p:par>
                          <p:cTn id="666" fill="hold">
                            <p:stCondLst>
                              <p:cond delay="0"/>
                            </p:stCondLst>
                            <p:childTnLst>
                              <p:par>
                                <p:cTn id="667" nodeType="afterEffect" fill="hold" presetClass="entr" presetID="22" presetSubtype="8">
                                  <p:stCondLst>
                                    <p:cond delay="0"/>
                                  </p:stCondLst>
                                  <p:childTnLst>
                                    <p:set>
                                      <p:cBhvr>
                                        <p:cTn id="668" dur="1" fill="hold">
                                          <p:stCondLst>
                                            <p:cond delay="0"/>
                                          </p:stCondLst>
                                        </p:cTn>
                                        <p:tgtEl>
                                          <p:spTgt spid="702"/>
                                        </p:tgtEl>
                                        <p:attrNameLst>
                                          <p:attrName>style.visibility</p:attrName>
                                        </p:attrNameLst>
                                      </p:cBhvr>
                                      <p:to>
                                        <p:strVal val="visible"/>
                                      </p:to>
                                    </p:set>
                                    <p:animEffect filter="wipe(left)" transition="in">
                                      <p:cBhvr additive="repl">
                                        <p:cTn id="669" dur="500"/>
                                        <p:tgtEl>
                                          <p:spTgt spid="702"/>
                                        </p:tgtEl>
                                      </p:cBhvr>
                                    </p:animEffect>
                                  </p:childTnLst>
                                </p:cTn>
                              </p:par>
                            </p:childTnLst>
                          </p:cTn>
                        </p:par>
                      </p:childTnLst>
                    </p:cTn>
                  </p:par>
                  <p:par>
                    <p:cTn id="670" fill="hold">
                      <p:stCondLst>
                        <p:cond delay="indefinite"/>
                      </p:stCondLst>
                      <p:childTnLst>
                        <p:par>
                          <p:cTn id="671" fill="hold">
                            <p:stCondLst>
                              <p:cond delay="0"/>
                            </p:stCondLst>
                            <p:childTnLst>
                              <p:par>
                                <p:cTn id="672" nodeType="clickEffect" fill="hold" presetClass="entr" presetID="22" presetSubtype="8">
                                  <p:stCondLst>
                                    <p:cond delay="0"/>
                                  </p:stCondLst>
                                  <p:childTnLst>
                                    <p:set>
                                      <p:cBhvr>
                                        <p:cTn id="673" dur="1" fill="hold">
                                          <p:stCondLst>
                                            <p:cond delay="0"/>
                                          </p:stCondLst>
                                        </p:cTn>
                                        <p:tgtEl>
                                          <p:spTgt spid="710"/>
                                        </p:tgtEl>
                                        <p:attrNameLst>
                                          <p:attrName>style.visibility</p:attrName>
                                        </p:attrNameLst>
                                      </p:cBhvr>
                                      <p:to>
                                        <p:strVal val="visible"/>
                                      </p:to>
                                    </p:set>
                                    <p:animEffect filter="wipe(left)" transition="in">
                                      <p:cBhvr additive="repl">
                                        <p:cTn id="674" dur="500"/>
                                        <p:tgtEl>
                                          <p:spTgt spid="710"/>
                                        </p:tgtEl>
                                      </p:cBhvr>
                                    </p:animEffect>
                                  </p:childTnLst>
                                </p:cTn>
                              </p:par>
                            </p:childTnLst>
                          </p:cTn>
                        </p:par>
                      </p:childTnLst>
                    </p:cTn>
                  </p:par>
                  <p:par>
                    <p:cTn id="675" fill="hold">
                      <p:stCondLst>
                        <p:cond delay="indefinite"/>
                      </p:stCondLst>
                      <p:childTnLst>
                        <p:par>
                          <p:cTn id="676" fill="hold">
                            <p:stCondLst>
                              <p:cond delay="0"/>
                            </p:stCondLst>
                            <p:childTnLst>
                              <p:par>
                                <p:cTn id="677" nodeType="clickEffect" fill="hold" presetClass="entr" presetID="22" presetSubtype="8">
                                  <p:stCondLst>
                                    <p:cond delay="0"/>
                                  </p:stCondLst>
                                  <p:childTnLst>
                                    <p:set>
                                      <p:cBhvr>
                                        <p:cTn id="678" dur="1" fill="hold">
                                          <p:stCondLst>
                                            <p:cond delay="0"/>
                                          </p:stCondLst>
                                        </p:cTn>
                                        <p:tgtEl>
                                          <p:spTgt spid="705"/>
                                        </p:tgtEl>
                                        <p:attrNameLst>
                                          <p:attrName>style.visibility</p:attrName>
                                        </p:attrNameLst>
                                      </p:cBhvr>
                                      <p:to>
                                        <p:strVal val="visible"/>
                                      </p:to>
                                    </p:set>
                                    <p:animEffect filter="wipe(left)" transition="in">
                                      <p:cBhvr additive="repl">
                                        <p:cTn id="679" dur="500"/>
                                        <p:tgtEl>
                                          <p:spTgt spid="705"/>
                                        </p:tgtEl>
                                      </p:cBhvr>
                                    </p:animEffect>
                                  </p:childTnLst>
                                </p:cTn>
                              </p:par>
                            </p:childTnLst>
                          </p:cTn>
                        </p:par>
                      </p:childTnLst>
                    </p:cTn>
                  </p:par>
                  <p:par>
                    <p:cTn id="680" fill="hold">
                      <p:stCondLst>
                        <p:cond delay="indefinite"/>
                      </p:stCondLst>
                      <p:childTnLst>
                        <p:par>
                          <p:cTn id="681" fill="hold">
                            <p:stCondLst>
                              <p:cond delay="0"/>
                            </p:stCondLst>
                            <p:childTnLst>
                              <p:par>
                                <p:cTn id="682" nodeType="clickEffect" fill="hold" presetClass="entr" presetID="22" presetSubtype="8">
                                  <p:stCondLst>
                                    <p:cond delay="0"/>
                                  </p:stCondLst>
                                  <p:childTnLst>
                                    <p:set>
                                      <p:cBhvr>
                                        <p:cTn id="683" dur="1" fill="hold">
                                          <p:stCondLst>
                                            <p:cond delay="0"/>
                                          </p:stCondLst>
                                        </p:cTn>
                                        <p:tgtEl>
                                          <p:spTgt spid="684"/>
                                        </p:tgtEl>
                                        <p:attrNameLst>
                                          <p:attrName>style.visibility</p:attrName>
                                        </p:attrNameLst>
                                      </p:cBhvr>
                                      <p:to>
                                        <p:strVal val="visible"/>
                                      </p:to>
                                    </p:set>
                                    <p:animEffect filter="wipe(left)" transition="in">
                                      <p:cBhvr additive="repl">
                                        <p:cTn id="684" dur="500"/>
                                        <p:tgtEl>
                                          <p:spTgt spid="684"/>
                                        </p:tgtEl>
                                      </p:cBhvr>
                                    </p:animEffect>
                                  </p:childTnLst>
                                </p:cTn>
                              </p:par>
                            </p:childTnLst>
                          </p:cTn>
                        </p:par>
                      </p:childTnLst>
                    </p:cTn>
                  </p:par>
                  <p:par>
                    <p:cTn id="685" fill="hold">
                      <p:stCondLst>
                        <p:cond delay="indefinite"/>
                      </p:stCondLst>
                      <p:childTnLst>
                        <p:par>
                          <p:cTn id="686" fill="hold">
                            <p:stCondLst>
                              <p:cond delay="0"/>
                            </p:stCondLst>
                            <p:childTnLst>
                              <p:par>
                                <p:cTn id="687" nodeType="clickEffect" fill="hold" presetClass="entr" presetID="22" presetSubtype="8">
                                  <p:stCondLst>
                                    <p:cond delay="0"/>
                                  </p:stCondLst>
                                  <p:childTnLst>
                                    <p:set>
                                      <p:cBhvr>
                                        <p:cTn id="688" dur="1" fill="hold">
                                          <p:stCondLst>
                                            <p:cond delay="0"/>
                                          </p:stCondLst>
                                        </p:cTn>
                                        <p:tgtEl>
                                          <p:spTgt spid="697"/>
                                        </p:tgtEl>
                                        <p:attrNameLst>
                                          <p:attrName>style.visibility</p:attrName>
                                        </p:attrNameLst>
                                      </p:cBhvr>
                                      <p:to>
                                        <p:strVal val="visible"/>
                                      </p:to>
                                    </p:set>
                                    <p:animEffect filter="wipe(left)" transition="in">
                                      <p:cBhvr additive="repl">
                                        <p:cTn id="689" dur="500"/>
                                        <p:tgtEl>
                                          <p:spTgt spid="697"/>
                                        </p:tgtEl>
                                      </p:cBhvr>
                                    </p:animEffect>
                                  </p:childTnLst>
                                </p:cTn>
                              </p:par>
                            </p:childTnLst>
                          </p:cTn>
                        </p:par>
                      </p:childTnLst>
                    </p:cTn>
                  </p:par>
                  <p:par>
                    <p:cTn id="690" fill="hold">
                      <p:stCondLst>
                        <p:cond delay="indefinite"/>
                      </p:stCondLst>
                      <p:childTnLst>
                        <p:par>
                          <p:cTn id="691" fill="hold">
                            <p:stCondLst>
                              <p:cond delay="0"/>
                            </p:stCondLst>
                            <p:childTnLst>
                              <p:par>
                                <p:cTn id="692" nodeType="clickEffect" fill="hold" presetClass="entr" presetID="22" presetSubtype="8">
                                  <p:stCondLst>
                                    <p:cond delay="0"/>
                                  </p:stCondLst>
                                  <p:childTnLst>
                                    <p:set>
                                      <p:cBhvr>
                                        <p:cTn id="693" dur="1" fill="hold">
                                          <p:stCondLst>
                                            <p:cond delay="0"/>
                                          </p:stCondLst>
                                        </p:cTn>
                                        <p:tgtEl>
                                          <p:spTgt spid="687"/>
                                        </p:tgtEl>
                                        <p:attrNameLst>
                                          <p:attrName>style.visibility</p:attrName>
                                        </p:attrNameLst>
                                      </p:cBhvr>
                                      <p:to>
                                        <p:strVal val="visible"/>
                                      </p:to>
                                    </p:set>
                                    <p:animEffect filter="wipe(left)" transition="in">
                                      <p:cBhvr additive="repl">
                                        <p:cTn id="694" dur="500"/>
                                        <p:tgtEl>
                                          <p:spTgt spid="687"/>
                                        </p:tgtEl>
                                      </p:cBhvr>
                                    </p:animEffect>
                                  </p:childTnLst>
                                </p:cTn>
                              </p:par>
                            </p:childTnLst>
                          </p:cTn>
                        </p:par>
                      </p:childTnLst>
                    </p:cTn>
                  </p:par>
                  <p:par>
                    <p:cTn id="695" fill="hold">
                      <p:stCondLst>
                        <p:cond delay="indefinite"/>
                      </p:stCondLst>
                      <p:childTnLst>
                        <p:par>
                          <p:cTn id="696" fill="hold">
                            <p:stCondLst>
                              <p:cond delay="0"/>
                            </p:stCondLst>
                            <p:childTnLst>
                              <p:par>
                                <p:cTn id="697" nodeType="clickEffect" fill="hold" presetClass="entr" presetID="22" presetSubtype="8">
                                  <p:stCondLst>
                                    <p:cond delay="0"/>
                                  </p:stCondLst>
                                  <p:childTnLst>
                                    <p:set>
                                      <p:cBhvr>
                                        <p:cTn id="698" dur="1" fill="hold">
                                          <p:stCondLst>
                                            <p:cond delay="0"/>
                                          </p:stCondLst>
                                        </p:cTn>
                                        <p:tgtEl>
                                          <p:spTgt spid="692"/>
                                        </p:tgtEl>
                                        <p:attrNameLst>
                                          <p:attrName>style.visibility</p:attrName>
                                        </p:attrNameLst>
                                      </p:cBhvr>
                                      <p:to>
                                        <p:strVal val="visible"/>
                                      </p:to>
                                    </p:set>
                                    <p:animEffect filter="wipe(left)" transition="in">
                                      <p:cBhvr additive="repl">
                                        <p:cTn id="699" dur="500"/>
                                        <p:tgtEl>
                                          <p:spTgt spid="6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5"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716"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717" name="テキスト プレースホルダー 3"/>
          <p:cNvSpPr txBox="1"/>
          <p:nvPr/>
        </p:nvSpPr>
        <p:spPr>
          <a:xfrm>
            <a:off x="529128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718" name="Rectangle 4"/>
          <p:cNvSpPr/>
          <p:nvPr/>
        </p:nvSpPr>
        <p:spPr>
          <a:xfrm>
            <a:off x="523800" y="324000"/>
            <a:ext cx="9239040" cy="640080"/>
          </a:xfrm>
          <a:prstGeom prst="roundRect">
            <a:avLst>
              <a:gd name="adj" fmla="val 16667"/>
            </a:avLst>
          </a:prstGeom>
          <a:solidFill>
            <a:schemeClr val="accent5">
              <a:lumMod val="20000"/>
              <a:lumOff val="80000"/>
            </a:schemeClr>
          </a:solidFill>
          <a:ln w="38100">
            <a:solidFill>
              <a:srgbClr val="5b9bd5">
                <a:lumMod val="75000"/>
              </a:srgbClr>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ルーズフィット形</a:t>
            </a:r>
            <a:r>
              <a:rPr b="1" lang="en-US" sz="3200" spc="-1" strike="noStrike">
                <a:solidFill>
                  <a:srgbClr val="000000"/>
                </a:solidFill>
                <a:latin typeface="游明朝"/>
                <a:ea typeface="游ゴシック"/>
              </a:rPr>
              <a:t>PAPR</a:t>
            </a:r>
            <a:r>
              <a:rPr b="1" lang="ja-JP" sz="3200" spc="-1" strike="noStrike">
                <a:solidFill>
                  <a:srgbClr val="000000"/>
                </a:solidFill>
                <a:latin typeface="游明朝"/>
                <a:ea typeface="游ゴシック"/>
              </a:rPr>
              <a:t>の着用方法</a:t>
            </a:r>
            <a:endParaRPr b="0" lang="en-US" sz="3200" spc="-1" strike="noStrike">
              <a:latin typeface="Arial"/>
            </a:endParaRPr>
          </a:p>
        </p:txBody>
      </p:sp>
      <p:grpSp>
        <p:nvGrpSpPr>
          <p:cNvPr id="719" name="グループ化 27"/>
          <p:cNvGrpSpPr/>
          <p:nvPr/>
        </p:nvGrpSpPr>
        <p:grpSpPr>
          <a:xfrm>
            <a:off x="523800" y="3515400"/>
            <a:ext cx="4747680" cy="2390400"/>
            <a:chOff x="523800" y="3515400"/>
            <a:chExt cx="4747680" cy="2390400"/>
          </a:xfrm>
        </p:grpSpPr>
        <p:pic>
          <p:nvPicPr>
            <p:cNvPr id="720" name="図 21" descr=""/>
            <p:cNvPicPr/>
            <p:nvPr/>
          </p:nvPicPr>
          <p:blipFill>
            <a:blip r:embed="rId1"/>
            <a:stretch/>
          </p:blipFill>
          <p:spPr>
            <a:xfrm>
              <a:off x="1040040" y="3515400"/>
              <a:ext cx="3384000" cy="2390400"/>
            </a:xfrm>
            <a:prstGeom prst="rect">
              <a:avLst/>
            </a:prstGeom>
            <a:ln w="0">
              <a:noFill/>
            </a:ln>
          </p:spPr>
        </p:pic>
        <p:sp>
          <p:nvSpPr>
            <p:cNvPr id="721" name="テキスト ボックス 35"/>
            <p:cNvSpPr/>
            <p:nvPr/>
          </p:nvSpPr>
          <p:spPr>
            <a:xfrm>
              <a:off x="523800" y="5567760"/>
              <a:ext cx="44168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訓練を受けた監督者が、着用状況を確認する</a:t>
              </a:r>
              <a:endParaRPr b="0" lang="en-US" sz="1600" spc="-1" strike="noStrike">
                <a:latin typeface="Arial"/>
              </a:endParaRPr>
            </a:p>
          </p:txBody>
        </p:sp>
        <p:sp>
          <p:nvSpPr>
            <p:cNvPr id="722" name="直線矢印コネクタ 41"/>
            <p:cNvSpPr/>
            <p:nvPr/>
          </p:nvSpPr>
          <p:spPr>
            <a:xfrm flipH="1">
              <a:off x="5015160" y="47588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723" name="グループ化 26"/>
          <p:cNvGrpSpPr/>
          <p:nvPr/>
        </p:nvGrpSpPr>
        <p:grpSpPr>
          <a:xfrm>
            <a:off x="5291280" y="3357000"/>
            <a:ext cx="4416840" cy="2548800"/>
            <a:chOff x="5291280" y="3357000"/>
            <a:chExt cx="4416840" cy="2548800"/>
          </a:xfrm>
        </p:grpSpPr>
        <p:pic>
          <p:nvPicPr>
            <p:cNvPr id="724" name="図 11" descr=""/>
            <p:cNvPicPr/>
            <p:nvPr/>
          </p:nvPicPr>
          <p:blipFill>
            <a:blip r:embed="rId2"/>
            <a:stretch/>
          </p:blipFill>
          <p:spPr>
            <a:xfrm>
              <a:off x="6414480" y="3611520"/>
              <a:ext cx="2170440" cy="2294280"/>
            </a:xfrm>
            <a:prstGeom prst="rect">
              <a:avLst/>
            </a:prstGeom>
            <a:ln w="0">
              <a:noFill/>
            </a:ln>
          </p:spPr>
        </p:pic>
        <p:sp>
          <p:nvSpPr>
            <p:cNvPr id="725" name="テキスト ボックス 52"/>
            <p:cNvSpPr/>
            <p:nvPr/>
          </p:nvSpPr>
          <p:spPr>
            <a:xfrm>
              <a:off x="5291280" y="5567760"/>
              <a:ext cx="44168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ヘッドギアが正しい位置にあるか確認する</a:t>
              </a:r>
              <a:endParaRPr b="0" lang="en-US" sz="1600" spc="-1" strike="noStrike">
                <a:latin typeface="Arial"/>
              </a:endParaRPr>
            </a:p>
          </p:txBody>
        </p:sp>
        <p:sp>
          <p:nvSpPr>
            <p:cNvPr id="726" name="直線矢印コネクタ 42"/>
            <p:cNvSpPr/>
            <p:nvPr/>
          </p:nvSpPr>
          <p:spPr>
            <a:xfrm rot="5400000">
              <a:off x="7371360" y="348480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727" name="グループ化 22"/>
          <p:cNvGrpSpPr/>
          <p:nvPr/>
        </p:nvGrpSpPr>
        <p:grpSpPr>
          <a:xfrm>
            <a:off x="523800" y="1013400"/>
            <a:ext cx="4416840" cy="2294280"/>
            <a:chOff x="523800" y="1013400"/>
            <a:chExt cx="4416840" cy="2294280"/>
          </a:xfrm>
        </p:grpSpPr>
        <p:pic>
          <p:nvPicPr>
            <p:cNvPr id="728" name="図 5" descr=""/>
            <p:cNvPicPr/>
            <p:nvPr/>
          </p:nvPicPr>
          <p:blipFill>
            <a:blip r:embed="rId3"/>
            <a:stretch/>
          </p:blipFill>
          <p:spPr>
            <a:xfrm>
              <a:off x="1674360" y="1013400"/>
              <a:ext cx="2115360" cy="2294280"/>
            </a:xfrm>
            <a:prstGeom prst="rect">
              <a:avLst/>
            </a:prstGeom>
            <a:ln w="0">
              <a:noFill/>
            </a:ln>
          </p:spPr>
        </p:pic>
        <p:sp>
          <p:nvSpPr>
            <p:cNvPr id="729" name="テキスト ボックス 32"/>
            <p:cNvSpPr/>
            <p:nvPr/>
          </p:nvSpPr>
          <p:spPr>
            <a:xfrm>
              <a:off x="523800" y="2969640"/>
              <a:ext cx="44168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ベルトを腰に巻き、電動ファンを装着する</a:t>
              </a:r>
              <a:endParaRPr b="0" lang="en-US" sz="1600" spc="-1" strike="noStrike">
                <a:latin typeface="Arial"/>
              </a:endParaRPr>
            </a:p>
          </p:txBody>
        </p:sp>
      </p:grpSp>
      <p:grpSp>
        <p:nvGrpSpPr>
          <p:cNvPr id="730" name="グループ化 23"/>
          <p:cNvGrpSpPr/>
          <p:nvPr/>
        </p:nvGrpSpPr>
        <p:grpSpPr>
          <a:xfrm>
            <a:off x="5015160" y="1013400"/>
            <a:ext cx="4692960" cy="2294280"/>
            <a:chOff x="5015160" y="1013400"/>
            <a:chExt cx="4692960" cy="2294280"/>
          </a:xfrm>
        </p:grpSpPr>
        <p:pic>
          <p:nvPicPr>
            <p:cNvPr id="731" name="図 8" descr=""/>
            <p:cNvPicPr/>
            <p:nvPr/>
          </p:nvPicPr>
          <p:blipFill>
            <a:blip r:embed="rId4"/>
            <a:stretch/>
          </p:blipFill>
          <p:spPr>
            <a:xfrm>
              <a:off x="6414480" y="1013400"/>
              <a:ext cx="2170440" cy="2294280"/>
            </a:xfrm>
            <a:prstGeom prst="rect">
              <a:avLst/>
            </a:prstGeom>
            <a:ln w="0">
              <a:noFill/>
            </a:ln>
          </p:spPr>
        </p:pic>
        <p:sp>
          <p:nvSpPr>
            <p:cNvPr id="732" name="テキスト ボックス 38"/>
            <p:cNvSpPr/>
            <p:nvPr/>
          </p:nvSpPr>
          <p:spPr>
            <a:xfrm>
              <a:off x="5291280" y="2969640"/>
              <a:ext cx="44168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取扱説明書に沿ってヘッドギアを装着する</a:t>
              </a:r>
              <a:endParaRPr b="0" lang="en-US" sz="1600" spc="-1" strike="noStrike">
                <a:latin typeface="Arial"/>
              </a:endParaRPr>
            </a:p>
          </p:txBody>
        </p:sp>
        <p:sp>
          <p:nvSpPr>
            <p:cNvPr id="733" name="直線矢印コネクタ 48"/>
            <p:cNvSpPr/>
            <p:nvPr/>
          </p:nvSpPr>
          <p:spPr>
            <a:xfrm>
              <a:off x="5015160" y="216072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spTree>
  </p:cSld>
  <mc:AlternateContent>
    <mc:Choice Requires="p14">
      <p:transition spd="med" p14:dur="700">
        <p:fade/>
      </p:transition>
    </mc:Choice>
    <mc:Fallback>
      <p:transition spd="med">
        <p:fade/>
      </p:transition>
    </mc:Fallback>
  </mc:AlternateContent>
  <p:timing>
    <p:tnLst>
      <p:par>
        <p:cTn id="700" dur="indefinite" restart="never" nodeType="tmRoot">
          <p:childTnLst>
            <p:seq>
              <p:cTn id="701" dur="indefinite" nodeType="mainSeq">
                <p:childTnLst>
                  <p:par>
                    <p:cTn id="702" fill="hold">
                      <p:stCondLst>
                        <p:cond delay="0"/>
                      </p:stCondLst>
                      <p:childTnLst>
                        <p:par>
                          <p:cTn id="703" fill="hold">
                            <p:stCondLst>
                              <p:cond delay="0"/>
                            </p:stCondLst>
                            <p:childTnLst>
                              <p:par>
                                <p:cTn id="704" nodeType="afterEffect" fill="hold" presetClass="entr" presetID="22" presetSubtype="8">
                                  <p:stCondLst>
                                    <p:cond delay="0"/>
                                  </p:stCondLst>
                                  <p:childTnLst>
                                    <p:set>
                                      <p:cBhvr>
                                        <p:cTn id="705" dur="1" fill="hold">
                                          <p:stCondLst>
                                            <p:cond delay="0"/>
                                          </p:stCondLst>
                                        </p:cTn>
                                        <p:tgtEl>
                                          <p:spTgt spid="727"/>
                                        </p:tgtEl>
                                        <p:attrNameLst>
                                          <p:attrName>style.visibility</p:attrName>
                                        </p:attrNameLst>
                                      </p:cBhvr>
                                      <p:to>
                                        <p:strVal val="visible"/>
                                      </p:to>
                                    </p:set>
                                    <p:animEffect filter="wipe(left)" transition="in">
                                      <p:cBhvr additive="repl">
                                        <p:cTn id="706" dur="500"/>
                                        <p:tgtEl>
                                          <p:spTgt spid="727"/>
                                        </p:tgtEl>
                                      </p:cBhvr>
                                    </p:animEffect>
                                  </p:childTnLst>
                                </p:cTn>
                              </p:par>
                            </p:childTnLst>
                          </p:cTn>
                        </p:par>
                      </p:childTnLst>
                    </p:cTn>
                  </p:par>
                  <p:par>
                    <p:cTn id="707" fill="hold">
                      <p:stCondLst>
                        <p:cond delay="indefinite"/>
                      </p:stCondLst>
                      <p:childTnLst>
                        <p:par>
                          <p:cTn id="708" fill="hold">
                            <p:stCondLst>
                              <p:cond delay="0"/>
                            </p:stCondLst>
                            <p:childTnLst>
                              <p:par>
                                <p:cTn id="709" nodeType="clickEffect" fill="hold" presetClass="entr" presetID="22" presetSubtype="8">
                                  <p:stCondLst>
                                    <p:cond delay="0"/>
                                  </p:stCondLst>
                                  <p:childTnLst>
                                    <p:set>
                                      <p:cBhvr>
                                        <p:cTn id="710" dur="1" fill="hold">
                                          <p:stCondLst>
                                            <p:cond delay="0"/>
                                          </p:stCondLst>
                                        </p:cTn>
                                        <p:tgtEl>
                                          <p:spTgt spid="730"/>
                                        </p:tgtEl>
                                        <p:attrNameLst>
                                          <p:attrName>style.visibility</p:attrName>
                                        </p:attrNameLst>
                                      </p:cBhvr>
                                      <p:to>
                                        <p:strVal val="visible"/>
                                      </p:to>
                                    </p:set>
                                    <p:animEffect filter="wipe(left)" transition="in">
                                      <p:cBhvr additive="repl">
                                        <p:cTn id="711" dur="500"/>
                                        <p:tgtEl>
                                          <p:spTgt spid="730"/>
                                        </p:tgtEl>
                                      </p:cBhvr>
                                    </p:animEffect>
                                  </p:childTnLst>
                                </p:cTn>
                              </p:par>
                            </p:childTnLst>
                          </p:cTn>
                        </p:par>
                      </p:childTnLst>
                    </p:cTn>
                  </p:par>
                  <p:par>
                    <p:cTn id="712" fill="hold">
                      <p:stCondLst>
                        <p:cond delay="indefinite"/>
                      </p:stCondLst>
                      <p:childTnLst>
                        <p:par>
                          <p:cTn id="713" fill="hold">
                            <p:stCondLst>
                              <p:cond delay="0"/>
                            </p:stCondLst>
                            <p:childTnLst>
                              <p:par>
                                <p:cTn id="714" nodeType="clickEffect" fill="hold" presetClass="entr" presetID="22" presetSubtype="1">
                                  <p:stCondLst>
                                    <p:cond delay="0"/>
                                  </p:stCondLst>
                                  <p:childTnLst>
                                    <p:set>
                                      <p:cBhvr>
                                        <p:cTn id="715" dur="1" fill="hold">
                                          <p:stCondLst>
                                            <p:cond delay="0"/>
                                          </p:stCondLst>
                                        </p:cTn>
                                        <p:tgtEl>
                                          <p:spTgt spid="723"/>
                                        </p:tgtEl>
                                        <p:attrNameLst>
                                          <p:attrName>style.visibility</p:attrName>
                                        </p:attrNameLst>
                                      </p:cBhvr>
                                      <p:to>
                                        <p:strVal val="visible"/>
                                      </p:to>
                                    </p:set>
                                    <p:animEffect filter="wipe(up)" transition="in">
                                      <p:cBhvr additive="repl">
                                        <p:cTn id="716" dur="500"/>
                                        <p:tgtEl>
                                          <p:spTgt spid="723"/>
                                        </p:tgtEl>
                                      </p:cBhvr>
                                    </p:animEffect>
                                  </p:childTnLst>
                                </p:cTn>
                              </p:par>
                            </p:childTnLst>
                          </p:cTn>
                        </p:par>
                      </p:childTnLst>
                    </p:cTn>
                  </p:par>
                  <p:par>
                    <p:cTn id="717" fill="hold">
                      <p:stCondLst>
                        <p:cond delay="indefinite"/>
                      </p:stCondLst>
                      <p:childTnLst>
                        <p:par>
                          <p:cTn id="718" fill="hold">
                            <p:stCondLst>
                              <p:cond delay="0"/>
                            </p:stCondLst>
                            <p:childTnLst>
                              <p:par>
                                <p:cTn id="719" nodeType="clickEffect" fill="hold" presetClass="entr" presetID="22" presetSubtype="2">
                                  <p:stCondLst>
                                    <p:cond delay="0"/>
                                  </p:stCondLst>
                                  <p:childTnLst>
                                    <p:set>
                                      <p:cBhvr>
                                        <p:cTn id="720" dur="1" fill="hold">
                                          <p:stCondLst>
                                            <p:cond delay="0"/>
                                          </p:stCondLst>
                                        </p:cTn>
                                        <p:tgtEl>
                                          <p:spTgt spid="719"/>
                                        </p:tgtEl>
                                        <p:attrNameLst>
                                          <p:attrName>style.visibility</p:attrName>
                                        </p:attrNameLst>
                                      </p:cBhvr>
                                      <p:to>
                                        <p:strVal val="visible"/>
                                      </p:to>
                                    </p:set>
                                    <p:animEffect filter="wipe(right)" transition="in">
                                      <p:cBhvr additive="repl">
                                        <p:cTn id="721" dur="500"/>
                                        <p:tgtEl>
                                          <p:spTgt spid="7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4" name="四角形: 角を丸くする 32"/>
          <p:cNvSpPr/>
          <p:nvPr/>
        </p:nvSpPr>
        <p:spPr>
          <a:xfrm>
            <a:off x="523800" y="1125360"/>
            <a:ext cx="9239040" cy="2318040"/>
          </a:xfrm>
          <a:prstGeom prst="roundRect">
            <a:avLst>
              <a:gd name="adj" fmla="val 7517"/>
            </a:avLst>
          </a:prstGeom>
          <a:solidFill>
            <a:schemeClr val="bg1">
              <a:lumMod val="95000"/>
            </a:schemeClr>
          </a:solidFill>
          <a:ln w="38100">
            <a:solidFill>
              <a:srgbClr val="5b9bd5"/>
            </a:solidFill>
            <a:round/>
          </a:ln>
        </p:spPr>
        <p:style>
          <a:lnRef idx="0"/>
          <a:fillRef idx="0"/>
          <a:effectRef idx="0"/>
          <a:fontRef idx="minor"/>
        </p:style>
        <p:txBody>
          <a:bodyPr lIns="90000" rIns="90000" tIns="45000" bIns="45000">
            <a:noAutofit/>
          </a:bodyPr>
          <a:p>
            <a:pPr algn="ctr">
              <a:lnSpc>
                <a:spcPct val="100000"/>
              </a:lnSpc>
            </a:pPr>
            <a:r>
              <a:rPr b="0" lang="ja-JP" sz="2000" spc="-1" strike="noStrike">
                <a:solidFill>
                  <a:srgbClr val="1f4e79"/>
                </a:solidFill>
                <a:latin typeface="游明朝"/>
                <a:ea typeface="メイリオ"/>
              </a:rPr>
              <a:t>単回使用</a:t>
            </a:r>
            <a:r>
              <a:rPr b="0" lang="en-US" sz="2000" spc="-1" strike="noStrike">
                <a:solidFill>
                  <a:srgbClr val="1f4e79"/>
                </a:solidFill>
                <a:latin typeface="游明朝"/>
                <a:ea typeface="メイリオ"/>
              </a:rPr>
              <a:t>(</a:t>
            </a:r>
            <a:r>
              <a:rPr b="0" lang="ja-JP" sz="2000" spc="-1" strike="noStrike">
                <a:solidFill>
                  <a:srgbClr val="1f4e79"/>
                </a:solidFill>
                <a:latin typeface="游明朝"/>
                <a:ea typeface="メイリオ"/>
              </a:rPr>
              <a:t>シングルユース</a:t>
            </a:r>
            <a:r>
              <a:rPr b="0" lang="en-US" sz="2000" spc="-1" strike="noStrike">
                <a:solidFill>
                  <a:srgbClr val="1f4e79"/>
                </a:solidFill>
                <a:latin typeface="游明朝"/>
                <a:ea typeface="メイリオ"/>
              </a:rPr>
              <a:t>)</a:t>
            </a:r>
            <a:r>
              <a:rPr b="0" lang="ja-JP" sz="2000" spc="-1" strike="noStrike">
                <a:solidFill>
                  <a:srgbClr val="1f4e79"/>
                </a:solidFill>
                <a:latin typeface="游明朝"/>
                <a:ea typeface="メイリオ"/>
              </a:rPr>
              <a:t>型</a:t>
            </a:r>
            <a:endParaRPr b="0" lang="en-US" sz="2000" spc="-1" strike="noStrike">
              <a:latin typeface="Arial"/>
            </a:endParaRPr>
          </a:p>
        </p:txBody>
      </p:sp>
      <p:sp>
        <p:nvSpPr>
          <p:cNvPr id="735" name="四角形: 角を丸くする 33"/>
          <p:cNvSpPr/>
          <p:nvPr/>
        </p:nvSpPr>
        <p:spPr>
          <a:xfrm>
            <a:off x="523800" y="3697200"/>
            <a:ext cx="9239040" cy="2318040"/>
          </a:xfrm>
          <a:prstGeom prst="roundRect">
            <a:avLst>
              <a:gd name="adj" fmla="val 9276"/>
            </a:avLst>
          </a:prstGeom>
          <a:solidFill>
            <a:schemeClr val="bg1">
              <a:lumMod val="95000"/>
            </a:schemeClr>
          </a:solidFill>
          <a:ln w="38100">
            <a:solidFill>
              <a:srgbClr val="5b9bd5"/>
            </a:solidFill>
            <a:round/>
          </a:ln>
        </p:spPr>
        <p:style>
          <a:lnRef idx="0"/>
          <a:fillRef idx="0"/>
          <a:effectRef idx="0"/>
          <a:fontRef idx="minor"/>
        </p:style>
        <p:txBody>
          <a:bodyPr lIns="90000" rIns="90000" tIns="45000" bIns="45000">
            <a:noAutofit/>
          </a:bodyPr>
          <a:p>
            <a:pPr algn="ctr">
              <a:lnSpc>
                <a:spcPct val="100000"/>
              </a:lnSpc>
            </a:pPr>
            <a:r>
              <a:rPr b="0" lang="ja-JP" sz="2000" spc="-1" strike="noStrike">
                <a:solidFill>
                  <a:srgbClr val="1f4e79"/>
                </a:solidFill>
                <a:latin typeface="游明朝"/>
                <a:ea typeface="メイリオ"/>
              </a:rPr>
              <a:t>再生使用</a:t>
            </a:r>
            <a:r>
              <a:rPr b="0" lang="en-US" sz="2000" spc="-1" strike="noStrike">
                <a:solidFill>
                  <a:srgbClr val="1f4e79"/>
                </a:solidFill>
                <a:latin typeface="游明朝"/>
                <a:ea typeface="メイリオ"/>
              </a:rPr>
              <a:t>(</a:t>
            </a:r>
            <a:r>
              <a:rPr b="0" lang="ja-JP" sz="2000" spc="-1" strike="noStrike">
                <a:solidFill>
                  <a:srgbClr val="1f4e79"/>
                </a:solidFill>
                <a:latin typeface="游明朝"/>
                <a:ea typeface="メイリオ"/>
              </a:rPr>
              <a:t>リユース</a:t>
            </a:r>
            <a:r>
              <a:rPr b="0" lang="en-US" sz="2000" spc="-1" strike="noStrike">
                <a:solidFill>
                  <a:srgbClr val="1f4e79"/>
                </a:solidFill>
                <a:latin typeface="游明朝"/>
                <a:ea typeface="メイリオ"/>
              </a:rPr>
              <a:t>)</a:t>
            </a:r>
            <a:r>
              <a:rPr b="0" lang="ja-JP" sz="2000" spc="-1" strike="noStrike">
                <a:solidFill>
                  <a:srgbClr val="1f4e79"/>
                </a:solidFill>
                <a:latin typeface="游明朝"/>
                <a:ea typeface="メイリオ"/>
              </a:rPr>
              <a:t>型</a:t>
            </a:r>
            <a:endParaRPr b="0" lang="en-US" sz="2000" spc="-1" strike="noStrike">
              <a:latin typeface="Arial"/>
            </a:endParaRPr>
          </a:p>
        </p:txBody>
      </p:sp>
      <p:sp>
        <p:nvSpPr>
          <p:cNvPr id="736"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737"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738"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739" name="Rectangle 4"/>
          <p:cNvSpPr/>
          <p:nvPr/>
        </p:nvSpPr>
        <p:spPr>
          <a:xfrm>
            <a:off x="523800" y="324000"/>
            <a:ext cx="9239040" cy="640080"/>
          </a:xfrm>
          <a:prstGeom prst="roundRect">
            <a:avLst>
              <a:gd name="adj" fmla="val 16667"/>
            </a:avLst>
          </a:prstGeom>
          <a:solidFill>
            <a:schemeClr val="accent5">
              <a:lumMod val="20000"/>
              <a:lumOff val="80000"/>
            </a:schemeClr>
          </a:solidFill>
          <a:ln w="38100">
            <a:solidFill>
              <a:srgbClr val="5b9bd5">
                <a:lumMod val="75000"/>
              </a:srgbClr>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眼・顔面の各種個人防護具</a:t>
            </a:r>
            <a:endParaRPr b="0" lang="en-US" sz="3200" spc="-1" strike="noStrike">
              <a:latin typeface="Arial"/>
            </a:endParaRPr>
          </a:p>
        </p:txBody>
      </p:sp>
      <p:grpSp>
        <p:nvGrpSpPr>
          <p:cNvPr id="740" name="グループ化 4"/>
          <p:cNvGrpSpPr/>
          <p:nvPr/>
        </p:nvGrpSpPr>
        <p:grpSpPr>
          <a:xfrm>
            <a:off x="523800" y="1724040"/>
            <a:ext cx="2231640" cy="1697400"/>
            <a:chOff x="523800" y="1724040"/>
            <a:chExt cx="2231640" cy="1697400"/>
          </a:xfrm>
        </p:grpSpPr>
        <p:pic>
          <p:nvPicPr>
            <p:cNvPr id="741" name="図 5" descr=""/>
            <p:cNvPicPr/>
            <p:nvPr/>
          </p:nvPicPr>
          <p:blipFill>
            <a:blip r:embed="rId1"/>
            <a:stretch/>
          </p:blipFill>
          <p:spPr>
            <a:xfrm>
              <a:off x="764280" y="1724040"/>
              <a:ext cx="1750680" cy="1001520"/>
            </a:xfrm>
            <a:prstGeom prst="rect">
              <a:avLst/>
            </a:prstGeom>
            <a:ln w="0">
              <a:noFill/>
            </a:ln>
          </p:spPr>
        </p:pic>
        <p:sp>
          <p:nvSpPr>
            <p:cNvPr id="742" name="テキスト ボックス 20"/>
            <p:cNvSpPr/>
            <p:nvPr/>
          </p:nvSpPr>
          <p:spPr>
            <a:xfrm>
              <a:off x="523800" y="2844360"/>
              <a:ext cx="2231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フィルム交換</a:t>
              </a:r>
              <a:br/>
              <a:r>
                <a:rPr b="0" lang="ja-JP" sz="1600" spc="-1" strike="noStrike">
                  <a:solidFill>
                    <a:srgbClr val="000000"/>
                  </a:solidFill>
                  <a:latin typeface="游明朝"/>
                </a:rPr>
                <a:t>保護メガネ</a:t>
              </a:r>
              <a:endParaRPr b="0" lang="en-US" sz="1600" spc="-1" strike="noStrike">
                <a:latin typeface="Arial"/>
              </a:endParaRPr>
            </a:p>
          </p:txBody>
        </p:sp>
      </p:grpSp>
      <p:grpSp>
        <p:nvGrpSpPr>
          <p:cNvPr id="743" name="グループ化 6"/>
          <p:cNvGrpSpPr/>
          <p:nvPr/>
        </p:nvGrpSpPr>
        <p:grpSpPr>
          <a:xfrm>
            <a:off x="2991240" y="1530720"/>
            <a:ext cx="2231640" cy="1890720"/>
            <a:chOff x="2991240" y="1530720"/>
            <a:chExt cx="2231640" cy="1890720"/>
          </a:xfrm>
        </p:grpSpPr>
        <p:pic>
          <p:nvPicPr>
            <p:cNvPr id="744" name="図 7" descr=""/>
            <p:cNvPicPr/>
            <p:nvPr/>
          </p:nvPicPr>
          <p:blipFill>
            <a:blip r:embed="rId2"/>
            <a:stretch/>
          </p:blipFill>
          <p:spPr>
            <a:xfrm>
              <a:off x="3231720" y="1530720"/>
              <a:ext cx="1750680" cy="1387800"/>
            </a:xfrm>
            <a:prstGeom prst="rect">
              <a:avLst/>
            </a:prstGeom>
            <a:ln w="0">
              <a:noFill/>
            </a:ln>
          </p:spPr>
        </p:pic>
        <p:sp>
          <p:nvSpPr>
            <p:cNvPr id="745" name="テキスト ボックス 24"/>
            <p:cNvSpPr/>
            <p:nvPr/>
          </p:nvSpPr>
          <p:spPr>
            <a:xfrm>
              <a:off x="2991240" y="2844360"/>
              <a:ext cx="2231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フェイスシールド付き</a:t>
              </a:r>
              <a:br/>
              <a:r>
                <a:rPr b="0" lang="ja-JP" sz="1600" spc="-1" strike="noStrike">
                  <a:solidFill>
                    <a:srgbClr val="000000"/>
                  </a:solidFill>
                  <a:latin typeface="游明朝"/>
                </a:rPr>
                <a:t>サージカルマスク</a:t>
              </a:r>
              <a:endParaRPr b="0" lang="en-US" sz="1600" spc="-1" strike="noStrike">
                <a:latin typeface="Arial"/>
              </a:endParaRPr>
            </a:p>
          </p:txBody>
        </p:sp>
      </p:grpSp>
      <p:grpSp>
        <p:nvGrpSpPr>
          <p:cNvPr id="746" name="グループ化 8"/>
          <p:cNvGrpSpPr/>
          <p:nvPr/>
        </p:nvGrpSpPr>
        <p:grpSpPr>
          <a:xfrm>
            <a:off x="5481720" y="1645920"/>
            <a:ext cx="2231640" cy="1769760"/>
            <a:chOff x="5481720" y="1645920"/>
            <a:chExt cx="2231640" cy="1769760"/>
          </a:xfrm>
        </p:grpSpPr>
        <p:sp>
          <p:nvSpPr>
            <p:cNvPr id="747" name="テキスト ボックス 25"/>
            <p:cNvSpPr/>
            <p:nvPr/>
          </p:nvSpPr>
          <p:spPr>
            <a:xfrm>
              <a:off x="5481720" y="2838600"/>
              <a:ext cx="2231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アイガード</a:t>
              </a:r>
              <a:br/>
              <a:r>
                <a:rPr b="0" lang="en-US" sz="1600" spc="-1" strike="noStrike">
                  <a:solidFill>
                    <a:srgbClr val="000000"/>
                  </a:solidFill>
                  <a:latin typeface="游明朝"/>
                </a:rPr>
                <a:t>( </a:t>
              </a:r>
              <a:r>
                <a:rPr b="0" lang="ja-JP" sz="1600" spc="-1" strike="noStrike">
                  <a:solidFill>
                    <a:srgbClr val="000000"/>
                  </a:solidFill>
                  <a:latin typeface="游明朝"/>
                </a:rPr>
                <a:t>マスク装着タイプ </a:t>
              </a:r>
              <a:r>
                <a:rPr b="0" lang="en-US" sz="1600" spc="-1" strike="noStrike">
                  <a:solidFill>
                    <a:srgbClr val="000000"/>
                  </a:solidFill>
                  <a:latin typeface="游明朝"/>
                </a:rPr>
                <a:t>)</a:t>
              </a:r>
              <a:endParaRPr b="0" lang="en-US" sz="1600" spc="-1" strike="noStrike">
                <a:latin typeface="Arial"/>
              </a:endParaRPr>
            </a:p>
          </p:txBody>
        </p:sp>
        <p:pic>
          <p:nvPicPr>
            <p:cNvPr id="748" name="図 9" descr=""/>
            <p:cNvPicPr/>
            <p:nvPr/>
          </p:nvPicPr>
          <p:blipFill>
            <a:blip r:embed="rId3"/>
            <a:stretch/>
          </p:blipFill>
          <p:spPr>
            <a:xfrm>
              <a:off x="5481720" y="1645920"/>
              <a:ext cx="2231640" cy="1157760"/>
            </a:xfrm>
            <a:prstGeom prst="rect">
              <a:avLst/>
            </a:prstGeom>
            <a:ln w="0">
              <a:noFill/>
            </a:ln>
          </p:spPr>
        </p:pic>
      </p:grpSp>
      <p:grpSp>
        <p:nvGrpSpPr>
          <p:cNvPr id="749" name="グループ化 11"/>
          <p:cNvGrpSpPr/>
          <p:nvPr/>
        </p:nvGrpSpPr>
        <p:grpSpPr>
          <a:xfrm>
            <a:off x="7949160" y="1481760"/>
            <a:ext cx="1813680" cy="1915560"/>
            <a:chOff x="7949160" y="1481760"/>
            <a:chExt cx="1813680" cy="1915560"/>
          </a:xfrm>
        </p:grpSpPr>
        <p:sp>
          <p:nvSpPr>
            <p:cNvPr id="750" name="テキスト ボックス 29"/>
            <p:cNvSpPr/>
            <p:nvPr/>
          </p:nvSpPr>
          <p:spPr>
            <a:xfrm>
              <a:off x="7949160" y="3063600"/>
              <a:ext cx="181368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フェイスシールド</a:t>
              </a:r>
              <a:endParaRPr b="0" lang="en-US" sz="1600" spc="-1" strike="noStrike">
                <a:latin typeface="Arial"/>
              </a:endParaRPr>
            </a:p>
          </p:txBody>
        </p:sp>
        <p:pic>
          <p:nvPicPr>
            <p:cNvPr id="751" name="図 12" descr=""/>
            <p:cNvPicPr/>
            <p:nvPr/>
          </p:nvPicPr>
          <p:blipFill>
            <a:blip r:embed="rId4"/>
            <a:stretch/>
          </p:blipFill>
          <p:spPr>
            <a:xfrm>
              <a:off x="8160840" y="1481760"/>
              <a:ext cx="1390320" cy="1485720"/>
            </a:xfrm>
            <a:prstGeom prst="rect">
              <a:avLst/>
            </a:prstGeom>
            <a:ln w="0">
              <a:noFill/>
            </a:ln>
          </p:spPr>
        </p:pic>
      </p:grpSp>
      <p:grpSp>
        <p:nvGrpSpPr>
          <p:cNvPr id="752" name="グループ化 17"/>
          <p:cNvGrpSpPr/>
          <p:nvPr/>
        </p:nvGrpSpPr>
        <p:grpSpPr>
          <a:xfrm>
            <a:off x="523800" y="4385520"/>
            <a:ext cx="2447640" cy="1568880"/>
            <a:chOff x="523800" y="4385520"/>
            <a:chExt cx="2447640" cy="1568880"/>
          </a:xfrm>
        </p:grpSpPr>
        <p:sp>
          <p:nvSpPr>
            <p:cNvPr id="753" name="テキスト ボックス 35"/>
            <p:cNvSpPr/>
            <p:nvPr/>
          </p:nvSpPr>
          <p:spPr>
            <a:xfrm>
              <a:off x="523800" y="5620680"/>
              <a:ext cx="2447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保護メガネタイプ</a:t>
              </a:r>
              <a:endParaRPr b="0" lang="en-US" sz="1600" spc="-1" strike="noStrike">
                <a:latin typeface="Arial"/>
              </a:endParaRPr>
            </a:p>
          </p:txBody>
        </p:sp>
        <p:pic>
          <p:nvPicPr>
            <p:cNvPr id="754" name="図 18" descr=""/>
            <p:cNvPicPr/>
            <p:nvPr/>
          </p:nvPicPr>
          <p:blipFill>
            <a:blip r:embed="rId5"/>
            <a:stretch/>
          </p:blipFill>
          <p:spPr>
            <a:xfrm>
              <a:off x="667800" y="4385520"/>
              <a:ext cx="2159640" cy="1170000"/>
            </a:xfrm>
            <a:prstGeom prst="rect">
              <a:avLst/>
            </a:prstGeom>
            <a:ln w="0">
              <a:noFill/>
            </a:ln>
          </p:spPr>
        </p:pic>
      </p:grpSp>
      <p:grpSp>
        <p:nvGrpSpPr>
          <p:cNvPr id="755" name="グループ化 21"/>
          <p:cNvGrpSpPr/>
          <p:nvPr/>
        </p:nvGrpSpPr>
        <p:grpSpPr>
          <a:xfrm>
            <a:off x="3919680" y="4422240"/>
            <a:ext cx="2447640" cy="1532160"/>
            <a:chOff x="3919680" y="4422240"/>
            <a:chExt cx="2447640" cy="1532160"/>
          </a:xfrm>
        </p:grpSpPr>
        <p:sp>
          <p:nvSpPr>
            <p:cNvPr id="756" name="テキスト ボックス 51"/>
            <p:cNvSpPr/>
            <p:nvPr/>
          </p:nvSpPr>
          <p:spPr>
            <a:xfrm>
              <a:off x="3919680" y="5620680"/>
              <a:ext cx="2447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ゴーグルタイプ</a:t>
              </a:r>
              <a:endParaRPr b="0" lang="en-US" sz="1600" spc="-1" strike="noStrike">
                <a:latin typeface="Arial"/>
              </a:endParaRPr>
            </a:p>
          </p:txBody>
        </p:sp>
        <p:pic>
          <p:nvPicPr>
            <p:cNvPr id="757" name="図 22" descr=""/>
            <p:cNvPicPr/>
            <p:nvPr/>
          </p:nvPicPr>
          <p:blipFill>
            <a:blip r:embed="rId6"/>
            <a:stretch/>
          </p:blipFill>
          <p:spPr>
            <a:xfrm>
              <a:off x="4063680" y="4422240"/>
              <a:ext cx="2159640" cy="1288080"/>
            </a:xfrm>
            <a:prstGeom prst="rect">
              <a:avLst/>
            </a:prstGeom>
            <a:ln w="0">
              <a:noFill/>
            </a:ln>
          </p:spPr>
        </p:pic>
      </p:grpSp>
      <p:grpSp>
        <p:nvGrpSpPr>
          <p:cNvPr id="758" name="グループ化 23"/>
          <p:cNvGrpSpPr/>
          <p:nvPr/>
        </p:nvGrpSpPr>
        <p:grpSpPr>
          <a:xfrm>
            <a:off x="7315200" y="4123800"/>
            <a:ext cx="2447640" cy="1830600"/>
            <a:chOff x="7315200" y="4123800"/>
            <a:chExt cx="2447640" cy="1830600"/>
          </a:xfrm>
        </p:grpSpPr>
        <p:sp>
          <p:nvSpPr>
            <p:cNvPr id="759" name="テキスト ボックス 52"/>
            <p:cNvSpPr/>
            <p:nvPr/>
          </p:nvSpPr>
          <p:spPr>
            <a:xfrm>
              <a:off x="7315200" y="5620680"/>
              <a:ext cx="2447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フェイスシールドタイプ</a:t>
              </a:r>
              <a:endParaRPr b="0" lang="en-US" sz="1600" spc="-1" strike="noStrike">
                <a:latin typeface="Arial"/>
              </a:endParaRPr>
            </a:p>
          </p:txBody>
        </p:sp>
        <p:pic>
          <p:nvPicPr>
            <p:cNvPr id="760" name="図 26" descr=""/>
            <p:cNvPicPr/>
            <p:nvPr/>
          </p:nvPicPr>
          <p:blipFill>
            <a:blip r:embed="rId7"/>
            <a:stretch/>
          </p:blipFill>
          <p:spPr>
            <a:xfrm>
              <a:off x="7910640" y="4123800"/>
              <a:ext cx="1257120" cy="1609560"/>
            </a:xfrm>
            <a:prstGeom prst="rect">
              <a:avLst/>
            </a:prstGeom>
            <a:ln w="0">
              <a:noFill/>
            </a:ln>
          </p:spPr>
        </p:pic>
      </p:grpSp>
    </p:spTree>
  </p:cSld>
  <mc:AlternateContent>
    <mc:Choice Requires="p14">
      <p:transition spd="med" p14:dur="700">
        <p:fade/>
      </p:transition>
    </mc:Choice>
    <mc:Fallback>
      <p:transition spd="med">
        <p:fade/>
      </p:transition>
    </mc:Fallback>
  </mc:AlternateContent>
  <p:timing>
    <p:tnLst>
      <p:par>
        <p:cTn id="722" dur="indefinite" restart="never" nodeType="tmRoot">
          <p:childTnLst>
            <p:seq>
              <p:cTn id="723" dur="indefinite" nodeType="mainSeq">
                <p:childTnLst>
                  <p:par>
                    <p:cTn id="724" fill="hold">
                      <p:stCondLst>
                        <p:cond delay="0"/>
                      </p:stCondLst>
                      <p:childTnLst>
                        <p:par>
                          <p:cTn id="725" fill="hold">
                            <p:stCondLst>
                              <p:cond delay="0"/>
                            </p:stCondLst>
                            <p:childTnLst>
                              <p:par>
                                <p:cTn id="726" nodeType="afterEffect" fill="hold" presetClass="entr" presetID="22" presetSubtype="8">
                                  <p:stCondLst>
                                    <p:cond delay="0"/>
                                  </p:stCondLst>
                                  <p:childTnLst>
                                    <p:set>
                                      <p:cBhvr>
                                        <p:cTn id="727" dur="1" fill="hold">
                                          <p:stCondLst>
                                            <p:cond delay="0"/>
                                          </p:stCondLst>
                                        </p:cTn>
                                        <p:tgtEl>
                                          <p:spTgt spid="734"/>
                                        </p:tgtEl>
                                        <p:attrNameLst>
                                          <p:attrName>style.visibility</p:attrName>
                                        </p:attrNameLst>
                                      </p:cBhvr>
                                      <p:to>
                                        <p:strVal val="visible"/>
                                      </p:to>
                                    </p:set>
                                    <p:animEffect filter="wipe(left)" transition="in">
                                      <p:cBhvr additive="repl">
                                        <p:cTn id="728" dur="500"/>
                                        <p:tgtEl>
                                          <p:spTgt spid="734"/>
                                        </p:tgtEl>
                                      </p:cBhvr>
                                    </p:animEffect>
                                  </p:childTnLst>
                                </p:cTn>
                              </p:par>
                            </p:childTnLst>
                          </p:cTn>
                        </p:par>
                        <p:par>
                          <p:cTn id="729" fill="hold">
                            <p:stCondLst>
                              <p:cond delay="500"/>
                            </p:stCondLst>
                            <p:childTnLst>
                              <p:par>
                                <p:cTn id="730" nodeType="afterEffect" fill="hold" presetClass="entr" presetID="22" presetSubtype="8">
                                  <p:stCondLst>
                                    <p:cond delay="0"/>
                                  </p:stCondLst>
                                  <p:childTnLst>
                                    <p:set>
                                      <p:cBhvr>
                                        <p:cTn id="731" dur="1" fill="hold">
                                          <p:stCondLst>
                                            <p:cond delay="0"/>
                                          </p:stCondLst>
                                        </p:cTn>
                                        <p:tgtEl>
                                          <p:spTgt spid="740"/>
                                        </p:tgtEl>
                                        <p:attrNameLst>
                                          <p:attrName>style.visibility</p:attrName>
                                        </p:attrNameLst>
                                      </p:cBhvr>
                                      <p:to>
                                        <p:strVal val="visible"/>
                                      </p:to>
                                    </p:set>
                                    <p:animEffect filter="wipe(left)" transition="in">
                                      <p:cBhvr additive="repl">
                                        <p:cTn id="732" dur="500"/>
                                        <p:tgtEl>
                                          <p:spTgt spid="740"/>
                                        </p:tgtEl>
                                      </p:cBhvr>
                                    </p:animEffect>
                                  </p:childTnLst>
                                </p:cTn>
                              </p:par>
                            </p:childTnLst>
                          </p:cTn>
                        </p:par>
                      </p:childTnLst>
                    </p:cTn>
                  </p:par>
                  <p:par>
                    <p:cTn id="733" fill="hold">
                      <p:stCondLst>
                        <p:cond delay="indefinite"/>
                      </p:stCondLst>
                      <p:childTnLst>
                        <p:par>
                          <p:cTn id="734" fill="hold">
                            <p:stCondLst>
                              <p:cond delay="0"/>
                            </p:stCondLst>
                            <p:childTnLst>
                              <p:par>
                                <p:cTn id="735" nodeType="clickEffect" fill="hold" presetClass="entr" presetID="22" presetSubtype="8">
                                  <p:stCondLst>
                                    <p:cond delay="0"/>
                                  </p:stCondLst>
                                  <p:childTnLst>
                                    <p:set>
                                      <p:cBhvr>
                                        <p:cTn id="736" dur="1" fill="hold">
                                          <p:stCondLst>
                                            <p:cond delay="0"/>
                                          </p:stCondLst>
                                        </p:cTn>
                                        <p:tgtEl>
                                          <p:spTgt spid="743"/>
                                        </p:tgtEl>
                                        <p:attrNameLst>
                                          <p:attrName>style.visibility</p:attrName>
                                        </p:attrNameLst>
                                      </p:cBhvr>
                                      <p:to>
                                        <p:strVal val="visible"/>
                                      </p:to>
                                    </p:set>
                                    <p:animEffect filter="wipe(left)" transition="in">
                                      <p:cBhvr additive="repl">
                                        <p:cTn id="737" dur="500"/>
                                        <p:tgtEl>
                                          <p:spTgt spid="743"/>
                                        </p:tgtEl>
                                      </p:cBhvr>
                                    </p:animEffect>
                                  </p:childTnLst>
                                </p:cTn>
                              </p:par>
                            </p:childTnLst>
                          </p:cTn>
                        </p:par>
                      </p:childTnLst>
                    </p:cTn>
                  </p:par>
                  <p:par>
                    <p:cTn id="738" fill="hold">
                      <p:stCondLst>
                        <p:cond delay="indefinite"/>
                      </p:stCondLst>
                      <p:childTnLst>
                        <p:par>
                          <p:cTn id="739" fill="hold">
                            <p:stCondLst>
                              <p:cond delay="0"/>
                            </p:stCondLst>
                            <p:childTnLst>
                              <p:par>
                                <p:cTn id="740" nodeType="clickEffect" fill="hold" presetClass="entr" presetID="22" presetSubtype="8">
                                  <p:stCondLst>
                                    <p:cond delay="0"/>
                                  </p:stCondLst>
                                  <p:childTnLst>
                                    <p:set>
                                      <p:cBhvr>
                                        <p:cTn id="741" dur="1" fill="hold">
                                          <p:stCondLst>
                                            <p:cond delay="0"/>
                                          </p:stCondLst>
                                        </p:cTn>
                                        <p:tgtEl>
                                          <p:spTgt spid="746"/>
                                        </p:tgtEl>
                                        <p:attrNameLst>
                                          <p:attrName>style.visibility</p:attrName>
                                        </p:attrNameLst>
                                      </p:cBhvr>
                                      <p:to>
                                        <p:strVal val="visible"/>
                                      </p:to>
                                    </p:set>
                                    <p:animEffect filter="wipe(left)" transition="in">
                                      <p:cBhvr additive="repl">
                                        <p:cTn id="742" dur="500"/>
                                        <p:tgtEl>
                                          <p:spTgt spid="746"/>
                                        </p:tgtEl>
                                      </p:cBhvr>
                                    </p:animEffect>
                                  </p:childTnLst>
                                </p:cTn>
                              </p:par>
                            </p:childTnLst>
                          </p:cTn>
                        </p:par>
                      </p:childTnLst>
                    </p:cTn>
                  </p:par>
                  <p:par>
                    <p:cTn id="743" fill="hold">
                      <p:stCondLst>
                        <p:cond delay="indefinite"/>
                      </p:stCondLst>
                      <p:childTnLst>
                        <p:par>
                          <p:cTn id="744" fill="hold">
                            <p:stCondLst>
                              <p:cond delay="0"/>
                            </p:stCondLst>
                            <p:childTnLst>
                              <p:par>
                                <p:cTn id="745" nodeType="clickEffect" fill="hold" presetClass="entr" presetID="22" presetSubtype="8">
                                  <p:stCondLst>
                                    <p:cond delay="0"/>
                                  </p:stCondLst>
                                  <p:childTnLst>
                                    <p:set>
                                      <p:cBhvr>
                                        <p:cTn id="746" dur="1" fill="hold">
                                          <p:stCondLst>
                                            <p:cond delay="0"/>
                                          </p:stCondLst>
                                        </p:cTn>
                                        <p:tgtEl>
                                          <p:spTgt spid="749"/>
                                        </p:tgtEl>
                                        <p:attrNameLst>
                                          <p:attrName>style.visibility</p:attrName>
                                        </p:attrNameLst>
                                      </p:cBhvr>
                                      <p:to>
                                        <p:strVal val="visible"/>
                                      </p:to>
                                    </p:set>
                                    <p:animEffect filter="wipe(left)" transition="in">
                                      <p:cBhvr additive="repl">
                                        <p:cTn id="747" dur="500"/>
                                        <p:tgtEl>
                                          <p:spTgt spid="749"/>
                                        </p:tgtEl>
                                      </p:cBhvr>
                                    </p:animEffect>
                                  </p:childTnLst>
                                </p:cTn>
                              </p:par>
                            </p:childTnLst>
                          </p:cTn>
                        </p:par>
                      </p:childTnLst>
                    </p:cTn>
                  </p:par>
                  <p:par>
                    <p:cTn id="748" fill="hold">
                      <p:stCondLst>
                        <p:cond delay="indefinite"/>
                      </p:stCondLst>
                      <p:childTnLst>
                        <p:par>
                          <p:cTn id="749" fill="hold">
                            <p:stCondLst>
                              <p:cond delay="0"/>
                            </p:stCondLst>
                            <p:childTnLst>
                              <p:par>
                                <p:cTn id="750" nodeType="clickEffect" fill="hold" presetClass="entr" presetID="22" presetSubtype="8">
                                  <p:stCondLst>
                                    <p:cond delay="0"/>
                                  </p:stCondLst>
                                  <p:childTnLst>
                                    <p:set>
                                      <p:cBhvr>
                                        <p:cTn id="751" dur="1" fill="hold">
                                          <p:stCondLst>
                                            <p:cond delay="0"/>
                                          </p:stCondLst>
                                        </p:cTn>
                                        <p:tgtEl>
                                          <p:spTgt spid="735"/>
                                        </p:tgtEl>
                                        <p:attrNameLst>
                                          <p:attrName>style.visibility</p:attrName>
                                        </p:attrNameLst>
                                      </p:cBhvr>
                                      <p:to>
                                        <p:strVal val="visible"/>
                                      </p:to>
                                    </p:set>
                                    <p:animEffect filter="wipe(left)" transition="in">
                                      <p:cBhvr additive="repl">
                                        <p:cTn id="752" dur="500"/>
                                        <p:tgtEl>
                                          <p:spTgt spid="735"/>
                                        </p:tgtEl>
                                      </p:cBhvr>
                                    </p:animEffect>
                                  </p:childTnLst>
                                </p:cTn>
                              </p:par>
                            </p:childTnLst>
                          </p:cTn>
                        </p:par>
                        <p:par>
                          <p:cTn id="753" fill="hold">
                            <p:stCondLst>
                              <p:cond delay="500"/>
                            </p:stCondLst>
                            <p:childTnLst>
                              <p:par>
                                <p:cTn id="754" nodeType="afterEffect" fill="hold" presetClass="entr" presetID="22" presetSubtype="8">
                                  <p:stCondLst>
                                    <p:cond delay="0"/>
                                  </p:stCondLst>
                                  <p:childTnLst>
                                    <p:set>
                                      <p:cBhvr>
                                        <p:cTn id="755" dur="1" fill="hold">
                                          <p:stCondLst>
                                            <p:cond delay="0"/>
                                          </p:stCondLst>
                                        </p:cTn>
                                        <p:tgtEl>
                                          <p:spTgt spid="752"/>
                                        </p:tgtEl>
                                        <p:attrNameLst>
                                          <p:attrName>style.visibility</p:attrName>
                                        </p:attrNameLst>
                                      </p:cBhvr>
                                      <p:to>
                                        <p:strVal val="visible"/>
                                      </p:to>
                                    </p:set>
                                    <p:animEffect filter="wipe(left)" transition="in">
                                      <p:cBhvr additive="repl">
                                        <p:cTn id="756" dur="500"/>
                                        <p:tgtEl>
                                          <p:spTgt spid="752"/>
                                        </p:tgtEl>
                                      </p:cBhvr>
                                    </p:animEffect>
                                  </p:childTnLst>
                                </p:cTn>
                              </p:par>
                            </p:childTnLst>
                          </p:cTn>
                        </p:par>
                      </p:childTnLst>
                    </p:cTn>
                  </p:par>
                  <p:par>
                    <p:cTn id="757" fill="hold">
                      <p:stCondLst>
                        <p:cond delay="indefinite"/>
                      </p:stCondLst>
                      <p:childTnLst>
                        <p:par>
                          <p:cTn id="758" fill="hold">
                            <p:stCondLst>
                              <p:cond delay="0"/>
                            </p:stCondLst>
                            <p:childTnLst>
                              <p:par>
                                <p:cTn id="759" nodeType="clickEffect" fill="hold" presetClass="entr" presetID="22" presetSubtype="8">
                                  <p:stCondLst>
                                    <p:cond delay="0"/>
                                  </p:stCondLst>
                                  <p:childTnLst>
                                    <p:set>
                                      <p:cBhvr>
                                        <p:cTn id="760" dur="1" fill="hold">
                                          <p:stCondLst>
                                            <p:cond delay="0"/>
                                          </p:stCondLst>
                                        </p:cTn>
                                        <p:tgtEl>
                                          <p:spTgt spid="755"/>
                                        </p:tgtEl>
                                        <p:attrNameLst>
                                          <p:attrName>style.visibility</p:attrName>
                                        </p:attrNameLst>
                                      </p:cBhvr>
                                      <p:to>
                                        <p:strVal val="visible"/>
                                      </p:to>
                                    </p:set>
                                    <p:animEffect filter="wipe(left)" transition="in">
                                      <p:cBhvr additive="repl">
                                        <p:cTn id="761" dur="500"/>
                                        <p:tgtEl>
                                          <p:spTgt spid="755"/>
                                        </p:tgtEl>
                                      </p:cBhvr>
                                    </p:animEffect>
                                  </p:childTnLst>
                                </p:cTn>
                              </p:par>
                            </p:childTnLst>
                          </p:cTn>
                        </p:par>
                      </p:childTnLst>
                    </p:cTn>
                  </p:par>
                  <p:par>
                    <p:cTn id="762" fill="hold">
                      <p:stCondLst>
                        <p:cond delay="indefinite"/>
                      </p:stCondLst>
                      <p:childTnLst>
                        <p:par>
                          <p:cTn id="763" fill="hold">
                            <p:stCondLst>
                              <p:cond delay="0"/>
                            </p:stCondLst>
                            <p:childTnLst>
                              <p:par>
                                <p:cTn id="764" nodeType="clickEffect" fill="hold" presetClass="entr" presetID="22" presetSubtype="8">
                                  <p:stCondLst>
                                    <p:cond delay="0"/>
                                  </p:stCondLst>
                                  <p:childTnLst>
                                    <p:set>
                                      <p:cBhvr>
                                        <p:cTn id="765" dur="1" fill="hold">
                                          <p:stCondLst>
                                            <p:cond delay="0"/>
                                          </p:stCondLst>
                                        </p:cTn>
                                        <p:tgtEl>
                                          <p:spTgt spid="758"/>
                                        </p:tgtEl>
                                        <p:attrNameLst>
                                          <p:attrName>style.visibility</p:attrName>
                                        </p:attrNameLst>
                                      </p:cBhvr>
                                      <p:to>
                                        <p:strVal val="visible"/>
                                      </p:to>
                                    </p:set>
                                    <p:animEffect filter="wipe(left)" transition="in">
                                      <p:cBhvr additive="repl">
                                        <p:cTn id="766" dur="500"/>
                                        <p:tgtEl>
                                          <p:spTgt spid="7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1"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762"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763"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764" name="Rectangle 4"/>
          <p:cNvSpPr/>
          <p:nvPr/>
        </p:nvSpPr>
        <p:spPr>
          <a:xfrm>
            <a:off x="523800" y="324000"/>
            <a:ext cx="9239040" cy="640080"/>
          </a:xfrm>
          <a:prstGeom prst="roundRect">
            <a:avLst>
              <a:gd name="adj" fmla="val 16667"/>
            </a:avLst>
          </a:prstGeom>
          <a:solidFill>
            <a:schemeClr val="accent5">
              <a:lumMod val="20000"/>
              <a:lumOff val="80000"/>
            </a:schemeClr>
          </a:solidFill>
          <a:ln w="38100">
            <a:solidFill>
              <a:srgbClr val="5b9bd5">
                <a:lumMod val="75000"/>
              </a:srgbClr>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アイウェア着脱方法</a:t>
            </a:r>
            <a:endParaRPr b="0" lang="en-US" sz="3200" spc="-1" strike="noStrike">
              <a:latin typeface="Arial"/>
            </a:endParaRPr>
          </a:p>
        </p:txBody>
      </p:sp>
      <p:grpSp>
        <p:nvGrpSpPr>
          <p:cNvPr id="765" name="グループ化 7"/>
          <p:cNvGrpSpPr/>
          <p:nvPr/>
        </p:nvGrpSpPr>
        <p:grpSpPr>
          <a:xfrm>
            <a:off x="945000" y="2271960"/>
            <a:ext cx="3554640" cy="2324160"/>
            <a:chOff x="945000" y="2271960"/>
            <a:chExt cx="3554640" cy="2324160"/>
          </a:xfrm>
        </p:grpSpPr>
        <p:sp>
          <p:nvSpPr>
            <p:cNvPr id="766" name="テキスト ボックス 36"/>
            <p:cNvSpPr/>
            <p:nvPr/>
          </p:nvSpPr>
          <p:spPr>
            <a:xfrm>
              <a:off x="1558440" y="4262400"/>
              <a:ext cx="2327760" cy="3337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601"/>
                </a:spcBef>
              </a:pPr>
              <a:r>
                <a:rPr b="0" lang="ja-JP" sz="1600" spc="-1" strike="noStrike">
                  <a:solidFill>
                    <a:srgbClr val="000000"/>
                  </a:solidFill>
                  <a:latin typeface="游明朝"/>
                </a:rPr>
                <a:t>顔・眼をしっかり覆う</a:t>
              </a:r>
              <a:endParaRPr b="0" lang="en-US" sz="1600" spc="-1" strike="noStrike">
                <a:latin typeface="Arial"/>
              </a:endParaRPr>
            </a:p>
          </p:txBody>
        </p:sp>
        <p:grpSp>
          <p:nvGrpSpPr>
            <p:cNvPr id="767" name="グループ化 50"/>
            <p:cNvGrpSpPr/>
            <p:nvPr/>
          </p:nvGrpSpPr>
          <p:grpSpPr>
            <a:xfrm>
              <a:off x="945000" y="2271960"/>
              <a:ext cx="3554640" cy="1966680"/>
              <a:chOff x="945000" y="2271960"/>
              <a:chExt cx="3554640" cy="1966680"/>
            </a:xfrm>
          </p:grpSpPr>
          <p:pic>
            <p:nvPicPr>
              <p:cNvPr id="768" name="図 55" descr=""/>
              <p:cNvPicPr/>
              <p:nvPr/>
            </p:nvPicPr>
            <p:blipFill>
              <a:blip r:embed="rId1"/>
              <a:stretch/>
            </p:blipFill>
            <p:spPr>
              <a:xfrm>
                <a:off x="945000" y="2271960"/>
                <a:ext cx="1963800" cy="1947600"/>
              </a:xfrm>
              <a:prstGeom prst="rect">
                <a:avLst/>
              </a:prstGeom>
              <a:ln w="0">
                <a:noFill/>
              </a:ln>
            </p:spPr>
          </p:pic>
          <p:pic>
            <p:nvPicPr>
              <p:cNvPr id="769" name="図 53" descr=""/>
              <p:cNvPicPr/>
              <p:nvPr/>
            </p:nvPicPr>
            <p:blipFill>
              <a:blip r:embed="rId2"/>
              <a:stretch/>
            </p:blipFill>
            <p:spPr>
              <a:xfrm>
                <a:off x="2841840" y="2280600"/>
                <a:ext cx="1657800" cy="1958040"/>
              </a:xfrm>
              <a:prstGeom prst="rect">
                <a:avLst/>
              </a:prstGeom>
              <a:ln w="0">
                <a:noFill/>
              </a:ln>
            </p:spPr>
          </p:pic>
        </p:grpSp>
      </p:grpSp>
      <p:grpSp>
        <p:nvGrpSpPr>
          <p:cNvPr id="770" name="グループ化 17"/>
          <p:cNvGrpSpPr/>
          <p:nvPr/>
        </p:nvGrpSpPr>
        <p:grpSpPr>
          <a:xfrm>
            <a:off x="5346000" y="2189520"/>
            <a:ext cx="4416840" cy="2898000"/>
            <a:chOff x="5346000" y="2189520"/>
            <a:chExt cx="4416840" cy="2898000"/>
          </a:xfrm>
        </p:grpSpPr>
        <p:sp>
          <p:nvSpPr>
            <p:cNvPr id="771" name="テキスト ボックス 4"/>
            <p:cNvSpPr/>
            <p:nvPr/>
          </p:nvSpPr>
          <p:spPr>
            <a:xfrm>
              <a:off x="5346000" y="4267080"/>
              <a:ext cx="4416840" cy="8204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外側表面は汚染しているため、</a:t>
              </a:r>
              <a:br/>
              <a:r>
                <a:rPr b="0" lang="ja-JP" sz="1600" spc="-1" strike="noStrike">
                  <a:solidFill>
                    <a:srgbClr val="000000"/>
                  </a:solidFill>
                  <a:latin typeface="游明朝"/>
                </a:rPr>
                <a:t>ゴム紐やフレーム部分をつまんで外し、</a:t>
              </a:r>
              <a:br/>
              <a:r>
                <a:rPr b="0" lang="ja-JP" sz="1600" spc="-1" strike="noStrike">
                  <a:solidFill>
                    <a:srgbClr val="000000"/>
                  </a:solidFill>
                  <a:latin typeface="游明朝"/>
                </a:rPr>
                <a:t>そのまま廃棄、もしくは所定の場所に置く</a:t>
              </a:r>
              <a:endParaRPr b="0" lang="en-US" sz="1600" spc="-1" strike="noStrike">
                <a:latin typeface="Arial"/>
              </a:endParaRPr>
            </a:p>
          </p:txBody>
        </p:sp>
        <p:pic>
          <p:nvPicPr>
            <p:cNvPr id="772" name="図 9" descr=""/>
            <p:cNvPicPr/>
            <p:nvPr/>
          </p:nvPicPr>
          <p:blipFill>
            <a:blip r:embed="rId3"/>
            <a:stretch/>
          </p:blipFill>
          <p:spPr>
            <a:xfrm>
              <a:off x="5576400" y="2196360"/>
              <a:ext cx="1981800" cy="2023200"/>
            </a:xfrm>
            <a:prstGeom prst="rect">
              <a:avLst/>
            </a:prstGeom>
            <a:ln w="0">
              <a:noFill/>
            </a:ln>
          </p:spPr>
        </p:pic>
        <p:pic>
          <p:nvPicPr>
            <p:cNvPr id="773" name="図 13" descr=""/>
            <p:cNvPicPr/>
            <p:nvPr/>
          </p:nvPicPr>
          <p:blipFill>
            <a:blip r:embed="rId4"/>
            <a:stretch/>
          </p:blipFill>
          <p:spPr>
            <a:xfrm>
              <a:off x="7591680" y="2189520"/>
              <a:ext cx="1988640" cy="2030040"/>
            </a:xfrm>
            <a:prstGeom prst="rect">
              <a:avLst/>
            </a:prstGeom>
            <a:ln w="0">
              <a:noFill/>
            </a:ln>
          </p:spPr>
        </p:pic>
      </p:grpSp>
      <p:sp>
        <p:nvSpPr>
          <p:cNvPr id="774" name="四角形: 角を丸くする 15"/>
          <p:cNvSpPr/>
          <p:nvPr/>
        </p:nvSpPr>
        <p:spPr>
          <a:xfrm>
            <a:off x="523800" y="1614960"/>
            <a:ext cx="947160" cy="438480"/>
          </a:xfrm>
          <a:prstGeom prst="roundRect">
            <a:avLst>
              <a:gd name="adj" fmla="val 1666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chor="ctr">
            <a:spAutoFit/>
          </a:bodyPr>
          <a:p>
            <a:pPr algn="ctr">
              <a:lnSpc>
                <a:spcPct val="100000"/>
              </a:lnSpc>
            </a:pPr>
            <a:r>
              <a:rPr b="0" lang="ja-JP" sz="2000" spc="-1" strike="noStrike">
                <a:solidFill>
                  <a:srgbClr val="000000"/>
                </a:solidFill>
                <a:latin typeface="游明朝"/>
                <a:ea typeface="メイリオ"/>
              </a:rPr>
              <a:t>着用</a:t>
            </a:r>
            <a:endParaRPr b="0" lang="en-US" sz="2000" spc="-1" strike="noStrike">
              <a:latin typeface="Arial"/>
            </a:endParaRPr>
          </a:p>
        </p:txBody>
      </p:sp>
      <p:sp>
        <p:nvSpPr>
          <p:cNvPr id="775" name="四角形: 角を丸くする 16"/>
          <p:cNvSpPr/>
          <p:nvPr/>
        </p:nvSpPr>
        <p:spPr>
          <a:xfrm>
            <a:off x="5346000" y="1613160"/>
            <a:ext cx="937800" cy="438480"/>
          </a:xfrm>
          <a:prstGeom prst="roundRect">
            <a:avLst>
              <a:gd name="adj" fmla="val 1666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chor="ctr">
            <a:spAutoFit/>
          </a:bodyPr>
          <a:p>
            <a:pPr algn="ctr">
              <a:lnSpc>
                <a:spcPct val="100000"/>
              </a:lnSpc>
            </a:pPr>
            <a:r>
              <a:rPr b="0" lang="ja-JP" sz="2000" spc="-1" strike="noStrike">
                <a:solidFill>
                  <a:srgbClr val="000000"/>
                </a:solidFill>
                <a:latin typeface="游明朝"/>
                <a:ea typeface="メイリオ"/>
              </a:rPr>
              <a:t>脱衣</a:t>
            </a:r>
            <a:endParaRPr b="0" lang="en-US" sz="2000" spc="-1" strike="noStrike">
              <a:latin typeface="Arial"/>
            </a:endParaRPr>
          </a:p>
        </p:txBody>
      </p:sp>
    </p:spTree>
  </p:cSld>
  <mc:AlternateContent>
    <mc:Choice Requires="p14">
      <p:transition spd="med" p14:dur="700">
        <p:fade/>
      </p:transition>
    </mc:Choice>
    <mc:Fallback>
      <p:transition spd="med">
        <p:fade/>
      </p:transition>
    </mc:Fallback>
  </mc:AlternateContent>
  <p:timing>
    <p:tnLst>
      <p:par>
        <p:cTn id="767" dur="indefinite" restart="never" nodeType="tmRoot">
          <p:childTnLst>
            <p:seq>
              <p:cTn id="768" dur="indefinite" nodeType="mainSeq">
                <p:childTnLst>
                  <p:par>
                    <p:cTn id="769" fill="hold">
                      <p:stCondLst>
                        <p:cond delay="0"/>
                      </p:stCondLst>
                      <p:childTnLst>
                        <p:par>
                          <p:cTn id="770" fill="hold">
                            <p:stCondLst>
                              <p:cond delay="0"/>
                            </p:stCondLst>
                            <p:childTnLst>
                              <p:par>
                                <p:cTn id="771" nodeType="withEffect" fill="hold" presetClass="entr" presetID="22" presetSubtype="8">
                                  <p:stCondLst>
                                    <p:cond delay="0"/>
                                  </p:stCondLst>
                                  <p:childTnLst>
                                    <p:set>
                                      <p:cBhvr>
                                        <p:cTn id="772" dur="1" fill="hold">
                                          <p:stCondLst>
                                            <p:cond delay="0"/>
                                          </p:stCondLst>
                                        </p:cTn>
                                        <p:tgtEl>
                                          <p:spTgt spid="774"/>
                                        </p:tgtEl>
                                        <p:attrNameLst>
                                          <p:attrName>style.visibility</p:attrName>
                                        </p:attrNameLst>
                                      </p:cBhvr>
                                      <p:to>
                                        <p:strVal val="visible"/>
                                      </p:to>
                                    </p:set>
                                    <p:animEffect filter="wipe(left)" transition="in">
                                      <p:cBhvr additive="repl">
                                        <p:cTn id="773" dur="500"/>
                                        <p:tgtEl>
                                          <p:spTgt spid="774"/>
                                        </p:tgtEl>
                                      </p:cBhvr>
                                    </p:animEffect>
                                  </p:childTnLst>
                                </p:cTn>
                              </p:par>
                            </p:childTnLst>
                          </p:cTn>
                        </p:par>
                        <p:par>
                          <p:cTn id="774" fill="hold">
                            <p:stCondLst>
                              <p:cond delay="500"/>
                            </p:stCondLst>
                            <p:childTnLst>
                              <p:par>
                                <p:cTn id="775" nodeType="afterEffect" fill="hold" presetClass="entr" presetID="22" presetSubtype="8">
                                  <p:stCondLst>
                                    <p:cond delay="0"/>
                                  </p:stCondLst>
                                  <p:childTnLst>
                                    <p:set>
                                      <p:cBhvr>
                                        <p:cTn id="776" dur="1" fill="hold">
                                          <p:stCondLst>
                                            <p:cond delay="0"/>
                                          </p:stCondLst>
                                        </p:cTn>
                                        <p:tgtEl>
                                          <p:spTgt spid="765"/>
                                        </p:tgtEl>
                                        <p:attrNameLst>
                                          <p:attrName>style.visibility</p:attrName>
                                        </p:attrNameLst>
                                      </p:cBhvr>
                                      <p:to>
                                        <p:strVal val="visible"/>
                                      </p:to>
                                    </p:set>
                                    <p:animEffect filter="wipe(left)" transition="in">
                                      <p:cBhvr additive="repl">
                                        <p:cTn id="777" dur="500"/>
                                        <p:tgtEl>
                                          <p:spTgt spid="765"/>
                                        </p:tgtEl>
                                      </p:cBhvr>
                                    </p:animEffect>
                                  </p:childTnLst>
                                </p:cTn>
                              </p:par>
                            </p:childTnLst>
                          </p:cTn>
                        </p:par>
                      </p:childTnLst>
                    </p:cTn>
                  </p:par>
                  <p:par>
                    <p:cTn id="778" fill="hold">
                      <p:stCondLst>
                        <p:cond delay="indefinite"/>
                      </p:stCondLst>
                      <p:childTnLst>
                        <p:par>
                          <p:cTn id="779" fill="hold">
                            <p:stCondLst>
                              <p:cond delay="0"/>
                            </p:stCondLst>
                            <p:childTnLst>
                              <p:par>
                                <p:cTn id="780" nodeType="clickEffect" fill="hold" presetClass="entr" presetID="22" presetSubtype="8">
                                  <p:stCondLst>
                                    <p:cond delay="0"/>
                                  </p:stCondLst>
                                  <p:childTnLst>
                                    <p:set>
                                      <p:cBhvr>
                                        <p:cTn id="781" dur="1" fill="hold">
                                          <p:stCondLst>
                                            <p:cond delay="0"/>
                                          </p:stCondLst>
                                        </p:cTn>
                                        <p:tgtEl>
                                          <p:spTgt spid="775"/>
                                        </p:tgtEl>
                                        <p:attrNameLst>
                                          <p:attrName>style.visibility</p:attrName>
                                        </p:attrNameLst>
                                      </p:cBhvr>
                                      <p:to>
                                        <p:strVal val="visible"/>
                                      </p:to>
                                    </p:set>
                                    <p:animEffect filter="wipe(left)" transition="in">
                                      <p:cBhvr additive="repl">
                                        <p:cTn id="782" dur="500"/>
                                        <p:tgtEl>
                                          <p:spTgt spid="775"/>
                                        </p:tgtEl>
                                      </p:cBhvr>
                                    </p:animEffect>
                                  </p:childTnLst>
                                </p:cTn>
                              </p:par>
                            </p:childTnLst>
                          </p:cTn>
                        </p:par>
                        <p:par>
                          <p:cTn id="783" fill="hold">
                            <p:stCondLst>
                              <p:cond delay="500"/>
                            </p:stCondLst>
                            <p:childTnLst>
                              <p:par>
                                <p:cTn id="784" nodeType="afterEffect" fill="hold" presetClass="entr" presetID="22" presetSubtype="8">
                                  <p:stCondLst>
                                    <p:cond delay="0"/>
                                  </p:stCondLst>
                                  <p:childTnLst>
                                    <p:set>
                                      <p:cBhvr>
                                        <p:cTn id="785" dur="1" fill="hold">
                                          <p:stCondLst>
                                            <p:cond delay="0"/>
                                          </p:stCondLst>
                                        </p:cTn>
                                        <p:tgtEl>
                                          <p:spTgt spid="770"/>
                                        </p:tgtEl>
                                        <p:attrNameLst>
                                          <p:attrName>style.visibility</p:attrName>
                                        </p:attrNameLst>
                                      </p:cBhvr>
                                      <p:to>
                                        <p:strVal val="visible"/>
                                      </p:to>
                                    </p:set>
                                    <p:animEffect filter="wipe(left)" transition="in">
                                      <p:cBhvr additive="repl">
                                        <p:cTn id="786" dur="500"/>
                                        <p:tgtEl>
                                          <p:spTgt spid="7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6"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777"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778"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779" name="Rectangle 4"/>
          <p:cNvSpPr/>
          <p:nvPr/>
        </p:nvSpPr>
        <p:spPr>
          <a:xfrm>
            <a:off x="523800" y="324000"/>
            <a:ext cx="9239040" cy="640080"/>
          </a:xfrm>
          <a:prstGeom prst="roundRect">
            <a:avLst>
              <a:gd name="adj" fmla="val 16667"/>
            </a:avLst>
          </a:prstGeom>
          <a:solidFill>
            <a:schemeClr val="accent5">
              <a:lumMod val="20000"/>
              <a:lumOff val="80000"/>
            </a:schemeClr>
          </a:solidFill>
          <a:ln w="38100">
            <a:solidFill>
              <a:srgbClr val="5b9bd5">
                <a:lumMod val="75000"/>
              </a:srgbClr>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手袋の着用方法</a:t>
            </a:r>
            <a:endParaRPr b="0" lang="en-US" sz="3200" spc="-1" strike="noStrike">
              <a:latin typeface="Arial"/>
            </a:endParaRPr>
          </a:p>
        </p:txBody>
      </p:sp>
      <p:sp>
        <p:nvSpPr>
          <p:cNvPr id="780" name="四角形: 角を丸くする 11"/>
          <p:cNvSpPr/>
          <p:nvPr/>
        </p:nvSpPr>
        <p:spPr>
          <a:xfrm>
            <a:off x="523800" y="1122480"/>
            <a:ext cx="1595160" cy="438480"/>
          </a:xfrm>
          <a:prstGeom prst="roundRect">
            <a:avLst>
              <a:gd name="adj" fmla="val 1666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chor="ctr">
            <a:spAutoFit/>
          </a:bodyPr>
          <a:p>
            <a:pPr algn="ctr">
              <a:lnSpc>
                <a:spcPct val="100000"/>
              </a:lnSpc>
            </a:pPr>
            <a:r>
              <a:rPr b="0" lang="ja-JP" sz="2000" spc="-1" strike="noStrike">
                <a:solidFill>
                  <a:srgbClr val="000000"/>
                </a:solidFill>
                <a:latin typeface="游明朝"/>
                <a:ea typeface="メイリオ"/>
              </a:rPr>
              <a:t>未滅菌手袋</a:t>
            </a:r>
            <a:endParaRPr b="0" lang="en-US" sz="2000" spc="-1" strike="noStrike">
              <a:latin typeface="Arial"/>
            </a:endParaRPr>
          </a:p>
        </p:txBody>
      </p:sp>
      <p:sp>
        <p:nvSpPr>
          <p:cNvPr id="781" name="四角形: 角を丸くする 12"/>
          <p:cNvSpPr/>
          <p:nvPr/>
        </p:nvSpPr>
        <p:spPr>
          <a:xfrm>
            <a:off x="533160" y="3430800"/>
            <a:ext cx="1579320" cy="438480"/>
          </a:xfrm>
          <a:prstGeom prst="roundRect">
            <a:avLst>
              <a:gd name="adj" fmla="val 16667"/>
            </a:avLst>
          </a:prstGeom>
          <a:solidFill>
            <a:schemeClr val="accent5">
              <a:lumMod val="20000"/>
              <a:lumOff val="80000"/>
            </a:schemeClr>
          </a:solidFill>
          <a:ln w="38100">
            <a:solidFill>
              <a:srgbClr val="5b9bd5"/>
            </a:solidFill>
            <a:round/>
          </a:ln>
        </p:spPr>
        <p:style>
          <a:lnRef idx="0"/>
          <a:fillRef idx="0"/>
          <a:effectRef idx="0"/>
          <a:fontRef idx="minor"/>
        </p:style>
        <p:txBody>
          <a:bodyPr lIns="90000" rIns="90000" tIns="45000" bIns="45000" anchor="ctr">
            <a:spAutoFit/>
          </a:bodyPr>
          <a:p>
            <a:pPr algn="ctr">
              <a:lnSpc>
                <a:spcPct val="100000"/>
              </a:lnSpc>
            </a:pPr>
            <a:r>
              <a:rPr b="0" lang="ja-JP" sz="2000" spc="-1" strike="noStrike">
                <a:solidFill>
                  <a:srgbClr val="000000"/>
                </a:solidFill>
                <a:latin typeface="游明朝"/>
                <a:ea typeface="メイリオ"/>
              </a:rPr>
              <a:t>滅菌手袋</a:t>
            </a:r>
            <a:endParaRPr b="0" lang="en-US" sz="2000" spc="-1" strike="noStrike">
              <a:latin typeface="Arial"/>
            </a:endParaRPr>
          </a:p>
        </p:txBody>
      </p:sp>
      <p:grpSp>
        <p:nvGrpSpPr>
          <p:cNvPr id="782" name="グループ化 50"/>
          <p:cNvGrpSpPr/>
          <p:nvPr/>
        </p:nvGrpSpPr>
        <p:grpSpPr>
          <a:xfrm>
            <a:off x="1087920" y="1630800"/>
            <a:ext cx="3288240" cy="1810080"/>
            <a:chOff x="1087920" y="1630800"/>
            <a:chExt cx="3288240" cy="1810080"/>
          </a:xfrm>
        </p:grpSpPr>
        <p:pic>
          <p:nvPicPr>
            <p:cNvPr id="783" name="図 17" descr=""/>
            <p:cNvPicPr/>
            <p:nvPr/>
          </p:nvPicPr>
          <p:blipFill>
            <a:blip r:embed="rId1"/>
            <a:stretch/>
          </p:blipFill>
          <p:spPr>
            <a:xfrm>
              <a:off x="1729440" y="1630800"/>
              <a:ext cx="2005560" cy="1517040"/>
            </a:xfrm>
            <a:prstGeom prst="rect">
              <a:avLst/>
            </a:prstGeom>
            <a:ln w="0">
              <a:noFill/>
            </a:ln>
          </p:spPr>
        </p:pic>
        <p:sp>
          <p:nvSpPr>
            <p:cNvPr id="784" name="テキスト ボックス 26"/>
            <p:cNvSpPr/>
            <p:nvPr/>
          </p:nvSpPr>
          <p:spPr>
            <a:xfrm>
              <a:off x="1087920" y="2863800"/>
              <a:ext cx="32882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手首部分をつかんではめ、</a:t>
              </a:r>
              <a:br/>
              <a:r>
                <a:rPr b="0" lang="ja-JP" sz="1600" spc="-1" strike="noStrike">
                  <a:solidFill>
                    <a:srgbClr val="000000"/>
                  </a:solidFill>
                  <a:latin typeface="游明朝"/>
                </a:rPr>
                <a:t>ガウンの袖口を覆う</a:t>
              </a:r>
              <a:endParaRPr b="0" lang="en-US" sz="1600" spc="-1" strike="noStrike">
                <a:latin typeface="Arial"/>
              </a:endParaRPr>
            </a:p>
          </p:txBody>
        </p:sp>
      </p:grpSp>
      <p:grpSp>
        <p:nvGrpSpPr>
          <p:cNvPr id="785" name="グループ化 51"/>
          <p:cNvGrpSpPr/>
          <p:nvPr/>
        </p:nvGrpSpPr>
        <p:grpSpPr>
          <a:xfrm>
            <a:off x="3868200" y="1630800"/>
            <a:ext cx="3288240" cy="1637280"/>
            <a:chOff x="3868200" y="1630800"/>
            <a:chExt cx="3288240" cy="1637280"/>
          </a:xfrm>
        </p:grpSpPr>
        <p:pic>
          <p:nvPicPr>
            <p:cNvPr id="786" name="図 21" descr=""/>
            <p:cNvPicPr/>
            <p:nvPr/>
          </p:nvPicPr>
          <p:blipFill>
            <a:blip r:embed="rId2"/>
            <a:stretch/>
          </p:blipFill>
          <p:spPr>
            <a:xfrm>
              <a:off x="4502160" y="1630800"/>
              <a:ext cx="2020320" cy="1637280"/>
            </a:xfrm>
            <a:prstGeom prst="rect">
              <a:avLst/>
            </a:prstGeom>
            <a:ln w="0">
              <a:noFill/>
            </a:ln>
          </p:spPr>
        </p:pic>
        <p:sp>
          <p:nvSpPr>
            <p:cNvPr id="787" name="直線矢印コネクタ 30"/>
            <p:cNvSpPr/>
            <p:nvPr/>
          </p:nvSpPr>
          <p:spPr>
            <a:xfrm>
              <a:off x="3935880" y="226620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sp>
          <p:nvSpPr>
            <p:cNvPr id="788" name="テキスト ボックス 31"/>
            <p:cNvSpPr/>
            <p:nvPr/>
          </p:nvSpPr>
          <p:spPr>
            <a:xfrm>
              <a:off x="3868200" y="2863800"/>
              <a:ext cx="32882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反対の手も同様に着用する</a:t>
              </a:r>
              <a:endParaRPr b="0" lang="en-US" sz="1600" spc="-1" strike="noStrike">
                <a:latin typeface="Arial"/>
              </a:endParaRPr>
            </a:p>
          </p:txBody>
        </p:sp>
      </p:grpSp>
      <p:grpSp>
        <p:nvGrpSpPr>
          <p:cNvPr id="789" name="グループ化 52"/>
          <p:cNvGrpSpPr/>
          <p:nvPr/>
        </p:nvGrpSpPr>
        <p:grpSpPr>
          <a:xfrm>
            <a:off x="523800" y="3963600"/>
            <a:ext cx="2159640" cy="2003760"/>
            <a:chOff x="523800" y="3963600"/>
            <a:chExt cx="2159640" cy="2003760"/>
          </a:xfrm>
        </p:grpSpPr>
        <p:pic>
          <p:nvPicPr>
            <p:cNvPr id="790" name="図 23" descr=""/>
            <p:cNvPicPr/>
            <p:nvPr/>
          </p:nvPicPr>
          <p:blipFill>
            <a:blip r:embed="rId3"/>
            <a:stretch/>
          </p:blipFill>
          <p:spPr>
            <a:xfrm>
              <a:off x="593280" y="3963600"/>
              <a:ext cx="2020320" cy="1517040"/>
            </a:xfrm>
            <a:prstGeom prst="rect">
              <a:avLst/>
            </a:prstGeom>
            <a:ln w="0">
              <a:noFill/>
            </a:ln>
          </p:spPr>
        </p:pic>
        <p:sp>
          <p:nvSpPr>
            <p:cNvPr id="791" name="テキスト ボックス 36"/>
            <p:cNvSpPr/>
            <p:nvPr/>
          </p:nvSpPr>
          <p:spPr>
            <a:xfrm>
              <a:off x="523800" y="5390280"/>
              <a:ext cx="2159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袖口縁部分を</a:t>
              </a:r>
              <a:br/>
              <a:r>
                <a:rPr b="0" lang="ja-JP" sz="1600" spc="-1" strike="noStrike">
                  <a:solidFill>
                    <a:srgbClr val="000000"/>
                  </a:solidFill>
                  <a:latin typeface="游明朝"/>
                </a:rPr>
                <a:t>持ちはめる</a:t>
              </a:r>
              <a:endParaRPr b="0" lang="en-US" sz="1600" spc="-1" strike="noStrike">
                <a:latin typeface="Arial"/>
              </a:endParaRPr>
            </a:p>
          </p:txBody>
        </p:sp>
      </p:grpSp>
      <p:grpSp>
        <p:nvGrpSpPr>
          <p:cNvPr id="792" name="グループ化 55"/>
          <p:cNvGrpSpPr/>
          <p:nvPr/>
        </p:nvGrpSpPr>
        <p:grpSpPr>
          <a:xfrm>
            <a:off x="7368120" y="3975120"/>
            <a:ext cx="2394720" cy="1992240"/>
            <a:chOff x="7368120" y="3975120"/>
            <a:chExt cx="2394720" cy="1992240"/>
          </a:xfrm>
        </p:grpSpPr>
        <p:pic>
          <p:nvPicPr>
            <p:cNvPr id="793" name="図 39" descr=""/>
            <p:cNvPicPr/>
            <p:nvPr/>
          </p:nvPicPr>
          <p:blipFill>
            <a:blip r:embed="rId4"/>
            <a:stretch/>
          </p:blipFill>
          <p:spPr>
            <a:xfrm>
              <a:off x="7676640" y="3975120"/>
              <a:ext cx="2013120" cy="1494720"/>
            </a:xfrm>
            <a:prstGeom prst="rect">
              <a:avLst/>
            </a:prstGeom>
            <a:ln w="0">
              <a:noFill/>
            </a:ln>
          </p:spPr>
        </p:pic>
        <p:sp>
          <p:nvSpPr>
            <p:cNvPr id="794" name="直線矢印コネクタ 47"/>
            <p:cNvSpPr/>
            <p:nvPr/>
          </p:nvSpPr>
          <p:spPr>
            <a:xfrm>
              <a:off x="7368120" y="472248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sp>
          <p:nvSpPr>
            <p:cNvPr id="795" name="テキスト ボックス 33"/>
            <p:cNvSpPr/>
            <p:nvPr/>
          </p:nvSpPr>
          <p:spPr>
            <a:xfrm>
              <a:off x="7603200" y="5390280"/>
              <a:ext cx="2159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滅菌ガウンの</a:t>
              </a:r>
              <a:br/>
              <a:r>
                <a:rPr b="0" lang="ja-JP" sz="1600" spc="-1" strike="noStrike">
                  <a:solidFill>
                    <a:srgbClr val="000000"/>
                  </a:solidFill>
                  <a:latin typeface="游明朝"/>
                </a:rPr>
                <a:t>袖にかぶせる</a:t>
              </a:r>
              <a:endParaRPr b="0" lang="en-US" sz="1600" spc="-1" strike="noStrike">
                <a:latin typeface="Arial"/>
              </a:endParaRPr>
            </a:p>
          </p:txBody>
        </p:sp>
      </p:grpSp>
      <p:grpSp>
        <p:nvGrpSpPr>
          <p:cNvPr id="796" name="グループ化 53"/>
          <p:cNvGrpSpPr/>
          <p:nvPr/>
        </p:nvGrpSpPr>
        <p:grpSpPr>
          <a:xfrm>
            <a:off x="2662200" y="3963600"/>
            <a:ext cx="2353320" cy="2003760"/>
            <a:chOff x="2662200" y="3963600"/>
            <a:chExt cx="2353320" cy="2003760"/>
          </a:xfrm>
        </p:grpSpPr>
        <p:pic>
          <p:nvPicPr>
            <p:cNvPr id="797" name="図 25" descr=""/>
            <p:cNvPicPr/>
            <p:nvPr/>
          </p:nvPicPr>
          <p:blipFill>
            <a:blip r:embed="rId5"/>
            <a:stretch/>
          </p:blipFill>
          <p:spPr>
            <a:xfrm>
              <a:off x="2921760" y="3963600"/>
              <a:ext cx="2027880" cy="1517040"/>
            </a:xfrm>
            <a:prstGeom prst="rect">
              <a:avLst/>
            </a:prstGeom>
            <a:ln w="0">
              <a:noFill/>
            </a:ln>
          </p:spPr>
        </p:pic>
        <p:sp>
          <p:nvSpPr>
            <p:cNvPr id="798" name="直線矢印コネクタ 43"/>
            <p:cNvSpPr/>
            <p:nvPr/>
          </p:nvSpPr>
          <p:spPr>
            <a:xfrm>
              <a:off x="2662200" y="4722480"/>
              <a:ext cx="21456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sp>
          <p:nvSpPr>
            <p:cNvPr id="799" name="テキスト ボックス 40"/>
            <p:cNvSpPr/>
            <p:nvPr/>
          </p:nvSpPr>
          <p:spPr>
            <a:xfrm>
              <a:off x="2855880" y="5390280"/>
              <a:ext cx="2159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反対の手袋の折り返し部分に差しつかむ</a:t>
              </a:r>
              <a:endParaRPr b="0" lang="en-US" sz="1600" spc="-1" strike="noStrike">
                <a:latin typeface="Arial"/>
              </a:endParaRPr>
            </a:p>
          </p:txBody>
        </p:sp>
      </p:grpSp>
      <p:grpSp>
        <p:nvGrpSpPr>
          <p:cNvPr id="800" name="グループ化 54"/>
          <p:cNvGrpSpPr/>
          <p:nvPr/>
        </p:nvGrpSpPr>
        <p:grpSpPr>
          <a:xfrm>
            <a:off x="4994280" y="3933720"/>
            <a:ext cx="2394720" cy="1790280"/>
            <a:chOff x="4994280" y="3933720"/>
            <a:chExt cx="2394720" cy="1790280"/>
          </a:xfrm>
        </p:grpSpPr>
        <p:pic>
          <p:nvPicPr>
            <p:cNvPr id="801" name="図 37" descr=""/>
            <p:cNvPicPr/>
            <p:nvPr/>
          </p:nvPicPr>
          <p:blipFill>
            <a:blip r:embed="rId6"/>
            <a:stretch/>
          </p:blipFill>
          <p:spPr>
            <a:xfrm>
              <a:off x="5291640" y="3933720"/>
              <a:ext cx="2035440" cy="1577160"/>
            </a:xfrm>
            <a:prstGeom prst="rect">
              <a:avLst/>
            </a:prstGeom>
            <a:ln w="0">
              <a:noFill/>
            </a:ln>
          </p:spPr>
        </p:pic>
        <p:sp>
          <p:nvSpPr>
            <p:cNvPr id="802" name="テキスト ボックス 34"/>
            <p:cNvSpPr/>
            <p:nvPr/>
          </p:nvSpPr>
          <p:spPr>
            <a:xfrm>
              <a:off x="5229360" y="5390280"/>
              <a:ext cx="215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反対の手袋をはめる</a:t>
              </a:r>
              <a:endParaRPr b="0" lang="en-US" sz="1600" spc="-1" strike="noStrike">
                <a:latin typeface="Arial"/>
              </a:endParaRPr>
            </a:p>
          </p:txBody>
        </p:sp>
        <p:sp>
          <p:nvSpPr>
            <p:cNvPr id="803" name="直線矢印コネクタ 41"/>
            <p:cNvSpPr/>
            <p:nvPr/>
          </p:nvSpPr>
          <p:spPr>
            <a:xfrm>
              <a:off x="4994280" y="472248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804" name="グループ化 65"/>
          <p:cNvGrpSpPr/>
          <p:nvPr/>
        </p:nvGrpSpPr>
        <p:grpSpPr>
          <a:xfrm>
            <a:off x="6832080" y="1053360"/>
            <a:ext cx="3090960" cy="2163600"/>
            <a:chOff x="6832080" y="1053360"/>
            <a:chExt cx="3090960" cy="2163600"/>
          </a:xfrm>
        </p:grpSpPr>
        <p:sp>
          <p:nvSpPr>
            <p:cNvPr id="805" name="テキスト ボックス 64"/>
            <p:cNvSpPr/>
            <p:nvPr/>
          </p:nvSpPr>
          <p:spPr>
            <a:xfrm>
              <a:off x="6832080" y="1053360"/>
              <a:ext cx="1579320" cy="802800"/>
            </a:xfrm>
            <a:prstGeom prst="irregularSeal2">
              <a:avLst/>
            </a:prstGeom>
            <a:solidFill>
              <a:srgbClr val="4472c4"/>
            </a:solidFill>
            <a:ln w="38100">
              <a:solidFill>
                <a:srgbClr val="c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ja-JP" sz="1600" spc="-1" strike="noStrike">
                  <a:solidFill>
                    <a:srgbClr val="c00000"/>
                  </a:solidFill>
                  <a:latin typeface="メイリオ"/>
                  <a:ea typeface="メイリオ"/>
                </a:rPr>
                <a:t>注意</a:t>
              </a:r>
              <a:endParaRPr b="0" lang="en-US" sz="1600" spc="-1" strike="noStrike">
                <a:latin typeface="Arial"/>
              </a:endParaRPr>
            </a:p>
          </p:txBody>
        </p:sp>
        <p:grpSp>
          <p:nvGrpSpPr>
            <p:cNvPr id="806" name="グループ化 63"/>
            <p:cNvGrpSpPr/>
            <p:nvPr/>
          </p:nvGrpSpPr>
          <p:grpSpPr>
            <a:xfrm>
              <a:off x="7327440" y="1323360"/>
              <a:ext cx="2595600" cy="1893600"/>
              <a:chOff x="7327440" y="1323360"/>
              <a:chExt cx="2595600" cy="1893600"/>
            </a:xfrm>
          </p:grpSpPr>
          <p:sp>
            <p:nvSpPr>
              <p:cNvPr id="807" name="テキスト ボックス 57"/>
              <p:cNvSpPr/>
              <p:nvPr/>
            </p:nvSpPr>
            <p:spPr>
              <a:xfrm>
                <a:off x="7327440" y="2883240"/>
                <a:ext cx="259560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手首が露出しないように</a:t>
                </a:r>
                <a:r>
                  <a:rPr b="0" lang="en-US" sz="1600" spc="-1" strike="noStrike">
                    <a:solidFill>
                      <a:srgbClr val="000000"/>
                    </a:solidFill>
                    <a:latin typeface="游明朝"/>
                  </a:rPr>
                  <a:t>!</a:t>
                </a:r>
                <a:endParaRPr b="0" lang="en-US" sz="1600" spc="-1" strike="noStrike">
                  <a:latin typeface="Arial"/>
                </a:endParaRPr>
              </a:p>
            </p:txBody>
          </p:sp>
          <p:grpSp>
            <p:nvGrpSpPr>
              <p:cNvPr id="808" name="グループ化 58"/>
              <p:cNvGrpSpPr/>
              <p:nvPr/>
            </p:nvGrpSpPr>
            <p:grpSpPr>
              <a:xfrm>
                <a:off x="7621920" y="1323360"/>
                <a:ext cx="2006280" cy="1705320"/>
                <a:chOff x="7621920" y="1323360"/>
                <a:chExt cx="2006280" cy="1705320"/>
              </a:xfrm>
            </p:grpSpPr>
            <p:grpSp>
              <p:nvGrpSpPr>
                <p:cNvPr id="809" name="グループ化 59"/>
                <p:cNvGrpSpPr/>
                <p:nvPr/>
              </p:nvGrpSpPr>
              <p:grpSpPr>
                <a:xfrm>
                  <a:off x="7621920" y="1323360"/>
                  <a:ext cx="2006280" cy="1705320"/>
                  <a:chOff x="7621920" y="1323360"/>
                  <a:chExt cx="2006280" cy="1705320"/>
                </a:xfrm>
              </p:grpSpPr>
              <p:pic>
                <p:nvPicPr>
                  <p:cNvPr id="810" name="図 61" descr=""/>
                  <p:cNvPicPr/>
                  <p:nvPr/>
                </p:nvPicPr>
                <p:blipFill>
                  <a:blip r:embed="rId7"/>
                  <a:stretch/>
                </p:blipFill>
                <p:spPr>
                  <a:xfrm>
                    <a:off x="7621920" y="1323360"/>
                    <a:ext cx="2006280" cy="1705320"/>
                  </a:xfrm>
                  <a:prstGeom prst="rect">
                    <a:avLst/>
                  </a:prstGeom>
                  <a:ln w="0">
                    <a:noFill/>
                  </a:ln>
                </p:spPr>
              </p:pic>
              <p:pic>
                <p:nvPicPr>
                  <p:cNvPr id="811" name="図 62" descr=""/>
                  <p:cNvPicPr/>
                  <p:nvPr/>
                </p:nvPicPr>
                <p:blipFill>
                  <a:blip r:embed="rId8"/>
                  <a:stretch/>
                </p:blipFill>
                <p:spPr>
                  <a:xfrm>
                    <a:off x="7621920" y="1323360"/>
                    <a:ext cx="1207800" cy="1705320"/>
                  </a:xfrm>
                  <a:prstGeom prst="rect">
                    <a:avLst/>
                  </a:prstGeom>
                  <a:ln w="0">
                    <a:noFill/>
                  </a:ln>
                </p:spPr>
              </p:pic>
            </p:grpSp>
            <p:pic>
              <p:nvPicPr>
                <p:cNvPr id="812" name="Picture 2" descr=""/>
                <p:cNvPicPr/>
                <p:nvPr/>
              </p:nvPicPr>
              <p:blipFill>
                <a:blip r:embed="rId9"/>
                <a:stretch/>
              </p:blipFill>
              <p:spPr>
                <a:xfrm>
                  <a:off x="8480520" y="1856880"/>
                  <a:ext cx="699120" cy="699120"/>
                </a:xfrm>
                <a:prstGeom prst="rect">
                  <a:avLst/>
                </a:prstGeom>
                <a:ln w="0">
                  <a:noFill/>
                </a:ln>
              </p:spPr>
            </p:pic>
          </p:grpSp>
        </p:grpSp>
      </p:grpSp>
    </p:spTree>
  </p:cSld>
  <mc:AlternateContent>
    <mc:Choice Requires="p14">
      <p:transition spd="med" p14:dur="700">
        <p:fade/>
      </p:transition>
    </mc:Choice>
    <mc:Fallback>
      <p:transition spd="med">
        <p:fade/>
      </p:transition>
    </mc:Fallback>
  </mc:AlternateContent>
  <p:timing>
    <p:tnLst>
      <p:par>
        <p:cTn id="787" dur="indefinite" restart="never" nodeType="tmRoot">
          <p:childTnLst>
            <p:seq>
              <p:cTn id="788" dur="indefinite" nodeType="mainSeq">
                <p:childTnLst>
                  <p:par>
                    <p:cTn id="789" fill="hold">
                      <p:stCondLst>
                        <p:cond delay="0"/>
                      </p:stCondLst>
                      <p:childTnLst>
                        <p:par>
                          <p:cTn id="790" fill="hold">
                            <p:stCondLst>
                              <p:cond delay="0"/>
                            </p:stCondLst>
                            <p:childTnLst>
                              <p:par>
                                <p:cTn id="791" nodeType="afterEffect" fill="hold" presetClass="entr" presetID="22" presetSubtype="8">
                                  <p:stCondLst>
                                    <p:cond delay="0"/>
                                  </p:stCondLst>
                                  <p:childTnLst>
                                    <p:set>
                                      <p:cBhvr>
                                        <p:cTn id="792" dur="1" fill="hold">
                                          <p:stCondLst>
                                            <p:cond delay="0"/>
                                          </p:stCondLst>
                                        </p:cTn>
                                        <p:tgtEl>
                                          <p:spTgt spid="780"/>
                                        </p:tgtEl>
                                        <p:attrNameLst>
                                          <p:attrName>style.visibility</p:attrName>
                                        </p:attrNameLst>
                                      </p:cBhvr>
                                      <p:to>
                                        <p:strVal val="visible"/>
                                      </p:to>
                                    </p:set>
                                    <p:animEffect filter="wipe(left)" transition="in">
                                      <p:cBhvr additive="repl">
                                        <p:cTn id="793" dur="500"/>
                                        <p:tgtEl>
                                          <p:spTgt spid="780"/>
                                        </p:tgtEl>
                                      </p:cBhvr>
                                    </p:animEffect>
                                  </p:childTnLst>
                                </p:cTn>
                              </p:par>
                            </p:childTnLst>
                          </p:cTn>
                        </p:par>
                        <p:par>
                          <p:cTn id="794" fill="hold">
                            <p:stCondLst>
                              <p:cond delay="500"/>
                            </p:stCondLst>
                            <p:childTnLst>
                              <p:par>
                                <p:cTn id="795" nodeType="afterEffect" fill="hold" presetClass="entr" presetID="22" presetSubtype="8">
                                  <p:stCondLst>
                                    <p:cond delay="0"/>
                                  </p:stCondLst>
                                  <p:childTnLst>
                                    <p:set>
                                      <p:cBhvr>
                                        <p:cTn id="796" dur="1" fill="hold">
                                          <p:stCondLst>
                                            <p:cond delay="0"/>
                                          </p:stCondLst>
                                        </p:cTn>
                                        <p:tgtEl>
                                          <p:spTgt spid="782"/>
                                        </p:tgtEl>
                                        <p:attrNameLst>
                                          <p:attrName>style.visibility</p:attrName>
                                        </p:attrNameLst>
                                      </p:cBhvr>
                                      <p:to>
                                        <p:strVal val="visible"/>
                                      </p:to>
                                    </p:set>
                                    <p:animEffect filter="wipe(left)" transition="in">
                                      <p:cBhvr additive="repl">
                                        <p:cTn id="797" dur="500"/>
                                        <p:tgtEl>
                                          <p:spTgt spid="782"/>
                                        </p:tgtEl>
                                      </p:cBhvr>
                                    </p:animEffect>
                                  </p:childTnLst>
                                </p:cTn>
                              </p:par>
                            </p:childTnLst>
                          </p:cTn>
                        </p:par>
                      </p:childTnLst>
                    </p:cTn>
                  </p:par>
                  <p:par>
                    <p:cTn id="798" fill="hold">
                      <p:stCondLst>
                        <p:cond delay="indefinite"/>
                      </p:stCondLst>
                      <p:childTnLst>
                        <p:par>
                          <p:cTn id="799" fill="hold">
                            <p:stCondLst>
                              <p:cond delay="0"/>
                            </p:stCondLst>
                            <p:childTnLst>
                              <p:par>
                                <p:cTn id="800" nodeType="clickEffect" fill="hold" presetClass="entr" presetID="22" presetSubtype="8">
                                  <p:stCondLst>
                                    <p:cond delay="0"/>
                                  </p:stCondLst>
                                  <p:childTnLst>
                                    <p:set>
                                      <p:cBhvr>
                                        <p:cTn id="801" dur="1" fill="hold">
                                          <p:stCondLst>
                                            <p:cond delay="0"/>
                                          </p:stCondLst>
                                        </p:cTn>
                                        <p:tgtEl>
                                          <p:spTgt spid="785"/>
                                        </p:tgtEl>
                                        <p:attrNameLst>
                                          <p:attrName>style.visibility</p:attrName>
                                        </p:attrNameLst>
                                      </p:cBhvr>
                                      <p:to>
                                        <p:strVal val="visible"/>
                                      </p:to>
                                    </p:set>
                                    <p:animEffect filter="wipe(left)" transition="in">
                                      <p:cBhvr additive="repl">
                                        <p:cTn id="802" dur="500"/>
                                        <p:tgtEl>
                                          <p:spTgt spid="785"/>
                                        </p:tgtEl>
                                      </p:cBhvr>
                                    </p:animEffect>
                                  </p:childTnLst>
                                </p:cTn>
                              </p:par>
                            </p:childTnLst>
                          </p:cTn>
                        </p:par>
                      </p:childTnLst>
                    </p:cTn>
                  </p:par>
                  <p:par>
                    <p:cTn id="803" fill="hold">
                      <p:stCondLst>
                        <p:cond delay="indefinite"/>
                      </p:stCondLst>
                      <p:childTnLst>
                        <p:par>
                          <p:cTn id="804" fill="hold">
                            <p:stCondLst>
                              <p:cond delay="0"/>
                            </p:stCondLst>
                            <p:childTnLst>
                              <p:par>
                                <p:cTn id="805" nodeType="clickEffect" fill="hold" presetClass="entr" presetID="22" presetSubtype="8">
                                  <p:stCondLst>
                                    <p:cond delay="0"/>
                                  </p:stCondLst>
                                  <p:childTnLst>
                                    <p:set>
                                      <p:cBhvr>
                                        <p:cTn id="806" dur="1" fill="hold">
                                          <p:stCondLst>
                                            <p:cond delay="0"/>
                                          </p:stCondLst>
                                        </p:cTn>
                                        <p:tgtEl>
                                          <p:spTgt spid="804"/>
                                        </p:tgtEl>
                                        <p:attrNameLst>
                                          <p:attrName>style.visibility</p:attrName>
                                        </p:attrNameLst>
                                      </p:cBhvr>
                                      <p:to>
                                        <p:strVal val="visible"/>
                                      </p:to>
                                    </p:set>
                                    <p:animEffect filter="wipe(left)" transition="in">
                                      <p:cBhvr additive="repl">
                                        <p:cTn id="807" dur="500"/>
                                        <p:tgtEl>
                                          <p:spTgt spid="804"/>
                                        </p:tgtEl>
                                      </p:cBhvr>
                                    </p:animEffect>
                                  </p:childTnLst>
                                </p:cTn>
                              </p:par>
                            </p:childTnLst>
                          </p:cTn>
                        </p:par>
                      </p:childTnLst>
                    </p:cTn>
                  </p:par>
                  <p:par>
                    <p:cTn id="808" fill="hold">
                      <p:stCondLst>
                        <p:cond delay="indefinite"/>
                      </p:stCondLst>
                      <p:childTnLst>
                        <p:par>
                          <p:cTn id="809" fill="hold">
                            <p:stCondLst>
                              <p:cond delay="0"/>
                            </p:stCondLst>
                            <p:childTnLst>
                              <p:par>
                                <p:cTn id="810" nodeType="clickEffect" fill="hold" presetClass="entr" presetID="22" presetSubtype="8">
                                  <p:stCondLst>
                                    <p:cond delay="0"/>
                                  </p:stCondLst>
                                  <p:childTnLst>
                                    <p:set>
                                      <p:cBhvr>
                                        <p:cTn id="811" dur="1" fill="hold">
                                          <p:stCondLst>
                                            <p:cond delay="0"/>
                                          </p:stCondLst>
                                        </p:cTn>
                                        <p:tgtEl>
                                          <p:spTgt spid="781"/>
                                        </p:tgtEl>
                                        <p:attrNameLst>
                                          <p:attrName>style.visibility</p:attrName>
                                        </p:attrNameLst>
                                      </p:cBhvr>
                                      <p:to>
                                        <p:strVal val="visible"/>
                                      </p:to>
                                    </p:set>
                                    <p:animEffect filter="wipe(left)" transition="in">
                                      <p:cBhvr additive="repl">
                                        <p:cTn id="812" dur="500"/>
                                        <p:tgtEl>
                                          <p:spTgt spid="781"/>
                                        </p:tgtEl>
                                      </p:cBhvr>
                                    </p:animEffect>
                                  </p:childTnLst>
                                </p:cTn>
                              </p:par>
                            </p:childTnLst>
                          </p:cTn>
                        </p:par>
                        <p:par>
                          <p:cTn id="813" fill="hold">
                            <p:stCondLst>
                              <p:cond delay="500"/>
                            </p:stCondLst>
                            <p:childTnLst>
                              <p:par>
                                <p:cTn id="814" nodeType="afterEffect" fill="hold" presetClass="entr" presetID="22" presetSubtype="8">
                                  <p:stCondLst>
                                    <p:cond delay="0"/>
                                  </p:stCondLst>
                                  <p:childTnLst>
                                    <p:set>
                                      <p:cBhvr>
                                        <p:cTn id="815" dur="1" fill="hold">
                                          <p:stCondLst>
                                            <p:cond delay="0"/>
                                          </p:stCondLst>
                                        </p:cTn>
                                        <p:tgtEl>
                                          <p:spTgt spid="789"/>
                                        </p:tgtEl>
                                        <p:attrNameLst>
                                          <p:attrName>style.visibility</p:attrName>
                                        </p:attrNameLst>
                                      </p:cBhvr>
                                      <p:to>
                                        <p:strVal val="visible"/>
                                      </p:to>
                                    </p:set>
                                    <p:animEffect filter="wipe(left)" transition="in">
                                      <p:cBhvr additive="repl">
                                        <p:cTn id="816" dur="500"/>
                                        <p:tgtEl>
                                          <p:spTgt spid="789"/>
                                        </p:tgtEl>
                                      </p:cBhvr>
                                    </p:animEffect>
                                  </p:childTnLst>
                                </p:cTn>
                              </p:par>
                            </p:childTnLst>
                          </p:cTn>
                        </p:par>
                      </p:childTnLst>
                    </p:cTn>
                  </p:par>
                  <p:par>
                    <p:cTn id="817" fill="hold">
                      <p:stCondLst>
                        <p:cond delay="indefinite"/>
                      </p:stCondLst>
                      <p:childTnLst>
                        <p:par>
                          <p:cTn id="818" fill="hold">
                            <p:stCondLst>
                              <p:cond delay="0"/>
                            </p:stCondLst>
                            <p:childTnLst>
                              <p:par>
                                <p:cTn id="819" nodeType="clickEffect" fill="hold" presetClass="entr" presetID="22" presetSubtype="8">
                                  <p:stCondLst>
                                    <p:cond delay="0"/>
                                  </p:stCondLst>
                                  <p:childTnLst>
                                    <p:set>
                                      <p:cBhvr>
                                        <p:cTn id="820" dur="1" fill="hold">
                                          <p:stCondLst>
                                            <p:cond delay="0"/>
                                          </p:stCondLst>
                                        </p:cTn>
                                        <p:tgtEl>
                                          <p:spTgt spid="796"/>
                                        </p:tgtEl>
                                        <p:attrNameLst>
                                          <p:attrName>style.visibility</p:attrName>
                                        </p:attrNameLst>
                                      </p:cBhvr>
                                      <p:to>
                                        <p:strVal val="visible"/>
                                      </p:to>
                                    </p:set>
                                    <p:animEffect filter="wipe(left)" transition="in">
                                      <p:cBhvr additive="repl">
                                        <p:cTn id="821" dur="500"/>
                                        <p:tgtEl>
                                          <p:spTgt spid="796"/>
                                        </p:tgtEl>
                                      </p:cBhvr>
                                    </p:animEffect>
                                  </p:childTnLst>
                                </p:cTn>
                              </p:par>
                            </p:childTnLst>
                          </p:cTn>
                        </p:par>
                      </p:childTnLst>
                    </p:cTn>
                  </p:par>
                  <p:par>
                    <p:cTn id="822" fill="hold">
                      <p:stCondLst>
                        <p:cond delay="indefinite"/>
                      </p:stCondLst>
                      <p:childTnLst>
                        <p:par>
                          <p:cTn id="823" fill="hold">
                            <p:stCondLst>
                              <p:cond delay="0"/>
                            </p:stCondLst>
                            <p:childTnLst>
                              <p:par>
                                <p:cTn id="824" nodeType="clickEffect" fill="hold" presetClass="entr" presetID="22" presetSubtype="8">
                                  <p:stCondLst>
                                    <p:cond delay="0"/>
                                  </p:stCondLst>
                                  <p:childTnLst>
                                    <p:set>
                                      <p:cBhvr>
                                        <p:cTn id="825" dur="1" fill="hold">
                                          <p:stCondLst>
                                            <p:cond delay="0"/>
                                          </p:stCondLst>
                                        </p:cTn>
                                        <p:tgtEl>
                                          <p:spTgt spid="800"/>
                                        </p:tgtEl>
                                        <p:attrNameLst>
                                          <p:attrName>style.visibility</p:attrName>
                                        </p:attrNameLst>
                                      </p:cBhvr>
                                      <p:to>
                                        <p:strVal val="visible"/>
                                      </p:to>
                                    </p:set>
                                    <p:animEffect filter="wipe(left)" transition="in">
                                      <p:cBhvr additive="repl">
                                        <p:cTn id="826" dur="500"/>
                                        <p:tgtEl>
                                          <p:spTgt spid="800"/>
                                        </p:tgtEl>
                                      </p:cBhvr>
                                    </p:animEffect>
                                  </p:childTnLst>
                                </p:cTn>
                              </p:par>
                            </p:childTnLst>
                          </p:cTn>
                        </p:par>
                      </p:childTnLst>
                    </p:cTn>
                  </p:par>
                  <p:par>
                    <p:cTn id="827" fill="hold">
                      <p:stCondLst>
                        <p:cond delay="indefinite"/>
                      </p:stCondLst>
                      <p:childTnLst>
                        <p:par>
                          <p:cTn id="828" fill="hold">
                            <p:stCondLst>
                              <p:cond delay="0"/>
                            </p:stCondLst>
                            <p:childTnLst>
                              <p:par>
                                <p:cTn id="829" nodeType="clickEffect" fill="hold" presetClass="entr" presetID="22" presetSubtype="8">
                                  <p:stCondLst>
                                    <p:cond delay="0"/>
                                  </p:stCondLst>
                                  <p:childTnLst>
                                    <p:set>
                                      <p:cBhvr>
                                        <p:cTn id="830" dur="1" fill="hold">
                                          <p:stCondLst>
                                            <p:cond delay="0"/>
                                          </p:stCondLst>
                                        </p:cTn>
                                        <p:tgtEl>
                                          <p:spTgt spid="792"/>
                                        </p:tgtEl>
                                        <p:attrNameLst>
                                          <p:attrName>style.visibility</p:attrName>
                                        </p:attrNameLst>
                                      </p:cBhvr>
                                      <p:to>
                                        <p:strVal val="visible"/>
                                      </p:to>
                                    </p:set>
                                    <p:animEffect filter="wipe(left)" transition="in">
                                      <p:cBhvr additive="repl">
                                        <p:cTn id="831" dur="500"/>
                                        <p:tgtEl>
                                          <p:spTgt spid="7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3"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814"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815"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816" name="Rectangle 4"/>
          <p:cNvSpPr/>
          <p:nvPr/>
        </p:nvSpPr>
        <p:spPr>
          <a:xfrm>
            <a:off x="523800" y="324000"/>
            <a:ext cx="9239040" cy="640080"/>
          </a:xfrm>
          <a:prstGeom prst="roundRect">
            <a:avLst>
              <a:gd name="adj" fmla="val 16667"/>
            </a:avLst>
          </a:prstGeom>
          <a:solidFill>
            <a:schemeClr val="accent5">
              <a:lumMod val="20000"/>
              <a:lumOff val="80000"/>
            </a:schemeClr>
          </a:solidFill>
          <a:ln w="38100">
            <a:solidFill>
              <a:srgbClr val="5b9bd5">
                <a:lumMod val="75000"/>
              </a:srgbClr>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游明朝"/>
                <a:ea typeface="游ゴシック"/>
              </a:rPr>
              <a:t>未滅菌･滅菌手袋脱衣方法</a:t>
            </a:r>
            <a:endParaRPr b="0" lang="en-US" sz="3200" spc="-1" strike="noStrike">
              <a:latin typeface="Arial"/>
            </a:endParaRPr>
          </a:p>
        </p:txBody>
      </p:sp>
      <p:grpSp>
        <p:nvGrpSpPr>
          <p:cNvPr id="817" name="グループ化 45"/>
          <p:cNvGrpSpPr/>
          <p:nvPr/>
        </p:nvGrpSpPr>
        <p:grpSpPr>
          <a:xfrm>
            <a:off x="728280" y="1134360"/>
            <a:ext cx="2519640" cy="2309400"/>
            <a:chOff x="728280" y="1134360"/>
            <a:chExt cx="2519640" cy="2309400"/>
          </a:xfrm>
        </p:grpSpPr>
        <p:pic>
          <p:nvPicPr>
            <p:cNvPr id="818" name="図 16" descr=""/>
            <p:cNvPicPr/>
            <p:nvPr/>
          </p:nvPicPr>
          <p:blipFill>
            <a:blip r:embed="rId1"/>
            <a:stretch/>
          </p:blipFill>
          <p:spPr>
            <a:xfrm>
              <a:off x="842400" y="1134360"/>
              <a:ext cx="1956240" cy="1979640"/>
            </a:xfrm>
            <a:prstGeom prst="rect">
              <a:avLst/>
            </a:prstGeom>
            <a:ln w="0">
              <a:noFill/>
            </a:ln>
          </p:spPr>
        </p:pic>
        <p:sp>
          <p:nvSpPr>
            <p:cNvPr id="819" name="テキスト ボックス 26"/>
            <p:cNvSpPr/>
            <p:nvPr/>
          </p:nvSpPr>
          <p:spPr>
            <a:xfrm>
              <a:off x="728280" y="3110040"/>
              <a:ext cx="251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外側をつまむ</a:t>
              </a:r>
              <a:endParaRPr b="0" lang="en-US" sz="1600" spc="-1" strike="noStrike">
                <a:latin typeface="Arial"/>
              </a:endParaRPr>
            </a:p>
          </p:txBody>
        </p:sp>
      </p:grpSp>
      <p:grpSp>
        <p:nvGrpSpPr>
          <p:cNvPr id="820" name="グループ化 4"/>
          <p:cNvGrpSpPr/>
          <p:nvPr/>
        </p:nvGrpSpPr>
        <p:grpSpPr>
          <a:xfrm>
            <a:off x="3248280" y="1137600"/>
            <a:ext cx="3155040" cy="2306160"/>
            <a:chOff x="3248280" y="1137600"/>
            <a:chExt cx="3155040" cy="2306160"/>
          </a:xfrm>
        </p:grpSpPr>
        <p:grpSp>
          <p:nvGrpSpPr>
            <p:cNvPr id="821" name="グループ化 42"/>
            <p:cNvGrpSpPr/>
            <p:nvPr/>
          </p:nvGrpSpPr>
          <p:grpSpPr>
            <a:xfrm>
              <a:off x="3883680" y="1137600"/>
              <a:ext cx="2519640" cy="2306160"/>
              <a:chOff x="3883680" y="1137600"/>
              <a:chExt cx="2519640" cy="2306160"/>
            </a:xfrm>
          </p:grpSpPr>
          <p:pic>
            <p:nvPicPr>
              <p:cNvPr id="822" name="図 18" descr=""/>
              <p:cNvPicPr/>
              <p:nvPr/>
            </p:nvPicPr>
            <p:blipFill>
              <a:blip r:embed="rId2"/>
              <a:stretch/>
            </p:blipFill>
            <p:spPr>
              <a:xfrm>
                <a:off x="4028400" y="1137600"/>
                <a:ext cx="1964160" cy="1979640"/>
              </a:xfrm>
              <a:prstGeom prst="rect">
                <a:avLst/>
              </a:prstGeom>
              <a:ln w="0">
                <a:noFill/>
              </a:ln>
            </p:spPr>
          </p:pic>
          <p:sp>
            <p:nvSpPr>
              <p:cNvPr id="823" name="テキスト ボックス 28"/>
              <p:cNvSpPr/>
              <p:nvPr/>
            </p:nvSpPr>
            <p:spPr>
              <a:xfrm>
                <a:off x="3883680" y="3110040"/>
                <a:ext cx="251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中表にして外す</a:t>
                </a:r>
                <a:endParaRPr b="0" lang="en-US" sz="1600" spc="-1" strike="noStrike">
                  <a:latin typeface="Arial"/>
                </a:endParaRPr>
              </a:p>
            </p:txBody>
          </p:sp>
        </p:grpSp>
        <p:sp>
          <p:nvSpPr>
            <p:cNvPr id="824" name="直線矢印コネクタ 30"/>
            <p:cNvSpPr/>
            <p:nvPr/>
          </p:nvSpPr>
          <p:spPr>
            <a:xfrm>
              <a:off x="3248280" y="226620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825" name="グループ化 5"/>
          <p:cNvGrpSpPr/>
          <p:nvPr/>
        </p:nvGrpSpPr>
        <p:grpSpPr>
          <a:xfrm>
            <a:off x="6583680" y="1134360"/>
            <a:ext cx="3096720" cy="2306520"/>
            <a:chOff x="6583680" y="1134360"/>
            <a:chExt cx="3096720" cy="2306520"/>
          </a:xfrm>
        </p:grpSpPr>
        <p:grpSp>
          <p:nvGrpSpPr>
            <p:cNvPr id="826" name="グループ化 27"/>
            <p:cNvGrpSpPr/>
            <p:nvPr/>
          </p:nvGrpSpPr>
          <p:grpSpPr>
            <a:xfrm>
              <a:off x="7160760" y="1134360"/>
              <a:ext cx="2519640" cy="2306520"/>
              <a:chOff x="7160760" y="1134360"/>
              <a:chExt cx="2519640" cy="2306520"/>
            </a:xfrm>
          </p:grpSpPr>
          <p:pic>
            <p:nvPicPr>
              <p:cNvPr id="827" name="図 9" descr=""/>
              <p:cNvPicPr/>
              <p:nvPr/>
            </p:nvPicPr>
            <p:blipFill>
              <a:blip r:embed="rId3"/>
              <a:stretch/>
            </p:blipFill>
            <p:spPr>
              <a:xfrm>
                <a:off x="7503120" y="1134360"/>
                <a:ext cx="1955880" cy="1979640"/>
              </a:xfrm>
              <a:prstGeom prst="rect">
                <a:avLst/>
              </a:prstGeom>
              <a:ln w="0">
                <a:noFill/>
              </a:ln>
            </p:spPr>
          </p:pic>
          <p:sp>
            <p:nvSpPr>
              <p:cNvPr id="828" name="テキスト ボックス 31"/>
              <p:cNvSpPr/>
              <p:nvPr/>
            </p:nvSpPr>
            <p:spPr>
              <a:xfrm>
                <a:off x="7160760" y="2863800"/>
                <a:ext cx="2519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手袋着用の手で</a:t>
                </a:r>
                <a:br/>
                <a:r>
                  <a:rPr b="0" lang="ja-JP" sz="1600" spc="-1" strike="noStrike">
                    <a:solidFill>
                      <a:srgbClr val="000000"/>
                    </a:solidFill>
                    <a:latin typeface="游明朝"/>
                  </a:rPr>
                  <a:t>外した手袋を持つ</a:t>
                </a:r>
                <a:endParaRPr b="0" lang="en-US" sz="1600" spc="-1" strike="noStrike">
                  <a:latin typeface="Arial"/>
                </a:endParaRPr>
              </a:p>
            </p:txBody>
          </p:sp>
        </p:grpSp>
        <p:sp>
          <p:nvSpPr>
            <p:cNvPr id="829" name="直線矢印コネクタ 32"/>
            <p:cNvSpPr/>
            <p:nvPr/>
          </p:nvSpPr>
          <p:spPr>
            <a:xfrm>
              <a:off x="6583680" y="226620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830" name="グループ化 8"/>
          <p:cNvGrpSpPr/>
          <p:nvPr/>
        </p:nvGrpSpPr>
        <p:grpSpPr>
          <a:xfrm>
            <a:off x="531000" y="3552480"/>
            <a:ext cx="2973600" cy="2414880"/>
            <a:chOff x="531000" y="3552480"/>
            <a:chExt cx="2973600" cy="2414880"/>
          </a:xfrm>
        </p:grpSpPr>
        <p:grpSp>
          <p:nvGrpSpPr>
            <p:cNvPr id="831" name="グループ化 29"/>
            <p:cNvGrpSpPr/>
            <p:nvPr/>
          </p:nvGrpSpPr>
          <p:grpSpPr>
            <a:xfrm>
              <a:off x="531000" y="3552480"/>
              <a:ext cx="2519640" cy="2414880"/>
              <a:chOff x="531000" y="3552480"/>
              <a:chExt cx="2519640" cy="2414880"/>
            </a:xfrm>
          </p:grpSpPr>
          <p:pic>
            <p:nvPicPr>
              <p:cNvPr id="832" name="図 20" descr=""/>
              <p:cNvPicPr/>
              <p:nvPr/>
            </p:nvPicPr>
            <p:blipFill>
              <a:blip r:embed="rId4"/>
              <a:stretch/>
            </p:blipFill>
            <p:spPr>
              <a:xfrm>
                <a:off x="909720" y="3552480"/>
                <a:ext cx="1919520" cy="1979640"/>
              </a:xfrm>
              <a:prstGeom prst="rect">
                <a:avLst/>
              </a:prstGeom>
              <a:ln w="0">
                <a:noFill/>
              </a:ln>
            </p:spPr>
          </p:pic>
          <p:sp>
            <p:nvSpPr>
              <p:cNvPr id="833" name="テキスト ボックス 36"/>
              <p:cNvSpPr/>
              <p:nvPr/>
            </p:nvSpPr>
            <p:spPr>
              <a:xfrm>
                <a:off x="531000" y="5390280"/>
                <a:ext cx="2519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spcBef>
                    <a:spcPts val="601"/>
                  </a:spcBef>
                </a:pPr>
                <a:r>
                  <a:rPr b="0" lang="ja-JP" sz="1600" spc="-1" strike="noStrike">
                    <a:solidFill>
                      <a:srgbClr val="000000"/>
                    </a:solidFill>
                    <a:latin typeface="游明朝"/>
                  </a:rPr>
                  <a:t>２枚の手袋をひと塊</a:t>
                </a:r>
                <a:br/>
                <a:r>
                  <a:rPr b="0" lang="ja-JP" sz="1600" spc="-1" strike="noStrike">
                    <a:solidFill>
                      <a:srgbClr val="000000"/>
                    </a:solidFill>
                    <a:latin typeface="游明朝"/>
                  </a:rPr>
                  <a:t>として廃棄する</a:t>
                </a:r>
                <a:endParaRPr b="0" lang="en-US" sz="1600" spc="-1" strike="noStrike">
                  <a:latin typeface="Arial"/>
                </a:endParaRPr>
              </a:p>
            </p:txBody>
          </p:sp>
        </p:grpSp>
        <p:sp>
          <p:nvSpPr>
            <p:cNvPr id="834" name="直線矢印コネクタ 43"/>
            <p:cNvSpPr/>
            <p:nvPr/>
          </p:nvSpPr>
          <p:spPr>
            <a:xfrm flipH="1">
              <a:off x="3248280" y="458100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835" name="グループ化 7"/>
          <p:cNvGrpSpPr/>
          <p:nvPr/>
        </p:nvGrpSpPr>
        <p:grpSpPr>
          <a:xfrm>
            <a:off x="3883680" y="3552480"/>
            <a:ext cx="2956320" cy="2417760"/>
            <a:chOff x="3883680" y="3552480"/>
            <a:chExt cx="2956320" cy="2417760"/>
          </a:xfrm>
        </p:grpSpPr>
        <p:grpSp>
          <p:nvGrpSpPr>
            <p:cNvPr id="836" name="グループ化 44"/>
            <p:cNvGrpSpPr/>
            <p:nvPr/>
          </p:nvGrpSpPr>
          <p:grpSpPr>
            <a:xfrm>
              <a:off x="3883680" y="3552480"/>
              <a:ext cx="2519640" cy="2417760"/>
              <a:chOff x="3883680" y="3552480"/>
              <a:chExt cx="2519640" cy="2417760"/>
            </a:xfrm>
          </p:grpSpPr>
          <p:pic>
            <p:nvPicPr>
              <p:cNvPr id="837" name="図 15" descr=""/>
              <p:cNvPicPr/>
              <p:nvPr/>
            </p:nvPicPr>
            <p:blipFill>
              <a:blip r:embed="rId5"/>
              <a:stretch/>
            </p:blipFill>
            <p:spPr>
              <a:xfrm>
                <a:off x="4153680" y="3552480"/>
                <a:ext cx="1979640" cy="1979640"/>
              </a:xfrm>
              <a:prstGeom prst="rect">
                <a:avLst/>
              </a:prstGeom>
              <a:ln w="0">
                <a:noFill/>
              </a:ln>
            </p:spPr>
          </p:pic>
          <p:sp>
            <p:nvSpPr>
              <p:cNvPr id="838" name="テキスト ボックス 34"/>
              <p:cNvSpPr/>
              <p:nvPr/>
            </p:nvSpPr>
            <p:spPr>
              <a:xfrm>
                <a:off x="3883680" y="5636520"/>
                <a:ext cx="2519640" cy="333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引き上げるように脱ぐ</a:t>
                </a:r>
                <a:endParaRPr b="0" lang="en-US" sz="1600" spc="-1" strike="noStrike">
                  <a:latin typeface="Arial"/>
                </a:endParaRPr>
              </a:p>
            </p:txBody>
          </p:sp>
        </p:grpSp>
        <p:sp>
          <p:nvSpPr>
            <p:cNvPr id="839" name="直線矢印コネクタ 47"/>
            <p:cNvSpPr/>
            <p:nvPr/>
          </p:nvSpPr>
          <p:spPr>
            <a:xfrm flipH="1">
              <a:off x="6583680" y="458100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grpSp>
        <p:nvGrpSpPr>
          <p:cNvPr id="840" name="グループ化 6"/>
          <p:cNvGrpSpPr/>
          <p:nvPr/>
        </p:nvGrpSpPr>
        <p:grpSpPr>
          <a:xfrm>
            <a:off x="7243200" y="3516840"/>
            <a:ext cx="2519640" cy="2450520"/>
            <a:chOff x="7243200" y="3516840"/>
            <a:chExt cx="2519640" cy="2450520"/>
          </a:xfrm>
        </p:grpSpPr>
        <p:grpSp>
          <p:nvGrpSpPr>
            <p:cNvPr id="841" name="グループ化 46"/>
            <p:cNvGrpSpPr/>
            <p:nvPr/>
          </p:nvGrpSpPr>
          <p:grpSpPr>
            <a:xfrm>
              <a:off x="7243200" y="3552480"/>
              <a:ext cx="2519640" cy="2414880"/>
              <a:chOff x="7243200" y="3552480"/>
              <a:chExt cx="2519640" cy="2414880"/>
            </a:xfrm>
          </p:grpSpPr>
          <p:pic>
            <p:nvPicPr>
              <p:cNvPr id="842" name="図 13" descr=""/>
              <p:cNvPicPr/>
              <p:nvPr/>
            </p:nvPicPr>
            <p:blipFill>
              <a:blip r:embed="rId6"/>
              <a:stretch/>
            </p:blipFill>
            <p:spPr>
              <a:xfrm>
                <a:off x="7409160" y="3552480"/>
                <a:ext cx="1963800" cy="1979640"/>
              </a:xfrm>
              <a:prstGeom prst="rect">
                <a:avLst/>
              </a:prstGeom>
              <a:ln w="0">
                <a:noFill/>
              </a:ln>
            </p:spPr>
          </p:pic>
          <p:sp>
            <p:nvSpPr>
              <p:cNvPr id="843" name="テキスト ボックス 33"/>
              <p:cNvSpPr/>
              <p:nvPr/>
            </p:nvSpPr>
            <p:spPr>
              <a:xfrm>
                <a:off x="7243200" y="5390280"/>
                <a:ext cx="2519640" cy="5770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600" spc="-1" strike="noStrike">
                    <a:solidFill>
                      <a:srgbClr val="000000"/>
                    </a:solidFill>
                    <a:latin typeface="游明朝"/>
                  </a:rPr>
                  <a:t>脱衣した手の指先を</a:t>
                </a:r>
                <a:br/>
                <a:r>
                  <a:rPr b="0" lang="ja-JP" sz="1600" spc="-1" strike="noStrike">
                    <a:solidFill>
                      <a:srgbClr val="000000"/>
                    </a:solidFill>
                    <a:latin typeface="游明朝"/>
                  </a:rPr>
                  <a:t>手首と手袋の間に入れる</a:t>
                </a:r>
                <a:endParaRPr b="0" lang="en-US" sz="1600" spc="-1" strike="noStrike">
                  <a:latin typeface="Arial"/>
                </a:endParaRPr>
              </a:p>
            </p:txBody>
          </p:sp>
        </p:grpSp>
        <p:sp>
          <p:nvSpPr>
            <p:cNvPr id="844" name="直線矢印コネクタ 48"/>
            <p:cNvSpPr/>
            <p:nvPr/>
          </p:nvSpPr>
          <p:spPr>
            <a:xfrm flipH="1" rot="16200000">
              <a:off x="8326800" y="3644640"/>
              <a:ext cx="25632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grpSp>
    </p:spTree>
  </p:cSld>
  <mc:AlternateContent>
    <mc:Choice Requires="p14">
      <p:transition spd="med" p14:dur="700">
        <p:fade/>
      </p:transition>
    </mc:Choice>
    <mc:Fallback>
      <p:transition spd="med">
        <p:fade/>
      </p:transition>
    </mc:Fallback>
  </mc:AlternateContent>
  <p:timing>
    <p:tnLst>
      <p:par>
        <p:cTn id="832" dur="indefinite" restart="never" nodeType="tmRoot">
          <p:childTnLst>
            <p:seq>
              <p:cTn id="833" dur="indefinite" nodeType="mainSeq">
                <p:childTnLst>
                  <p:par>
                    <p:cTn id="834" fill="hold">
                      <p:stCondLst>
                        <p:cond delay="indefinite"/>
                      </p:stCondLst>
                      <p:childTnLst>
                        <p:par>
                          <p:cTn id="835" fill="hold">
                            <p:stCondLst>
                              <p:cond delay="0"/>
                            </p:stCondLst>
                            <p:childTnLst>
                              <p:par>
                                <p:cTn id="836" nodeType="clickEffect" fill="hold" presetClass="entr" presetID="22" presetSubtype="8">
                                  <p:stCondLst>
                                    <p:cond delay="0"/>
                                  </p:stCondLst>
                                  <p:childTnLst>
                                    <p:set>
                                      <p:cBhvr>
                                        <p:cTn id="837" dur="1" fill="hold">
                                          <p:stCondLst>
                                            <p:cond delay="0"/>
                                          </p:stCondLst>
                                        </p:cTn>
                                        <p:tgtEl>
                                          <p:spTgt spid="817"/>
                                        </p:tgtEl>
                                        <p:attrNameLst>
                                          <p:attrName>style.visibility</p:attrName>
                                        </p:attrNameLst>
                                      </p:cBhvr>
                                      <p:to>
                                        <p:strVal val="visible"/>
                                      </p:to>
                                    </p:set>
                                    <p:animEffect filter="wipe(left)" transition="in">
                                      <p:cBhvr additive="repl">
                                        <p:cTn id="838" dur="500"/>
                                        <p:tgtEl>
                                          <p:spTgt spid="817"/>
                                        </p:tgtEl>
                                      </p:cBhvr>
                                    </p:animEffect>
                                  </p:childTnLst>
                                </p:cTn>
                              </p:par>
                            </p:childTnLst>
                          </p:cTn>
                        </p:par>
                      </p:childTnLst>
                    </p:cTn>
                  </p:par>
                  <p:par>
                    <p:cTn id="839" fill="hold">
                      <p:stCondLst>
                        <p:cond delay="indefinite"/>
                      </p:stCondLst>
                      <p:childTnLst>
                        <p:par>
                          <p:cTn id="840" fill="hold">
                            <p:stCondLst>
                              <p:cond delay="0"/>
                            </p:stCondLst>
                            <p:childTnLst>
                              <p:par>
                                <p:cTn id="841" nodeType="clickEffect" fill="hold" presetClass="entr" presetID="22" presetSubtype="8">
                                  <p:stCondLst>
                                    <p:cond delay="0"/>
                                  </p:stCondLst>
                                  <p:childTnLst>
                                    <p:set>
                                      <p:cBhvr>
                                        <p:cTn id="842" dur="1" fill="hold">
                                          <p:stCondLst>
                                            <p:cond delay="0"/>
                                          </p:stCondLst>
                                        </p:cTn>
                                        <p:tgtEl>
                                          <p:spTgt spid="820"/>
                                        </p:tgtEl>
                                        <p:attrNameLst>
                                          <p:attrName>style.visibility</p:attrName>
                                        </p:attrNameLst>
                                      </p:cBhvr>
                                      <p:to>
                                        <p:strVal val="visible"/>
                                      </p:to>
                                    </p:set>
                                    <p:animEffect filter="wipe(left)" transition="in">
                                      <p:cBhvr additive="repl">
                                        <p:cTn id="843" dur="500"/>
                                        <p:tgtEl>
                                          <p:spTgt spid="820"/>
                                        </p:tgtEl>
                                      </p:cBhvr>
                                    </p:animEffect>
                                  </p:childTnLst>
                                </p:cTn>
                              </p:par>
                            </p:childTnLst>
                          </p:cTn>
                        </p:par>
                      </p:childTnLst>
                    </p:cTn>
                  </p:par>
                  <p:par>
                    <p:cTn id="844" fill="hold">
                      <p:stCondLst>
                        <p:cond delay="indefinite"/>
                      </p:stCondLst>
                      <p:childTnLst>
                        <p:par>
                          <p:cTn id="845" fill="hold">
                            <p:stCondLst>
                              <p:cond delay="0"/>
                            </p:stCondLst>
                            <p:childTnLst>
                              <p:par>
                                <p:cTn id="846" nodeType="clickEffect" fill="hold" presetClass="entr" presetID="22" presetSubtype="8">
                                  <p:stCondLst>
                                    <p:cond delay="0"/>
                                  </p:stCondLst>
                                  <p:childTnLst>
                                    <p:set>
                                      <p:cBhvr>
                                        <p:cTn id="847" dur="1" fill="hold">
                                          <p:stCondLst>
                                            <p:cond delay="0"/>
                                          </p:stCondLst>
                                        </p:cTn>
                                        <p:tgtEl>
                                          <p:spTgt spid="825"/>
                                        </p:tgtEl>
                                        <p:attrNameLst>
                                          <p:attrName>style.visibility</p:attrName>
                                        </p:attrNameLst>
                                      </p:cBhvr>
                                      <p:to>
                                        <p:strVal val="visible"/>
                                      </p:to>
                                    </p:set>
                                    <p:animEffect filter="wipe(left)" transition="in">
                                      <p:cBhvr additive="repl">
                                        <p:cTn id="848" dur="500"/>
                                        <p:tgtEl>
                                          <p:spTgt spid="825"/>
                                        </p:tgtEl>
                                      </p:cBhvr>
                                    </p:animEffect>
                                  </p:childTnLst>
                                </p:cTn>
                              </p:par>
                            </p:childTnLst>
                          </p:cTn>
                        </p:par>
                      </p:childTnLst>
                    </p:cTn>
                  </p:par>
                  <p:par>
                    <p:cTn id="849" fill="hold">
                      <p:stCondLst>
                        <p:cond delay="indefinite"/>
                      </p:stCondLst>
                      <p:childTnLst>
                        <p:par>
                          <p:cTn id="850" fill="hold">
                            <p:stCondLst>
                              <p:cond delay="0"/>
                            </p:stCondLst>
                            <p:childTnLst>
                              <p:par>
                                <p:cTn id="851" nodeType="clickEffect" fill="hold" presetClass="entr" presetID="22" presetSubtype="1">
                                  <p:stCondLst>
                                    <p:cond delay="0"/>
                                  </p:stCondLst>
                                  <p:childTnLst>
                                    <p:set>
                                      <p:cBhvr>
                                        <p:cTn id="852" dur="1" fill="hold">
                                          <p:stCondLst>
                                            <p:cond delay="0"/>
                                          </p:stCondLst>
                                        </p:cTn>
                                        <p:tgtEl>
                                          <p:spTgt spid="840"/>
                                        </p:tgtEl>
                                        <p:attrNameLst>
                                          <p:attrName>style.visibility</p:attrName>
                                        </p:attrNameLst>
                                      </p:cBhvr>
                                      <p:to>
                                        <p:strVal val="visible"/>
                                      </p:to>
                                    </p:set>
                                    <p:animEffect filter="wipe(up)" transition="in">
                                      <p:cBhvr additive="repl">
                                        <p:cTn id="853" dur="500"/>
                                        <p:tgtEl>
                                          <p:spTgt spid="840"/>
                                        </p:tgtEl>
                                      </p:cBhvr>
                                    </p:animEffect>
                                  </p:childTnLst>
                                </p:cTn>
                              </p:par>
                            </p:childTnLst>
                          </p:cTn>
                        </p:par>
                      </p:childTnLst>
                    </p:cTn>
                  </p:par>
                  <p:par>
                    <p:cTn id="854" fill="hold">
                      <p:stCondLst>
                        <p:cond delay="indefinite"/>
                      </p:stCondLst>
                      <p:childTnLst>
                        <p:par>
                          <p:cTn id="855" fill="hold">
                            <p:stCondLst>
                              <p:cond delay="0"/>
                            </p:stCondLst>
                            <p:childTnLst>
                              <p:par>
                                <p:cTn id="856" nodeType="clickEffect" fill="hold" presetClass="entr" presetID="22" presetSubtype="2">
                                  <p:stCondLst>
                                    <p:cond delay="0"/>
                                  </p:stCondLst>
                                  <p:childTnLst>
                                    <p:set>
                                      <p:cBhvr>
                                        <p:cTn id="857" dur="1" fill="hold">
                                          <p:stCondLst>
                                            <p:cond delay="0"/>
                                          </p:stCondLst>
                                        </p:cTn>
                                        <p:tgtEl>
                                          <p:spTgt spid="835"/>
                                        </p:tgtEl>
                                        <p:attrNameLst>
                                          <p:attrName>style.visibility</p:attrName>
                                        </p:attrNameLst>
                                      </p:cBhvr>
                                      <p:to>
                                        <p:strVal val="visible"/>
                                      </p:to>
                                    </p:set>
                                    <p:animEffect filter="wipe(right)" transition="in">
                                      <p:cBhvr additive="repl">
                                        <p:cTn id="858" dur="500"/>
                                        <p:tgtEl>
                                          <p:spTgt spid="835"/>
                                        </p:tgtEl>
                                      </p:cBhvr>
                                    </p:animEffect>
                                  </p:childTnLst>
                                </p:cTn>
                              </p:par>
                            </p:childTnLst>
                          </p:cTn>
                        </p:par>
                      </p:childTnLst>
                    </p:cTn>
                  </p:par>
                  <p:par>
                    <p:cTn id="859" fill="hold">
                      <p:stCondLst>
                        <p:cond delay="indefinite"/>
                      </p:stCondLst>
                      <p:childTnLst>
                        <p:par>
                          <p:cTn id="860" fill="hold">
                            <p:stCondLst>
                              <p:cond delay="0"/>
                            </p:stCondLst>
                            <p:childTnLst>
                              <p:par>
                                <p:cTn id="861" nodeType="clickEffect" fill="hold" presetClass="entr" presetID="22" presetSubtype="2">
                                  <p:stCondLst>
                                    <p:cond delay="0"/>
                                  </p:stCondLst>
                                  <p:childTnLst>
                                    <p:set>
                                      <p:cBhvr>
                                        <p:cTn id="862" dur="1" fill="hold">
                                          <p:stCondLst>
                                            <p:cond delay="0"/>
                                          </p:stCondLst>
                                        </p:cTn>
                                        <p:tgtEl>
                                          <p:spTgt spid="830"/>
                                        </p:tgtEl>
                                        <p:attrNameLst>
                                          <p:attrName>style.visibility</p:attrName>
                                        </p:attrNameLst>
                                      </p:cBhvr>
                                      <p:to>
                                        <p:strVal val="visible"/>
                                      </p:to>
                                    </p:set>
                                    <p:animEffect filter="wipe(right)" transition="in">
                                      <p:cBhvr additive="repl">
                                        <p:cTn id="863" dur="500"/>
                                        <p:tgtEl>
                                          <p:spTgt spid="8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Rectangle 4"/>
          <p:cNvSpPr/>
          <p:nvPr/>
        </p:nvSpPr>
        <p:spPr>
          <a:xfrm>
            <a:off x="728640" y="213120"/>
            <a:ext cx="8829720" cy="10047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n-US" sz="6000" spc="-1" strike="noStrike">
                <a:solidFill>
                  <a:srgbClr val="000000"/>
                </a:solidFill>
                <a:latin typeface="Segoe UI"/>
                <a:ea typeface="游ゴシック"/>
              </a:rPr>
              <a:t>2</a:t>
            </a:r>
            <a:r>
              <a:rPr b="1" lang="en-US" sz="3200" spc="-1" strike="noStrike">
                <a:solidFill>
                  <a:srgbClr val="000000"/>
                </a:solidFill>
                <a:latin typeface="Segoe UI"/>
                <a:ea typeface="游ゴシック"/>
              </a:rPr>
              <a:t>. </a:t>
            </a:r>
            <a:r>
              <a:rPr b="1" lang="ja-JP" sz="3200" spc="-1" strike="noStrike">
                <a:solidFill>
                  <a:srgbClr val="000000"/>
                </a:solidFill>
                <a:latin typeface="Segoe UI"/>
                <a:ea typeface="游ゴシック"/>
              </a:rPr>
              <a:t>標準予防策･感染経路別予防策</a:t>
            </a:r>
            <a:endParaRPr b="0" lang="en-US" sz="3200" spc="-1" strike="noStrike">
              <a:latin typeface="Arial"/>
            </a:endParaRPr>
          </a:p>
        </p:txBody>
      </p:sp>
      <p:grpSp>
        <p:nvGrpSpPr>
          <p:cNvPr id="86" name="グループ化 39"/>
          <p:cNvGrpSpPr/>
          <p:nvPr/>
        </p:nvGrpSpPr>
        <p:grpSpPr>
          <a:xfrm>
            <a:off x="5340960" y="2072880"/>
            <a:ext cx="2404080" cy="3412800"/>
            <a:chOff x="5340960" y="2072880"/>
            <a:chExt cx="2404080" cy="3412800"/>
          </a:xfrm>
        </p:grpSpPr>
        <p:grpSp>
          <p:nvGrpSpPr>
            <p:cNvPr id="87" name="グループ化 36"/>
            <p:cNvGrpSpPr/>
            <p:nvPr/>
          </p:nvGrpSpPr>
          <p:grpSpPr>
            <a:xfrm>
              <a:off x="5340960" y="2072880"/>
              <a:ext cx="2404080" cy="2571840"/>
              <a:chOff x="5340960" y="2072880"/>
              <a:chExt cx="2404080" cy="2571840"/>
            </a:xfrm>
          </p:grpSpPr>
          <p:pic>
            <p:nvPicPr>
              <p:cNvPr id="88" name="図 24" descr=""/>
              <p:cNvPicPr/>
              <p:nvPr/>
            </p:nvPicPr>
            <p:blipFill>
              <a:blip r:embed="rId1"/>
              <a:stretch/>
            </p:blipFill>
            <p:spPr>
              <a:xfrm>
                <a:off x="5741640" y="3489120"/>
                <a:ext cx="1051560" cy="1155600"/>
              </a:xfrm>
              <a:prstGeom prst="rect">
                <a:avLst/>
              </a:prstGeom>
              <a:ln w="0">
                <a:noFill/>
              </a:ln>
            </p:spPr>
          </p:pic>
          <p:pic>
            <p:nvPicPr>
              <p:cNvPr id="89" name="図 25" descr=""/>
              <p:cNvPicPr/>
              <p:nvPr/>
            </p:nvPicPr>
            <p:blipFill>
              <a:blip r:embed="rId2"/>
              <a:stretch/>
            </p:blipFill>
            <p:spPr>
              <a:xfrm>
                <a:off x="5340960" y="2072880"/>
                <a:ext cx="1423440" cy="1009440"/>
              </a:xfrm>
              <a:prstGeom prst="rect">
                <a:avLst/>
              </a:prstGeom>
              <a:ln w="0">
                <a:noFill/>
              </a:ln>
            </p:spPr>
          </p:pic>
          <p:sp>
            <p:nvSpPr>
              <p:cNvPr id="90" name="object 28"/>
              <p:cNvSpPr/>
              <p:nvPr/>
            </p:nvSpPr>
            <p:spPr>
              <a:xfrm>
                <a:off x="6548760" y="2413080"/>
                <a:ext cx="1196280" cy="1887840"/>
              </a:xfrm>
              <a:prstGeom prst="rect">
                <a:avLst/>
              </a:prstGeom>
              <a:blipFill rotWithShape="0">
                <a:blip r:embed="rId3"/>
                <a:stretch/>
              </a:blipFill>
              <a:ln w="0">
                <a:noFill/>
              </a:ln>
            </p:spPr>
            <p:style>
              <a:lnRef idx="0"/>
              <a:fillRef idx="0"/>
              <a:effectRef idx="0"/>
              <a:fontRef idx="minor"/>
            </p:style>
          </p:sp>
        </p:grpSp>
        <p:sp>
          <p:nvSpPr>
            <p:cNvPr id="91" name="正方形/長方形 37"/>
            <p:cNvSpPr/>
            <p:nvPr/>
          </p:nvSpPr>
          <p:spPr>
            <a:xfrm>
              <a:off x="5618880" y="5029560"/>
              <a:ext cx="1967400" cy="4561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2400" spc="-1" strike="noStrike">
                  <a:solidFill>
                    <a:srgbClr val="000000"/>
                  </a:solidFill>
                  <a:latin typeface="Segoe UI"/>
                  <a:ea typeface="メイリオ"/>
                </a:rPr>
                <a:t>PPE</a:t>
              </a:r>
              <a:r>
                <a:rPr b="0" lang="ja-JP" sz="2400" spc="-1" strike="noStrike">
                  <a:solidFill>
                    <a:srgbClr val="000000"/>
                  </a:solidFill>
                  <a:latin typeface="Segoe UI"/>
                  <a:ea typeface="メイリオ"/>
                </a:rPr>
                <a:t>着用</a:t>
              </a:r>
              <a:endParaRPr b="0" lang="en-US" sz="2400" spc="-1" strike="noStrike">
                <a:latin typeface="Arial"/>
              </a:endParaRPr>
            </a:p>
          </p:txBody>
        </p:sp>
      </p:grpSp>
      <p:grpSp>
        <p:nvGrpSpPr>
          <p:cNvPr id="92" name="グループ化 3"/>
          <p:cNvGrpSpPr/>
          <p:nvPr/>
        </p:nvGrpSpPr>
        <p:grpSpPr>
          <a:xfrm>
            <a:off x="523800" y="1352880"/>
            <a:ext cx="9239040" cy="4236120"/>
            <a:chOff x="523800" y="1352880"/>
            <a:chExt cx="9239040" cy="4236120"/>
          </a:xfrm>
        </p:grpSpPr>
        <p:sp>
          <p:nvSpPr>
            <p:cNvPr id="93" name="四角形: 角を丸くする 6"/>
            <p:cNvSpPr/>
            <p:nvPr/>
          </p:nvSpPr>
          <p:spPr>
            <a:xfrm>
              <a:off x="523800" y="1568880"/>
              <a:ext cx="9239040" cy="4020120"/>
            </a:xfrm>
            <a:prstGeom prst="roundRect">
              <a:avLst>
                <a:gd name="adj" fmla="val 6293"/>
              </a:avLst>
            </a:prstGeom>
            <a:noFill/>
            <a:ln cap="rnd" w="38100">
              <a:solidFill>
                <a:srgbClr val="f0a22e"/>
              </a:solidFill>
              <a:round/>
            </a:ln>
          </p:spPr>
          <p:style>
            <a:lnRef idx="2">
              <a:schemeClr val="accent4"/>
            </a:lnRef>
            <a:fillRef idx="1">
              <a:schemeClr val="lt1"/>
            </a:fillRef>
            <a:effectRef idx="0">
              <a:schemeClr val="accent4"/>
            </a:effectRef>
            <a:fontRef idx="minor"/>
          </p:style>
        </p:sp>
        <p:sp>
          <p:nvSpPr>
            <p:cNvPr id="94" name="四角形: 角を丸くする 5"/>
            <p:cNvSpPr/>
            <p:nvPr/>
          </p:nvSpPr>
          <p:spPr>
            <a:xfrm>
              <a:off x="4219200" y="1352880"/>
              <a:ext cx="1848240" cy="505440"/>
            </a:xfrm>
            <a:prstGeom prst="roundRect">
              <a:avLst>
                <a:gd name="adj" fmla="val 16667"/>
              </a:avLst>
            </a:prstGeom>
            <a:solidFill>
              <a:schemeClr val="accent1">
                <a:lumMod val="75000"/>
              </a:schemeClr>
            </a:solidFill>
            <a:ln w="0">
              <a:noFill/>
            </a:ln>
          </p:spPr>
          <p:style>
            <a:lnRef idx="0"/>
            <a:fillRef idx="0"/>
            <a:effectRef idx="0"/>
            <a:fontRef idx="minor"/>
          </p:style>
          <p:txBody>
            <a:bodyPr lIns="90000" rIns="90000" tIns="45000" bIns="45000">
              <a:spAutoFit/>
            </a:bodyPr>
            <a:p>
              <a:pPr algn="ctr">
                <a:lnSpc>
                  <a:spcPct val="100000"/>
                </a:lnSpc>
              </a:pPr>
              <a:r>
                <a:rPr b="1" lang="ja-JP" sz="2400" spc="-1" strike="noStrike">
                  <a:solidFill>
                    <a:srgbClr val="ffffff"/>
                  </a:solidFill>
                  <a:latin typeface="Segoe UI"/>
                  <a:ea typeface="メイリオ"/>
                </a:rPr>
                <a:t>標準予防策</a:t>
              </a:r>
              <a:endParaRPr b="0" lang="en-US" sz="2400" spc="-1" strike="noStrike">
                <a:latin typeface="Arial"/>
              </a:endParaRPr>
            </a:p>
          </p:txBody>
        </p:sp>
      </p:grpSp>
      <p:grpSp>
        <p:nvGrpSpPr>
          <p:cNvPr id="95" name="グループ化 44"/>
          <p:cNvGrpSpPr/>
          <p:nvPr/>
        </p:nvGrpSpPr>
        <p:grpSpPr>
          <a:xfrm>
            <a:off x="860760" y="1822320"/>
            <a:ext cx="3528720" cy="3663360"/>
            <a:chOff x="860760" y="1822320"/>
            <a:chExt cx="3528720" cy="3663360"/>
          </a:xfrm>
        </p:grpSpPr>
        <p:pic>
          <p:nvPicPr>
            <p:cNvPr id="96" name="Picture 2" descr=""/>
            <p:cNvPicPr/>
            <p:nvPr/>
          </p:nvPicPr>
          <p:blipFill>
            <a:blip r:embed="rId4"/>
            <a:stretch/>
          </p:blipFill>
          <p:spPr>
            <a:xfrm>
              <a:off x="2833200" y="3104280"/>
              <a:ext cx="1556280" cy="1556280"/>
            </a:xfrm>
            <a:prstGeom prst="rect">
              <a:avLst/>
            </a:prstGeom>
            <a:ln w="0">
              <a:noFill/>
            </a:ln>
          </p:spPr>
        </p:pic>
        <p:grpSp>
          <p:nvGrpSpPr>
            <p:cNvPr id="97" name="グループ化 8"/>
            <p:cNvGrpSpPr/>
            <p:nvPr/>
          </p:nvGrpSpPr>
          <p:grpSpPr>
            <a:xfrm>
              <a:off x="860760" y="1822320"/>
              <a:ext cx="2063160" cy="1496880"/>
              <a:chOff x="860760" y="1822320"/>
              <a:chExt cx="2063160" cy="1496880"/>
            </a:xfrm>
          </p:grpSpPr>
          <p:pic>
            <p:nvPicPr>
              <p:cNvPr id="98" name="Picture 2" descr="http://4.bp.blogspot.com/-xPV9skYzN3c/VsGsRYAZtNI/AAAAAAAA3-g/latEunHio9Q/s800/medical_ketsueki.png"/>
              <p:cNvPicPr/>
              <p:nvPr/>
            </p:nvPicPr>
            <p:blipFill>
              <a:blip r:embed="rId5"/>
              <a:stretch/>
            </p:blipFill>
            <p:spPr>
              <a:xfrm>
                <a:off x="2649960" y="3041280"/>
                <a:ext cx="257040" cy="277920"/>
              </a:xfrm>
              <a:prstGeom prst="rect">
                <a:avLst/>
              </a:prstGeom>
              <a:ln w="0">
                <a:noFill/>
              </a:ln>
            </p:spPr>
          </p:pic>
          <p:pic>
            <p:nvPicPr>
              <p:cNvPr id="99" name="Picture 4" descr=""/>
              <p:cNvPicPr/>
              <p:nvPr/>
            </p:nvPicPr>
            <p:blipFill>
              <a:blip r:embed="rId6"/>
              <a:stretch/>
            </p:blipFill>
            <p:spPr>
              <a:xfrm rot="7122600">
                <a:off x="1605240" y="1544040"/>
                <a:ext cx="573480" cy="2038320"/>
              </a:xfrm>
              <a:prstGeom prst="rect">
                <a:avLst/>
              </a:prstGeom>
              <a:ln w="0">
                <a:noFill/>
              </a:ln>
            </p:spPr>
          </p:pic>
        </p:grpSp>
        <p:grpSp>
          <p:nvGrpSpPr>
            <p:cNvPr id="100" name="グループ化 17"/>
            <p:cNvGrpSpPr/>
            <p:nvPr/>
          </p:nvGrpSpPr>
          <p:grpSpPr>
            <a:xfrm>
              <a:off x="1226520" y="3684240"/>
              <a:ext cx="1330200" cy="936360"/>
              <a:chOff x="1226520" y="3684240"/>
              <a:chExt cx="1330200" cy="936360"/>
            </a:xfrm>
          </p:grpSpPr>
          <p:pic>
            <p:nvPicPr>
              <p:cNvPr id="101" name="Picture 6" descr=""/>
              <p:cNvPicPr/>
              <p:nvPr/>
            </p:nvPicPr>
            <p:blipFill>
              <a:blip r:embed="rId7"/>
              <a:stretch/>
            </p:blipFill>
            <p:spPr>
              <a:xfrm>
                <a:off x="1226520" y="3684240"/>
                <a:ext cx="1330200" cy="936360"/>
              </a:xfrm>
              <a:prstGeom prst="rect">
                <a:avLst/>
              </a:prstGeom>
              <a:ln w="0">
                <a:noFill/>
              </a:ln>
            </p:spPr>
          </p:pic>
          <p:grpSp>
            <p:nvGrpSpPr>
              <p:cNvPr id="102" name="グループ化 19"/>
              <p:cNvGrpSpPr/>
              <p:nvPr/>
            </p:nvGrpSpPr>
            <p:grpSpPr>
              <a:xfrm>
                <a:off x="1714320" y="4062600"/>
                <a:ext cx="488880" cy="324360"/>
                <a:chOff x="1714320" y="4062600"/>
                <a:chExt cx="488880" cy="324360"/>
              </a:xfrm>
            </p:grpSpPr>
            <p:pic>
              <p:nvPicPr>
                <p:cNvPr id="103" name="Picture 8" descr=""/>
                <p:cNvPicPr/>
                <p:nvPr/>
              </p:nvPicPr>
              <p:blipFill>
                <a:blip r:embed="rId8"/>
                <a:stretch/>
              </p:blipFill>
              <p:spPr>
                <a:xfrm>
                  <a:off x="1714320" y="4062600"/>
                  <a:ext cx="283320" cy="171720"/>
                </a:xfrm>
                <a:prstGeom prst="rect">
                  <a:avLst/>
                </a:prstGeom>
                <a:ln w="0">
                  <a:noFill/>
                </a:ln>
              </p:spPr>
            </p:pic>
            <p:pic>
              <p:nvPicPr>
                <p:cNvPr id="104" name="Picture 8" descr=""/>
                <p:cNvPicPr/>
                <p:nvPr/>
              </p:nvPicPr>
              <p:blipFill>
                <a:blip r:embed="rId9"/>
                <a:stretch/>
              </p:blipFill>
              <p:spPr>
                <a:xfrm>
                  <a:off x="1919880" y="4062600"/>
                  <a:ext cx="283320" cy="171720"/>
                </a:xfrm>
                <a:prstGeom prst="rect">
                  <a:avLst/>
                </a:prstGeom>
                <a:ln w="0">
                  <a:noFill/>
                </a:ln>
              </p:spPr>
            </p:pic>
            <p:pic>
              <p:nvPicPr>
                <p:cNvPr id="105" name="Picture 8" descr=""/>
                <p:cNvPicPr/>
                <p:nvPr/>
              </p:nvPicPr>
              <p:blipFill>
                <a:blip r:embed="rId10"/>
                <a:stretch/>
              </p:blipFill>
              <p:spPr>
                <a:xfrm>
                  <a:off x="1783440" y="4215240"/>
                  <a:ext cx="325080" cy="171720"/>
                </a:xfrm>
                <a:prstGeom prst="rect">
                  <a:avLst/>
                </a:prstGeom>
                <a:ln w="0">
                  <a:noFill/>
                </a:ln>
              </p:spPr>
            </p:pic>
          </p:grpSp>
        </p:grpSp>
        <p:sp>
          <p:nvSpPr>
            <p:cNvPr id="106" name="正方形/長方形 23"/>
            <p:cNvSpPr/>
            <p:nvPr/>
          </p:nvSpPr>
          <p:spPr>
            <a:xfrm>
              <a:off x="1270080" y="5029560"/>
              <a:ext cx="2924640" cy="4561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2400" spc="-1" strike="noStrike">
                  <a:solidFill>
                    <a:srgbClr val="000000"/>
                  </a:solidFill>
                  <a:latin typeface="Segoe UI"/>
                  <a:ea typeface="メイリオ"/>
                </a:rPr>
                <a:t>湿性生体物質</a:t>
              </a:r>
              <a:endParaRPr b="0" lang="en-US" sz="2400" spc="-1" strike="noStrike">
                <a:latin typeface="Arial"/>
              </a:endParaRPr>
            </a:p>
          </p:txBody>
        </p:sp>
      </p:grpSp>
      <p:grpSp>
        <p:nvGrpSpPr>
          <p:cNvPr id="107" name="グループ化 43"/>
          <p:cNvGrpSpPr/>
          <p:nvPr/>
        </p:nvGrpSpPr>
        <p:grpSpPr>
          <a:xfrm>
            <a:off x="4365000" y="2996640"/>
            <a:ext cx="1556280" cy="936720"/>
            <a:chOff x="4365000" y="2996640"/>
            <a:chExt cx="1556280" cy="936720"/>
          </a:xfrm>
        </p:grpSpPr>
        <p:sp>
          <p:nvSpPr>
            <p:cNvPr id="108" name="直線矢印コネクタ 28"/>
            <p:cNvSpPr/>
            <p:nvPr/>
          </p:nvSpPr>
          <p:spPr>
            <a:xfrm>
              <a:off x="4387320" y="3933000"/>
              <a:ext cx="1511640" cy="360"/>
            </a:xfrm>
            <a:custGeom>
              <a:avLst/>
              <a:gdLst/>
              <a:ahLst/>
              <a:rect l="l" t="t" r="r" b="b"/>
              <a:pathLst>
                <a:path w="21600" h="21600">
                  <a:moveTo>
                    <a:pt x="0" y="0"/>
                  </a:moveTo>
                  <a:lnTo>
                    <a:pt x="21600" y="21600"/>
                  </a:lnTo>
                </a:path>
              </a:pathLst>
            </a:custGeom>
            <a:noFill/>
            <a:ln cap="rnd">
              <a:solidFill>
                <a:srgbClr val="000000">
                  <a:lumMod val="65000"/>
                  <a:lumOff val="35000"/>
                </a:srgbClr>
              </a:solidFill>
              <a:round/>
              <a:tailEnd len="med" type="triangle" w="med"/>
            </a:ln>
            <a:effectLst>
              <a:outerShdw blurRad="39960" dir="5400000" dist="23040" rotWithShape="0">
                <a:srgbClr val="000000">
                  <a:alpha val="35000"/>
                </a:srgbClr>
              </a:outerShdw>
            </a:effectLst>
          </p:spPr>
          <p:style>
            <a:lnRef idx="3">
              <a:schemeClr val="accent4"/>
            </a:lnRef>
            <a:fillRef idx="0">
              <a:schemeClr val="accent4"/>
            </a:fillRef>
            <a:effectRef idx="2">
              <a:schemeClr val="accent4"/>
            </a:effectRef>
            <a:fontRef idx="minor"/>
          </p:style>
        </p:sp>
        <p:sp>
          <p:nvSpPr>
            <p:cNvPr id="109" name="テキスト ボックス 33"/>
            <p:cNvSpPr/>
            <p:nvPr/>
          </p:nvSpPr>
          <p:spPr>
            <a:xfrm>
              <a:off x="4365000" y="2996640"/>
              <a:ext cx="1556280" cy="864360"/>
            </a:xfrm>
            <a:prstGeom prst="irregularSeal2">
              <a:avLst/>
            </a:prstGeom>
            <a:solidFill>
              <a:srgbClr val="f0a22e"/>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ja-JP" sz="1600" spc="-1" strike="noStrike">
                  <a:solidFill>
                    <a:srgbClr val="c00000"/>
                  </a:solidFill>
                  <a:latin typeface="メイリオ"/>
                  <a:ea typeface="メイリオ"/>
                </a:rPr>
                <a:t>曝露</a:t>
              </a:r>
              <a:endParaRPr b="0" lang="en-US" sz="1600" spc="-1" strike="noStrike">
                <a:latin typeface="Arial"/>
              </a:endParaRPr>
            </a:p>
          </p:txBody>
        </p:sp>
      </p:grpSp>
      <p:grpSp>
        <p:nvGrpSpPr>
          <p:cNvPr id="110" name="グループ化 35"/>
          <p:cNvGrpSpPr/>
          <p:nvPr/>
        </p:nvGrpSpPr>
        <p:grpSpPr>
          <a:xfrm>
            <a:off x="7729200" y="2643120"/>
            <a:ext cx="1967400" cy="2842560"/>
            <a:chOff x="7729200" y="2643120"/>
            <a:chExt cx="1967400" cy="2842560"/>
          </a:xfrm>
        </p:grpSpPr>
        <p:pic>
          <p:nvPicPr>
            <p:cNvPr id="111" name="図 10" descr=""/>
            <p:cNvPicPr/>
            <p:nvPr/>
          </p:nvPicPr>
          <p:blipFill>
            <a:blip r:embed="rId11"/>
            <a:stretch/>
          </p:blipFill>
          <p:spPr>
            <a:xfrm>
              <a:off x="7764480" y="2643120"/>
              <a:ext cx="1896480" cy="1977480"/>
            </a:xfrm>
            <a:prstGeom prst="rect">
              <a:avLst/>
            </a:prstGeom>
            <a:ln w="0">
              <a:noFill/>
            </a:ln>
          </p:spPr>
        </p:pic>
        <p:sp>
          <p:nvSpPr>
            <p:cNvPr id="112" name="正方形/長方形 38"/>
            <p:cNvSpPr/>
            <p:nvPr/>
          </p:nvSpPr>
          <p:spPr>
            <a:xfrm>
              <a:off x="7729200" y="5029560"/>
              <a:ext cx="1967400" cy="4561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2400" spc="-1" strike="noStrike">
                  <a:solidFill>
                    <a:srgbClr val="000000"/>
                  </a:solidFill>
                  <a:latin typeface="Segoe UI"/>
                  <a:ea typeface="メイリオ"/>
                </a:rPr>
                <a:t>手指衛生</a:t>
              </a:r>
              <a:endParaRPr b="0" lang="en-US" sz="2400" spc="-1" strike="noStrike">
                <a:latin typeface="Arial"/>
              </a:endParaRPr>
            </a:p>
          </p:txBody>
        </p:sp>
      </p:grpSp>
      <p:sp>
        <p:nvSpPr>
          <p:cNvPr id="113" name="直線コネクタ 29"/>
          <p:cNvSpPr/>
          <p:nvPr/>
        </p:nvSpPr>
        <p:spPr>
          <a:xfrm>
            <a:off x="2108520" y="1125360"/>
            <a:ext cx="6131160" cy="0"/>
          </a:xfrm>
          <a:prstGeom prst="line">
            <a:avLst/>
          </a:prstGeom>
          <a:ln cap="rnd" w="76200">
            <a:solidFill>
              <a:srgbClr val="f0a22e"/>
            </a:solidFill>
            <a:round/>
          </a:ln>
        </p:spPr>
        <p:style>
          <a:lnRef idx="1">
            <a:schemeClr val="accent5"/>
          </a:lnRef>
          <a:fillRef idx="0">
            <a:schemeClr val="accent5"/>
          </a:fillRef>
          <a:effectRef idx="0">
            <a:schemeClr val="accent5"/>
          </a:effectRef>
          <a:fontRef idx="minor"/>
        </p:style>
      </p:sp>
    </p:spTree>
  </p:cSld>
  <mc:AlternateContent>
    <mc:Choice Requires="p14">
      <p:transition spd="med" p14:dur="700">
        <p:fade/>
      </p:transition>
    </mc:Choice>
    <mc:Fallback>
      <p:transition spd="med">
        <p:fade/>
      </p:transition>
    </mc:Fallback>
  </mc:AlternateContent>
  <p:timing>
    <p:tnLst>
      <p:par>
        <p:cTn id="54" dur="indefinite" restart="never" nodeType="tmRoot">
          <p:childTnLst>
            <p:seq>
              <p:cTn id="55" dur="indefinite" nodeType="mainSeq">
                <p:childTnLst>
                  <p:par>
                    <p:cTn id="56" fill="hold">
                      <p:stCondLst>
                        <p:cond delay="0"/>
                      </p:stCondLst>
                      <p:childTnLst>
                        <p:par>
                          <p:cTn id="57" fill="hold">
                            <p:stCondLst>
                              <p:cond delay="0"/>
                            </p:stCondLst>
                            <p:childTnLst>
                              <p:par>
                                <p:cTn id="58" nodeType="afterEffect" fill="hold" presetClass="entr" presetID="22" presetSubtype="8">
                                  <p:stCondLst>
                                    <p:cond delay="0"/>
                                  </p:stCondLst>
                                  <p:childTnLst>
                                    <p:set>
                                      <p:cBhvr>
                                        <p:cTn id="59" dur="1" fill="hold">
                                          <p:stCondLst>
                                            <p:cond delay="0"/>
                                          </p:stCondLst>
                                        </p:cTn>
                                        <p:tgtEl>
                                          <p:spTgt spid="95"/>
                                        </p:tgtEl>
                                        <p:attrNameLst>
                                          <p:attrName>style.visibility</p:attrName>
                                        </p:attrNameLst>
                                      </p:cBhvr>
                                      <p:to>
                                        <p:strVal val="visible"/>
                                      </p:to>
                                    </p:set>
                                    <p:animEffect filter="wipe(left)" transition="in">
                                      <p:cBhvr additive="repl">
                                        <p:cTn id="60" dur="500"/>
                                        <p:tgtEl>
                                          <p:spTgt spid="95"/>
                                        </p:tgtEl>
                                      </p:cBhvr>
                                    </p:animEffect>
                                  </p:childTnLst>
                                </p:cTn>
                              </p:par>
                            </p:childTnLst>
                          </p:cTn>
                        </p:par>
                      </p:childTnLst>
                    </p:cTn>
                  </p:par>
                  <p:par>
                    <p:cTn id="61" fill="hold">
                      <p:stCondLst>
                        <p:cond delay="indefinite"/>
                      </p:stCondLst>
                      <p:childTnLst>
                        <p:par>
                          <p:cTn id="62" fill="hold">
                            <p:stCondLst>
                              <p:cond delay="0"/>
                            </p:stCondLst>
                            <p:childTnLst>
                              <p:par>
                                <p:cTn id="63" nodeType="clickEffect" fill="hold" presetClass="entr" presetID="22" presetSubtype="8">
                                  <p:stCondLst>
                                    <p:cond delay="0"/>
                                  </p:stCondLst>
                                  <p:childTnLst>
                                    <p:set>
                                      <p:cBhvr>
                                        <p:cTn id="64" dur="1" fill="hold">
                                          <p:stCondLst>
                                            <p:cond delay="0"/>
                                          </p:stCondLst>
                                        </p:cTn>
                                        <p:tgtEl>
                                          <p:spTgt spid="107"/>
                                        </p:tgtEl>
                                        <p:attrNameLst>
                                          <p:attrName>style.visibility</p:attrName>
                                        </p:attrNameLst>
                                      </p:cBhvr>
                                      <p:to>
                                        <p:strVal val="visible"/>
                                      </p:to>
                                    </p:set>
                                    <p:animEffect filter="wipe(left)" transition="in">
                                      <p:cBhvr additive="repl">
                                        <p:cTn id="65" dur="500"/>
                                        <p:tgtEl>
                                          <p:spTgt spid="107"/>
                                        </p:tgtEl>
                                      </p:cBhvr>
                                    </p:animEffect>
                                  </p:childTnLst>
                                </p:cTn>
                              </p:par>
                            </p:childTnLst>
                          </p:cTn>
                        </p:par>
                        <p:par>
                          <p:cTn id="66" fill="hold">
                            <p:stCondLst>
                              <p:cond delay="500"/>
                            </p:stCondLst>
                            <p:childTnLst>
                              <p:par>
                                <p:cTn id="67" nodeType="afterEffect" fill="hold" presetClass="entr" presetID="22" presetSubtype="8">
                                  <p:stCondLst>
                                    <p:cond delay="0"/>
                                  </p:stCondLst>
                                  <p:childTnLst>
                                    <p:set>
                                      <p:cBhvr>
                                        <p:cTn id="68" dur="1" fill="hold">
                                          <p:stCondLst>
                                            <p:cond delay="0"/>
                                          </p:stCondLst>
                                        </p:cTn>
                                        <p:tgtEl>
                                          <p:spTgt spid="86"/>
                                        </p:tgtEl>
                                        <p:attrNameLst>
                                          <p:attrName>style.visibility</p:attrName>
                                        </p:attrNameLst>
                                      </p:cBhvr>
                                      <p:to>
                                        <p:strVal val="visible"/>
                                      </p:to>
                                    </p:set>
                                    <p:animEffect filter="wipe(left)" transition="in">
                                      <p:cBhvr additive="repl">
                                        <p:cTn id="69" dur="500"/>
                                        <p:tgtEl>
                                          <p:spTgt spid="86"/>
                                        </p:tgtEl>
                                      </p:cBhvr>
                                    </p:animEffect>
                                  </p:childTnLst>
                                </p:cTn>
                              </p:par>
                            </p:childTnLst>
                          </p:cTn>
                        </p:par>
                      </p:childTnLst>
                    </p:cTn>
                  </p:par>
                  <p:par>
                    <p:cTn id="70" fill="hold">
                      <p:stCondLst>
                        <p:cond delay="indefinite"/>
                      </p:stCondLst>
                      <p:childTnLst>
                        <p:par>
                          <p:cTn id="71" fill="hold">
                            <p:stCondLst>
                              <p:cond delay="0"/>
                            </p:stCondLst>
                            <p:childTnLst>
                              <p:par>
                                <p:cTn id="72" nodeType="clickEffect" fill="hold" presetClass="entr" presetID="22" presetSubtype="8">
                                  <p:stCondLst>
                                    <p:cond delay="0"/>
                                  </p:stCondLst>
                                  <p:childTnLst>
                                    <p:set>
                                      <p:cBhvr>
                                        <p:cTn id="73" dur="1" fill="hold">
                                          <p:stCondLst>
                                            <p:cond delay="0"/>
                                          </p:stCondLst>
                                        </p:cTn>
                                        <p:tgtEl>
                                          <p:spTgt spid="110"/>
                                        </p:tgtEl>
                                        <p:attrNameLst>
                                          <p:attrName>style.visibility</p:attrName>
                                        </p:attrNameLst>
                                      </p:cBhvr>
                                      <p:to>
                                        <p:strVal val="visible"/>
                                      </p:to>
                                    </p:set>
                                    <p:animEffect filter="wipe(left)" transition="in">
                                      <p:cBhvr additive="repl">
                                        <p:cTn id="74"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Rectangle 4"/>
          <p:cNvSpPr/>
          <p:nvPr/>
        </p:nvSpPr>
        <p:spPr>
          <a:xfrm>
            <a:off x="728640" y="324000"/>
            <a:ext cx="8829720" cy="640080"/>
          </a:xfrm>
          <a:prstGeom prst="roundRect">
            <a:avLst>
              <a:gd name="adj" fmla="val 16667"/>
            </a:avLst>
          </a:prstGeom>
          <a:solidFill>
            <a:schemeClr val="accent1">
              <a:lumMod val="20000"/>
              <a:lumOff val="80000"/>
            </a:schemeClr>
          </a:solidFill>
          <a:ln w="38100">
            <a:solidFill>
              <a:srgbClr val="f0a22e"/>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Segoe UI"/>
                <a:ea typeface="游ゴシック"/>
              </a:rPr>
              <a:t>感染経路と個人防護具</a:t>
            </a:r>
            <a:endParaRPr b="0" lang="en-US" sz="3200" spc="-1" strike="noStrike">
              <a:latin typeface="Arial"/>
            </a:endParaRPr>
          </a:p>
        </p:txBody>
      </p:sp>
      <p:graphicFrame>
        <p:nvGraphicFramePr>
          <p:cNvPr id="115" name="表 6"/>
          <p:cNvGraphicFramePr/>
          <p:nvPr/>
        </p:nvGraphicFramePr>
        <p:xfrm>
          <a:off x="728640" y="1143000"/>
          <a:ext cx="8829720" cy="4734000"/>
        </p:xfrm>
        <a:graphic>
          <a:graphicData uri="http://schemas.openxmlformats.org/drawingml/2006/table">
            <a:tbl>
              <a:tblPr/>
              <a:tblGrid>
                <a:gridCol w="1937520"/>
                <a:gridCol w="2549160"/>
                <a:gridCol w="2135160"/>
                <a:gridCol w="2207880"/>
              </a:tblGrid>
              <a:tr h="418320">
                <a:tc>
                  <a:tcPr marL="91440" marR="91440">
                    <a:lnL w="2880">
                      <a:solidFill>
                        <a:srgbClr val="000000"/>
                      </a:solidFill>
                    </a:lnL>
                    <a:lnR w="2880">
                      <a:solidFill>
                        <a:srgbClr val="000000"/>
                      </a:solidFill>
                    </a:lnR>
                    <a:lnT w="2880">
                      <a:solidFill>
                        <a:srgbClr val="000000"/>
                      </a:solidFill>
                    </a:lnT>
                    <a:lnB w="2880">
                      <a:solidFill>
                        <a:srgbClr val="000000"/>
                      </a:solidFill>
                    </a:lnB>
                    <a:solidFill>
                      <a:srgbClr val="ffccff"/>
                    </a:solidFill>
                  </a:tcPr>
                </a:tc>
                <a:tc>
                  <a:txBody>
                    <a:bodyPr anchor="ctr">
                      <a:noAutofit/>
                    </a:bodyPr>
                    <a:p>
                      <a:pPr algn="ctr">
                        <a:lnSpc>
                          <a:spcPct val="100000"/>
                        </a:lnSpc>
                      </a:pPr>
                      <a:r>
                        <a:rPr b="1" lang="zh-TW" sz="2000" spc="-1" strike="noStrike">
                          <a:solidFill>
                            <a:srgbClr val="000000"/>
                          </a:solidFill>
                          <a:latin typeface="Segoe UI"/>
                          <a:ea typeface="メイリオ"/>
                        </a:rPr>
                        <a:t>接触感染</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dce8f6"/>
                    </a:solidFill>
                  </a:tcPr>
                </a:tc>
                <a:tc>
                  <a:txBody>
                    <a:bodyPr anchor="ctr">
                      <a:noAutofit/>
                    </a:bodyPr>
                    <a:p>
                      <a:pPr algn="ctr">
                        <a:lnSpc>
                          <a:spcPct val="100000"/>
                        </a:lnSpc>
                      </a:pPr>
                      <a:r>
                        <a:rPr b="1" lang="zh-TW" sz="2000" spc="-1" strike="noStrike">
                          <a:solidFill>
                            <a:srgbClr val="000000"/>
                          </a:solidFill>
                          <a:latin typeface="Segoe UI"/>
                          <a:ea typeface="メイリオ"/>
                        </a:rPr>
                        <a:t>飛沫感染</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e5f2e6"/>
                    </a:solidFill>
                  </a:tcPr>
                </a:tc>
                <a:tc>
                  <a:txBody>
                    <a:bodyPr anchor="ctr">
                      <a:noAutofit/>
                    </a:bodyPr>
                    <a:p>
                      <a:pPr algn="ctr">
                        <a:lnSpc>
                          <a:spcPct val="100000"/>
                        </a:lnSpc>
                      </a:pPr>
                      <a:r>
                        <a:rPr b="1" lang="zh-TW" sz="2000" spc="-1" strike="noStrike">
                          <a:solidFill>
                            <a:srgbClr val="000000"/>
                          </a:solidFill>
                          <a:latin typeface="Segoe UI"/>
                          <a:ea typeface="メイリオ"/>
                        </a:rPr>
                        <a:t>空気感染</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be5d9"/>
                    </a:solidFill>
                  </a:tcPr>
                </a:tc>
              </a:tr>
              <a:tr h="2350800">
                <a:tc>
                  <a:txBody>
                    <a:bodyPr anchor="ctr">
                      <a:noAutofit/>
                    </a:bodyPr>
                    <a:p>
                      <a:pPr algn="ctr">
                        <a:lnSpc>
                          <a:spcPct val="100000"/>
                        </a:lnSpc>
                      </a:pPr>
                      <a:r>
                        <a:rPr b="0" lang="ja-JP" sz="1400" spc="-1" strike="noStrike">
                          <a:solidFill>
                            <a:srgbClr val="000000"/>
                          </a:solidFill>
                          <a:latin typeface="Segoe UI"/>
                          <a:ea typeface="メイリオ"/>
                        </a:rPr>
                        <a:t>主な感染症</a:t>
                      </a:r>
                      <a:endParaRPr b="0" lang="en-US" sz="1400" spc="-1" strike="noStrike">
                        <a:latin typeface="Arial"/>
                      </a:endParaRPr>
                    </a:p>
                    <a:p>
                      <a:pPr algn="ctr">
                        <a:lnSpc>
                          <a:spcPct val="100000"/>
                        </a:lnSpc>
                      </a:pPr>
                      <a:r>
                        <a:rPr b="0" lang="ja-JP" sz="1400" spc="-1" strike="noStrike">
                          <a:solidFill>
                            <a:srgbClr val="000000"/>
                          </a:solidFill>
                          <a:latin typeface="Segoe UI"/>
                          <a:ea typeface="メイリオ"/>
                        </a:rPr>
                        <a:t>と病原体</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fccff">
                        <a:alpha val="50000"/>
                      </a:srgbClr>
                    </a:solidFill>
                  </a:tcPr>
                </a:tc>
                <a:tc>
                  <a:txBody>
                    <a:bodyPr anchor="ctr">
                      <a:noAutofit/>
                    </a:bodyPr>
                    <a:p>
                      <a:pPr marL="444600">
                        <a:lnSpc>
                          <a:spcPct val="100000"/>
                        </a:lnSpc>
                        <a:tabLst>
                          <a:tab algn="l" pos="0"/>
                        </a:tabLst>
                      </a:pPr>
                      <a:r>
                        <a:rPr b="0" lang="ja-JP" sz="1400" spc="-1" strike="noStrike">
                          <a:solidFill>
                            <a:srgbClr val="000000"/>
                          </a:solidFill>
                          <a:latin typeface="Segoe UI"/>
                          <a:ea typeface="メイリオ"/>
                        </a:rPr>
                        <a:t>多剤耐性菌感染症</a:t>
                      </a:r>
                      <a:endParaRPr b="0" lang="en-US" sz="1400" spc="-1" strike="noStrike">
                        <a:latin typeface="Arial"/>
                      </a:endParaRPr>
                    </a:p>
                    <a:p>
                      <a:pPr marL="444600">
                        <a:lnSpc>
                          <a:spcPct val="100000"/>
                        </a:lnSpc>
                        <a:tabLst>
                          <a:tab algn="l" pos="0"/>
                        </a:tabLst>
                      </a:pPr>
                      <a:r>
                        <a:rPr b="0" lang="ja-JP" sz="1400" spc="-1" strike="noStrike">
                          <a:solidFill>
                            <a:srgbClr val="000000"/>
                          </a:solidFill>
                          <a:latin typeface="Segoe UI"/>
                          <a:ea typeface="メイリオ"/>
                        </a:rPr>
                        <a:t>腸管感染症</a:t>
                      </a:r>
                      <a:endParaRPr b="0" lang="en-US" sz="1400" spc="-1" strike="noStrike">
                        <a:latin typeface="Arial"/>
                      </a:endParaRPr>
                    </a:p>
                    <a:p>
                      <a:pPr marL="716040" indent="-180720">
                        <a:lnSpc>
                          <a:spcPct val="100000"/>
                        </a:lnSpc>
                        <a:tabLst>
                          <a:tab algn="l" pos="0"/>
                        </a:tabLst>
                      </a:pPr>
                      <a:r>
                        <a:rPr b="0" lang="en-US" sz="1200" spc="-1" strike="noStrike">
                          <a:solidFill>
                            <a:srgbClr val="000000"/>
                          </a:solidFill>
                          <a:latin typeface="Segoe UI"/>
                          <a:ea typeface="メイリオ"/>
                        </a:rPr>
                        <a:t>┗</a:t>
                      </a:r>
                      <a:r>
                        <a:rPr b="0" lang="en-US" sz="1200" spc="-1" strike="noStrike">
                          <a:solidFill>
                            <a:srgbClr val="000000"/>
                          </a:solidFill>
                          <a:latin typeface="Segoe UI"/>
                          <a:ea typeface="メイリオ"/>
                        </a:rPr>
                        <a:t>C. </a:t>
                      </a:r>
                      <a:r>
                        <a:rPr b="0" lang="ja-JP" sz="1200" spc="-1" strike="noStrike">
                          <a:solidFill>
                            <a:srgbClr val="000000"/>
                          </a:solidFill>
                          <a:latin typeface="Segoe UI"/>
                          <a:ea typeface="メイリオ"/>
                        </a:rPr>
                        <a:t>ディフィシル感染症</a:t>
                      </a:r>
                      <a:endParaRPr b="0" lang="en-US" sz="1200" spc="-1" strike="noStrike">
                        <a:latin typeface="Arial"/>
                      </a:endParaRPr>
                    </a:p>
                    <a:p>
                      <a:pPr marL="534960">
                        <a:lnSpc>
                          <a:spcPct val="100000"/>
                        </a:lnSpc>
                        <a:tabLst>
                          <a:tab algn="l" pos="0"/>
                        </a:tabLst>
                      </a:pPr>
                      <a:r>
                        <a:rPr b="0" lang="en-US" sz="1200" spc="-1" strike="noStrike">
                          <a:solidFill>
                            <a:srgbClr val="000000"/>
                          </a:solidFill>
                          <a:latin typeface="Segoe UI"/>
                          <a:ea typeface="メイリオ"/>
                        </a:rPr>
                        <a:t>┗</a:t>
                      </a:r>
                      <a:r>
                        <a:rPr b="0" lang="ja-JP" sz="1200" spc="-1" strike="noStrike">
                          <a:solidFill>
                            <a:srgbClr val="000000"/>
                          </a:solidFill>
                          <a:latin typeface="Segoe UI"/>
                          <a:ea typeface="メイリオ"/>
                        </a:rPr>
                        <a:t>腸管出血性大腸菌感染症 </a:t>
                      </a:r>
                      <a:endParaRPr b="0" lang="en-US" sz="1200" spc="-1" strike="noStrike">
                        <a:latin typeface="Arial"/>
                      </a:endParaRPr>
                    </a:p>
                    <a:p>
                      <a:pPr marL="534960">
                        <a:lnSpc>
                          <a:spcPct val="100000"/>
                        </a:lnSpc>
                        <a:tabLst>
                          <a:tab algn="l" pos="0"/>
                        </a:tabLst>
                      </a:pPr>
                      <a:r>
                        <a:rPr b="0" lang="en-US" sz="1200" spc="-1" strike="noStrike">
                          <a:solidFill>
                            <a:srgbClr val="000000"/>
                          </a:solidFill>
                          <a:latin typeface="Segoe UI"/>
                          <a:ea typeface="メイリオ"/>
                        </a:rPr>
                        <a:t>┗ </a:t>
                      </a:r>
                      <a:r>
                        <a:rPr b="0" lang="ja-JP" sz="1200" spc="-1" strike="noStrike">
                          <a:solidFill>
                            <a:srgbClr val="000000"/>
                          </a:solidFill>
                          <a:latin typeface="Segoe UI"/>
                          <a:ea typeface="メイリオ"/>
                        </a:rPr>
                        <a:t>赤痢</a:t>
                      </a:r>
                      <a:endParaRPr b="0" lang="en-US" sz="1200" spc="-1" strike="noStrike">
                        <a:latin typeface="Arial"/>
                      </a:endParaRPr>
                    </a:p>
                    <a:p>
                      <a:pPr marL="534960">
                        <a:lnSpc>
                          <a:spcPct val="100000"/>
                        </a:lnSpc>
                        <a:tabLst>
                          <a:tab algn="l" pos="0"/>
                        </a:tabLst>
                      </a:pPr>
                      <a:r>
                        <a:rPr b="0" lang="en-US" sz="1200" spc="-1" strike="noStrike">
                          <a:solidFill>
                            <a:srgbClr val="000000"/>
                          </a:solidFill>
                          <a:latin typeface="Segoe UI"/>
                          <a:ea typeface="メイリオ"/>
                        </a:rPr>
                        <a:t>┗ </a:t>
                      </a:r>
                      <a:r>
                        <a:rPr b="0" lang="en-US" sz="1200" spc="-1" strike="noStrike">
                          <a:solidFill>
                            <a:srgbClr val="000000"/>
                          </a:solidFill>
                          <a:latin typeface="Segoe UI"/>
                          <a:ea typeface="メイリオ"/>
                        </a:rPr>
                        <a:t>A</a:t>
                      </a:r>
                      <a:r>
                        <a:rPr b="0" lang="ja-JP" sz="1200" spc="-1" strike="noStrike">
                          <a:solidFill>
                            <a:srgbClr val="000000"/>
                          </a:solidFill>
                          <a:latin typeface="Segoe UI"/>
                          <a:ea typeface="メイリオ"/>
                        </a:rPr>
                        <a:t>型肝炎</a:t>
                      </a:r>
                      <a:endParaRPr b="0" lang="en-US" sz="1200" spc="-1" strike="noStrike">
                        <a:latin typeface="Arial"/>
                      </a:endParaRPr>
                    </a:p>
                    <a:p>
                      <a:pPr marL="534960">
                        <a:lnSpc>
                          <a:spcPct val="100000"/>
                        </a:lnSpc>
                        <a:tabLst>
                          <a:tab algn="l" pos="0"/>
                        </a:tabLst>
                      </a:pPr>
                      <a:r>
                        <a:rPr b="0" lang="en-US" sz="1200" spc="-1" strike="noStrike">
                          <a:solidFill>
                            <a:srgbClr val="000000"/>
                          </a:solidFill>
                          <a:latin typeface="Segoe UI"/>
                          <a:ea typeface="メイリオ"/>
                        </a:rPr>
                        <a:t>┗ </a:t>
                      </a:r>
                      <a:r>
                        <a:rPr b="0" lang="ja-JP" sz="1200" spc="-1" strike="noStrike">
                          <a:solidFill>
                            <a:srgbClr val="000000"/>
                          </a:solidFill>
                          <a:latin typeface="Segoe UI"/>
                          <a:ea typeface="メイリオ"/>
                        </a:rPr>
                        <a:t>ロタウイルス感染症</a:t>
                      </a:r>
                      <a:endParaRPr b="0" lang="en-US" sz="1200" spc="-1" strike="noStrike">
                        <a:latin typeface="Arial"/>
                      </a:endParaRPr>
                    </a:p>
                    <a:p>
                      <a:pPr marL="444600">
                        <a:lnSpc>
                          <a:spcPct val="100000"/>
                        </a:lnSpc>
                        <a:tabLst>
                          <a:tab algn="l" pos="0"/>
                        </a:tabLst>
                      </a:pPr>
                      <a:r>
                        <a:rPr b="0" lang="ja-JP" sz="1400" spc="-1" strike="noStrike">
                          <a:solidFill>
                            <a:srgbClr val="000000"/>
                          </a:solidFill>
                          <a:latin typeface="Segoe UI"/>
                          <a:ea typeface="メイリオ"/>
                        </a:rPr>
                        <a:t>水痘</a:t>
                      </a:r>
                      <a:endParaRPr b="0" lang="en-US" sz="1400" spc="-1" strike="noStrike">
                        <a:latin typeface="Arial"/>
                      </a:endParaRPr>
                    </a:p>
                    <a:p>
                      <a:pPr marL="444600">
                        <a:lnSpc>
                          <a:spcPct val="100000"/>
                        </a:lnSpc>
                        <a:tabLst>
                          <a:tab algn="l" pos="0"/>
                        </a:tabLst>
                      </a:pPr>
                      <a:r>
                        <a:rPr b="0" lang="ja-JP" sz="1400" spc="-1" strike="noStrike">
                          <a:solidFill>
                            <a:srgbClr val="000000"/>
                          </a:solidFill>
                          <a:latin typeface="Segoe UI"/>
                          <a:ea typeface="メイリオ"/>
                        </a:rPr>
                        <a:t>アデノウイルス</a:t>
                      </a:r>
                      <a:endParaRPr b="0" lang="en-US" sz="1400" spc="-1" strike="noStrike">
                        <a:latin typeface="Arial"/>
                      </a:endParaRPr>
                    </a:p>
                    <a:p>
                      <a:pPr marL="444600">
                        <a:lnSpc>
                          <a:spcPct val="100000"/>
                        </a:lnSpc>
                        <a:tabLst>
                          <a:tab algn="l" pos="0"/>
                        </a:tabLst>
                      </a:pPr>
                      <a:r>
                        <a:rPr b="0" lang="ja-JP" sz="1400" spc="-1" strike="noStrike">
                          <a:solidFill>
                            <a:srgbClr val="000000"/>
                          </a:solidFill>
                          <a:latin typeface="Segoe UI"/>
                          <a:ea typeface="メイリオ"/>
                        </a:rPr>
                        <a:t>ウイルス性出血熱 他</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marL="534960">
                        <a:lnSpc>
                          <a:spcPct val="100000"/>
                        </a:lnSpc>
                        <a:tabLst>
                          <a:tab algn="l" pos="0"/>
                        </a:tabLst>
                      </a:pPr>
                      <a:r>
                        <a:rPr b="0" lang="ja-JP" sz="1400" spc="-1" strike="noStrike">
                          <a:solidFill>
                            <a:srgbClr val="000000"/>
                          </a:solidFill>
                          <a:latin typeface="Segoe UI"/>
                          <a:ea typeface="メイリオ"/>
                        </a:rPr>
                        <a:t>百日咳</a:t>
                      </a:r>
                      <a:endParaRPr b="0" lang="en-US" sz="1400" spc="-1" strike="noStrike">
                        <a:latin typeface="Arial"/>
                      </a:endParaRPr>
                    </a:p>
                    <a:p>
                      <a:pPr marL="534960">
                        <a:lnSpc>
                          <a:spcPct val="100000"/>
                        </a:lnSpc>
                        <a:tabLst>
                          <a:tab algn="l" pos="0"/>
                        </a:tabLst>
                      </a:pPr>
                      <a:r>
                        <a:rPr b="0" lang="ja-JP" sz="1400" spc="-1" strike="noStrike">
                          <a:solidFill>
                            <a:srgbClr val="000000"/>
                          </a:solidFill>
                          <a:latin typeface="Segoe UI"/>
                          <a:ea typeface="メイリオ"/>
                        </a:rPr>
                        <a:t>インフルエンザ</a:t>
                      </a:r>
                      <a:endParaRPr b="0" lang="en-US" sz="1400" spc="-1" strike="noStrike">
                        <a:latin typeface="Arial"/>
                      </a:endParaRPr>
                    </a:p>
                    <a:p>
                      <a:pPr marL="534960">
                        <a:lnSpc>
                          <a:spcPct val="100000"/>
                        </a:lnSpc>
                        <a:tabLst>
                          <a:tab algn="l" pos="0"/>
                        </a:tabLst>
                      </a:pPr>
                      <a:r>
                        <a:rPr b="0" lang="ja-JP" sz="1400" spc="-1" strike="noStrike">
                          <a:solidFill>
                            <a:srgbClr val="000000"/>
                          </a:solidFill>
                          <a:latin typeface="Segoe UI"/>
                          <a:ea typeface="メイリオ"/>
                        </a:rPr>
                        <a:t>侵襲性髄膜炎菌</a:t>
                      </a:r>
                      <a:endParaRPr b="0" lang="en-US" sz="1400" spc="-1" strike="noStrike">
                        <a:latin typeface="Arial"/>
                      </a:endParaRPr>
                    </a:p>
                    <a:p>
                      <a:pPr marL="534960">
                        <a:lnSpc>
                          <a:spcPct val="100000"/>
                        </a:lnSpc>
                        <a:tabLst>
                          <a:tab algn="l" pos="0"/>
                        </a:tabLst>
                      </a:pPr>
                      <a:r>
                        <a:rPr b="0" lang="ja-JP" sz="1400" spc="-1" strike="noStrike">
                          <a:solidFill>
                            <a:srgbClr val="000000"/>
                          </a:solidFill>
                          <a:latin typeface="Segoe UI"/>
                          <a:ea typeface="メイリオ"/>
                        </a:rPr>
                        <a:t>マイコプラズマ</a:t>
                      </a:r>
                      <a:endParaRPr b="0" lang="en-US" sz="1400" spc="-1" strike="noStrike">
                        <a:latin typeface="Arial"/>
                      </a:endParaRPr>
                    </a:p>
                    <a:p>
                      <a:pPr marL="534960">
                        <a:lnSpc>
                          <a:spcPct val="100000"/>
                        </a:lnSpc>
                        <a:tabLst>
                          <a:tab algn="l" pos="0"/>
                        </a:tabLst>
                      </a:pPr>
                      <a:r>
                        <a:rPr b="0" lang="ja-JP" sz="1400" spc="-1" strike="noStrike">
                          <a:solidFill>
                            <a:srgbClr val="000000"/>
                          </a:solidFill>
                          <a:latin typeface="Segoe UI"/>
                          <a:ea typeface="メイリオ"/>
                        </a:rPr>
                        <a:t>溶連菌性喉頭炎</a:t>
                      </a:r>
                      <a:endParaRPr b="0" lang="en-US" sz="1400" spc="-1" strike="noStrike">
                        <a:latin typeface="Arial"/>
                      </a:endParaRPr>
                    </a:p>
                    <a:p>
                      <a:pPr marL="534960">
                        <a:lnSpc>
                          <a:spcPct val="100000"/>
                        </a:lnSpc>
                        <a:tabLst>
                          <a:tab algn="l" pos="0"/>
                        </a:tabLst>
                      </a:pPr>
                      <a:r>
                        <a:rPr b="0" lang="ja-JP" sz="1400" spc="-1" strike="noStrike">
                          <a:solidFill>
                            <a:srgbClr val="000000"/>
                          </a:solidFill>
                          <a:latin typeface="Segoe UI"/>
                          <a:ea typeface="メイリオ"/>
                        </a:rPr>
                        <a:t>猩紅熱</a:t>
                      </a:r>
                      <a:endParaRPr b="0" lang="en-US" sz="1400" spc="-1" strike="noStrike">
                        <a:latin typeface="Arial"/>
                      </a:endParaRPr>
                    </a:p>
                    <a:p>
                      <a:pPr marL="534960">
                        <a:lnSpc>
                          <a:spcPct val="100000"/>
                        </a:lnSpc>
                        <a:tabLst>
                          <a:tab algn="l" pos="0"/>
                        </a:tabLst>
                      </a:pPr>
                      <a:r>
                        <a:rPr b="0" lang="ja-JP" sz="1400" spc="-1" strike="noStrike">
                          <a:solidFill>
                            <a:srgbClr val="000000"/>
                          </a:solidFill>
                          <a:latin typeface="Segoe UI"/>
                          <a:ea typeface="メイリオ"/>
                        </a:rPr>
                        <a:t>アデノウイルス</a:t>
                      </a:r>
                      <a:endParaRPr b="0" lang="en-US" sz="1400" spc="-1" strike="noStrike">
                        <a:latin typeface="Arial"/>
                      </a:endParaRPr>
                    </a:p>
                    <a:p>
                      <a:pPr marL="534960">
                        <a:lnSpc>
                          <a:spcPct val="100000"/>
                        </a:lnSpc>
                        <a:tabLst>
                          <a:tab algn="l" pos="0"/>
                        </a:tabLst>
                      </a:pPr>
                      <a:r>
                        <a:rPr b="0" lang="ja-JP" sz="1400" spc="-1" strike="noStrike">
                          <a:solidFill>
                            <a:srgbClr val="000000"/>
                          </a:solidFill>
                          <a:latin typeface="Segoe UI"/>
                          <a:ea typeface="メイリオ"/>
                        </a:rPr>
                        <a:t>流行性耳下腺炎</a:t>
                      </a:r>
                      <a:endParaRPr b="0" lang="en-US" sz="1400" spc="-1" strike="noStrike">
                        <a:latin typeface="Arial"/>
                      </a:endParaRPr>
                    </a:p>
                    <a:p>
                      <a:pPr marL="534960">
                        <a:lnSpc>
                          <a:spcPct val="100000"/>
                        </a:lnSpc>
                        <a:tabLst>
                          <a:tab algn="l" pos="0"/>
                        </a:tabLst>
                      </a:pPr>
                      <a:r>
                        <a:rPr b="0" lang="ja-JP" sz="1400" spc="-1" strike="noStrike">
                          <a:solidFill>
                            <a:srgbClr val="000000"/>
                          </a:solidFill>
                          <a:latin typeface="Segoe UI"/>
                          <a:ea typeface="メイリオ"/>
                        </a:rPr>
                        <a:t>風疹 他</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marL="716040">
                        <a:lnSpc>
                          <a:spcPct val="100000"/>
                        </a:lnSpc>
                        <a:tabLst>
                          <a:tab algn="l" pos="0"/>
                        </a:tabLst>
                      </a:pPr>
                      <a:r>
                        <a:rPr b="0" lang="zh-TW" sz="1400" spc="-1" strike="noStrike">
                          <a:solidFill>
                            <a:srgbClr val="000000"/>
                          </a:solidFill>
                          <a:latin typeface="Segoe UI"/>
                          <a:ea typeface="メイリオ"/>
                        </a:rPr>
                        <a:t>麻疹</a:t>
                      </a:r>
                      <a:endParaRPr b="0" lang="en-US" sz="1400" spc="-1" strike="noStrike">
                        <a:latin typeface="Arial"/>
                      </a:endParaRPr>
                    </a:p>
                    <a:p>
                      <a:pPr marL="716040">
                        <a:lnSpc>
                          <a:spcPct val="100000"/>
                        </a:lnSpc>
                        <a:tabLst>
                          <a:tab algn="l" pos="0"/>
                        </a:tabLst>
                      </a:pPr>
                      <a:r>
                        <a:rPr b="0" lang="zh-TW" sz="1400" spc="-1" strike="noStrike">
                          <a:solidFill>
                            <a:srgbClr val="000000"/>
                          </a:solidFill>
                          <a:latin typeface="Segoe UI"/>
                          <a:ea typeface="メイリオ"/>
                        </a:rPr>
                        <a:t>水痘</a:t>
                      </a:r>
                      <a:endParaRPr b="0" lang="en-US" sz="1400" spc="-1" strike="noStrike">
                        <a:latin typeface="Arial"/>
                      </a:endParaRPr>
                    </a:p>
                    <a:p>
                      <a:pPr marL="716040">
                        <a:lnSpc>
                          <a:spcPct val="100000"/>
                        </a:lnSpc>
                        <a:tabLst>
                          <a:tab algn="l" pos="0"/>
                        </a:tabLst>
                      </a:pPr>
                      <a:r>
                        <a:rPr b="0" lang="zh-TW" sz="1400" spc="-1" strike="noStrike">
                          <a:solidFill>
                            <a:srgbClr val="000000"/>
                          </a:solidFill>
                          <a:latin typeface="Segoe UI"/>
                          <a:ea typeface="メイリオ"/>
                        </a:rPr>
                        <a:t>肺結核</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547200">
                <a:tc>
                  <a:txBody>
                    <a:bodyPr anchor="ctr">
                      <a:noAutofit/>
                    </a:bodyPr>
                    <a:p>
                      <a:pPr algn="ctr">
                        <a:lnSpc>
                          <a:spcPct val="100000"/>
                        </a:lnSpc>
                      </a:pPr>
                      <a:r>
                        <a:rPr b="0" lang="zh-TW" sz="1400" spc="-1" strike="noStrike">
                          <a:solidFill>
                            <a:srgbClr val="000000"/>
                          </a:solidFill>
                          <a:latin typeface="Segoe UI"/>
                          <a:ea typeface="メイリオ"/>
                        </a:rPr>
                        <a:t>空気感染隔離室</a:t>
                      </a:r>
                      <a:endParaRPr b="0" lang="en-US" sz="1400" spc="-1" strike="noStrike">
                        <a:latin typeface="Arial"/>
                      </a:endParaRPr>
                    </a:p>
                    <a:p>
                      <a:pPr algn="ctr">
                        <a:lnSpc>
                          <a:spcPct val="100000"/>
                        </a:lnSpc>
                      </a:pPr>
                      <a:r>
                        <a:rPr b="0" lang="en-US" sz="1400" spc="-1" strike="noStrike">
                          <a:solidFill>
                            <a:srgbClr val="000000"/>
                          </a:solidFill>
                          <a:latin typeface="Segoe UI"/>
                          <a:ea typeface="メイリオ"/>
                        </a:rPr>
                        <a:t>(</a:t>
                      </a:r>
                      <a:r>
                        <a:rPr b="0" lang="zh-TW" sz="1400" spc="-1" strike="noStrike">
                          <a:solidFill>
                            <a:srgbClr val="000000"/>
                          </a:solidFill>
                          <a:latin typeface="Segoe UI"/>
                          <a:ea typeface="メイリオ"/>
                        </a:rPr>
                        <a:t>陰圧室</a:t>
                      </a:r>
                      <a:r>
                        <a:rPr b="0"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fccff">
                        <a:alpha val="50000"/>
                      </a:srgbClr>
                    </a:solidFill>
                  </a:tcPr>
                </a:tc>
                <a:tc>
                  <a:txBody>
                    <a:bodyPr anchor="ctr">
                      <a:noAutofit/>
                    </a:bodyPr>
                    <a:p>
                      <a:pPr algn="ctr">
                        <a:lnSpc>
                          <a:spcPct val="100000"/>
                        </a:lnSpc>
                      </a:pPr>
                      <a:r>
                        <a:rPr b="0" lang="ja-JP" sz="1600" spc="-1" strike="noStrike">
                          <a:solidFill>
                            <a:srgbClr val="000000"/>
                          </a:solidFill>
                          <a:latin typeface="Segoe UI"/>
                          <a:ea typeface="メイリオ"/>
                        </a:rPr>
                        <a:t>－</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ja-JP" sz="1600" spc="-1" strike="noStrike">
                          <a:solidFill>
                            <a:srgbClr val="000000"/>
                          </a:solidFill>
                          <a:latin typeface="Segoe UI"/>
                          <a:ea typeface="メイリオ"/>
                        </a:rPr>
                        <a:t>－</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1" lang="en-US" sz="1600" spc="-1" strike="noStrike">
                          <a:solidFill>
                            <a:srgbClr val="000000"/>
                          </a:solidFill>
                          <a:latin typeface="HG創英角ｺﾞｼｯｸUB"/>
                          <a:ea typeface="HG創英角ｺﾞｼｯｸUB"/>
                        </a:rPr>
                        <a:t>○</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354240">
                <a:tc>
                  <a:txBody>
                    <a:bodyPr anchor="ctr">
                      <a:noAutofit/>
                    </a:bodyPr>
                    <a:p>
                      <a:pPr algn="ctr">
                        <a:lnSpc>
                          <a:spcPct val="100000"/>
                        </a:lnSpc>
                      </a:pPr>
                      <a:r>
                        <a:rPr b="0" lang="ja-JP" sz="1400" spc="-1" strike="noStrike">
                          <a:solidFill>
                            <a:srgbClr val="000000"/>
                          </a:solidFill>
                          <a:latin typeface="Segoe UI"/>
                          <a:ea typeface="メイリオ"/>
                        </a:rPr>
                        <a:t>個室</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fccff">
                        <a:alpha val="50000"/>
                      </a:srgbClr>
                    </a:solidFill>
                  </a:tcPr>
                </a:tc>
                <a:tc>
                  <a:txBody>
                    <a:bodyPr anchor="ctr">
                      <a:noAutofit/>
                    </a:bodyPr>
                    <a:p>
                      <a:pPr algn="ctr">
                        <a:lnSpc>
                          <a:spcPct val="100000"/>
                        </a:lnSpc>
                      </a:pPr>
                      <a:r>
                        <a:rPr b="1" lang="en-US" sz="1600" spc="-1" strike="noStrike">
                          <a:solidFill>
                            <a:srgbClr val="000000"/>
                          </a:solidFill>
                          <a:latin typeface="HG創英角ｺﾞｼｯｸUB"/>
                          <a:ea typeface="HG創英角ｺﾞｼｯｸUB"/>
                        </a:rPr>
                        <a:t>○</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600" spc="-1" strike="noStrike">
                          <a:solidFill>
                            <a:srgbClr val="000000"/>
                          </a:solidFill>
                          <a:latin typeface="HG創英角ｺﾞｼｯｸUB"/>
                          <a:ea typeface="HG創英角ｺﾞｼｯｸUB"/>
                        </a:rPr>
                        <a:t>○</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600" spc="-1" strike="noStrike">
                          <a:solidFill>
                            <a:srgbClr val="000000"/>
                          </a:solidFill>
                          <a:latin typeface="HG創英角ｺﾞｼｯｸUB"/>
                          <a:ea typeface="HG創英角ｺﾞｼｯｸUB"/>
                        </a:rPr>
                        <a:t>○</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354240">
                <a:tc>
                  <a:txBody>
                    <a:bodyPr anchor="ctr">
                      <a:noAutofit/>
                    </a:bodyPr>
                    <a:p>
                      <a:pPr algn="ctr">
                        <a:lnSpc>
                          <a:spcPct val="100000"/>
                        </a:lnSpc>
                      </a:pPr>
                      <a:r>
                        <a:rPr b="0" lang="ja-JP" sz="1400" spc="-1" strike="noStrike">
                          <a:solidFill>
                            <a:srgbClr val="000000"/>
                          </a:solidFill>
                          <a:latin typeface="Segoe UI"/>
                          <a:ea typeface="メイリオ"/>
                        </a:rPr>
                        <a:t>手袋</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fccff">
                        <a:alpha val="50000"/>
                      </a:srgbClr>
                    </a:solidFill>
                  </a:tcPr>
                </a:tc>
                <a:tc>
                  <a:txBody>
                    <a:bodyPr anchor="ctr">
                      <a:noAutofit/>
                    </a:bodyPr>
                    <a:p>
                      <a:pPr algn="ctr">
                        <a:lnSpc>
                          <a:spcPct val="100000"/>
                        </a:lnSpc>
                        <a:tabLst>
                          <a:tab algn="l" pos="0"/>
                        </a:tabLst>
                      </a:pPr>
                      <a:r>
                        <a:rPr b="1" lang="en-US" sz="1600" spc="-1" strike="noStrike">
                          <a:solidFill>
                            <a:srgbClr val="000000"/>
                          </a:solidFill>
                          <a:latin typeface="HG創英角ｺﾞｼｯｸUB"/>
                          <a:ea typeface="HG創英角ｺﾞｼｯｸUB"/>
                        </a:rPr>
                        <a:t>○</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ja-JP" sz="1600" spc="-1" strike="noStrike">
                          <a:solidFill>
                            <a:srgbClr val="000000"/>
                          </a:solidFill>
                          <a:latin typeface="Segoe UI"/>
                          <a:ea typeface="メイリオ"/>
                        </a:rPr>
                        <a:t>－</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ja-JP" sz="1600" spc="-1" strike="noStrike">
                          <a:solidFill>
                            <a:srgbClr val="000000"/>
                          </a:solidFill>
                          <a:latin typeface="Segoe UI"/>
                          <a:ea typeface="メイリオ"/>
                        </a:rPr>
                        <a:t>－</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354240">
                <a:tc>
                  <a:txBody>
                    <a:bodyPr anchor="ctr">
                      <a:noAutofit/>
                    </a:bodyPr>
                    <a:p>
                      <a:pPr algn="ctr">
                        <a:lnSpc>
                          <a:spcPct val="100000"/>
                        </a:lnSpc>
                      </a:pPr>
                      <a:r>
                        <a:rPr b="0" lang="ja-JP" sz="1400" spc="-1" strike="noStrike">
                          <a:solidFill>
                            <a:srgbClr val="000000"/>
                          </a:solidFill>
                          <a:latin typeface="Segoe UI"/>
                          <a:ea typeface="メイリオ"/>
                        </a:rPr>
                        <a:t>ガウン･エプロン</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fccff">
                        <a:alpha val="50000"/>
                      </a:srgbClr>
                    </a:solidFill>
                  </a:tcPr>
                </a:tc>
                <a:tc>
                  <a:txBody>
                    <a:bodyPr anchor="ctr">
                      <a:noAutofit/>
                    </a:bodyPr>
                    <a:p>
                      <a:pPr algn="ctr">
                        <a:lnSpc>
                          <a:spcPct val="100000"/>
                        </a:lnSpc>
                        <a:tabLst>
                          <a:tab algn="l" pos="0"/>
                        </a:tabLst>
                      </a:pPr>
                      <a:r>
                        <a:rPr b="1" lang="en-US" sz="1600" spc="-1" strike="noStrike">
                          <a:solidFill>
                            <a:srgbClr val="000000"/>
                          </a:solidFill>
                          <a:latin typeface="HG創英角ｺﾞｼｯｸUB"/>
                          <a:ea typeface="HG創英角ｺﾞｼｯｸUB"/>
                        </a:rPr>
                        <a:t>○</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ja-JP" sz="1600" spc="-1" strike="noStrike">
                          <a:solidFill>
                            <a:srgbClr val="000000"/>
                          </a:solidFill>
                          <a:latin typeface="Segoe UI"/>
                          <a:ea typeface="メイリオ"/>
                        </a:rPr>
                        <a:t>－</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ja-JP" sz="1600" spc="-1" strike="noStrike">
                          <a:solidFill>
                            <a:srgbClr val="000000"/>
                          </a:solidFill>
                          <a:latin typeface="Segoe UI"/>
                          <a:ea typeface="メイリオ"/>
                        </a:rPr>
                        <a:t>－</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354960">
                <a:tc>
                  <a:txBody>
                    <a:bodyPr anchor="ctr">
                      <a:noAutofit/>
                    </a:bodyPr>
                    <a:p>
                      <a:pPr algn="ctr">
                        <a:lnSpc>
                          <a:spcPct val="100000"/>
                        </a:lnSpc>
                      </a:pPr>
                      <a:r>
                        <a:rPr b="0" lang="ja-JP" sz="1400" spc="-1" strike="noStrike">
                          <a:solidFill>
                            <a:srgbClr val="000000"/>
                          </a:solidFill>
                          <a:latin typeface="Segoe UI"/>
                          <a:ea typeface="メイリオ"/>
                        </a:rPr>
                        <a:t>マスク</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fccff">
                        <a:alpha val="50000"/>
                      </a:srgbClr>
                    </a:solidFill>
                  </a:tcPr>
                </a:tc>
                <a:tc>
                  <a:txBody>
                    <a:bodyPr anchor="ctr">
                      <a:noAutofit/>
                    </a:bodyPr>
                    <a:p>
                      <a:pPr algn="ctr">
                        <a:lnSpc>
                          <a:spcPct val="100000"/>
                        </a:lnSpc>
                        <a:tabLst>
                          <a:tab algn="l" pos="0"/>
                        </a:tabLst>
                      </a:pPr>
                      <a:r>
                        <a:rPr b="1" lang="en-US" sz="1600" spc="-1" strike="noStrike">
                          <a:solidFill>
                            <a:srgbClr val="000000"/>
                          </a:solidFill>
                          <a:latin typeface="HG創英角ｺﾞｼｯｸUB"/>
                          <a:ea typeface="HG創英角ｺﾞｼｯｸUB"/>
                        </a:rPr>
                        <a:t>○</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ja-JP" sz="1400" spc="-1" strike="noStrike">
                          <a:solidFill>
                            <a:srgbClr val="000000"/>
                          </a:solidFill>
                          <a:latin typeface="Segoe UI"/>
                          <a:ea typeface="メイリオ"/>
                        </a:rPr>
                        <a:t>サージカルマスク</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0" lang="en-US" sz="1400" spc="-1" strike="noStrike">
                          <a:solidFill>
                            <a:srgbClr val="000000"/>
                          </a:solidFill>
                          <a:latin typeface="Segoe UI"/>
                          <a:ea typeface="メイリオ"/>
                        </a:rPr>
                        <a:t>N95</a:t>
                      </a:r>
                      <a:r>
                        <a:rPr b="0" lang="ja-JP" sz="1400" spc="-1" strike="noStrike">
                          <a:solidFill>
                            <a:srgbClr val="000000"/>
                          </a:solidFill>
                          <a:latin typeface="Segoe UI"/>
                          <a:ea typeface="メイリオ"/>
                        </a:rPr>
                        <a:t>マスク</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bl>
          </a:graphicData>
        </a:graphic>
      </p:graphicFrame>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117"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118"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119" name="Rectangle 4"/>
          <p:cNvSpPr/>
          <p:nvPr/>
        </p:nvSpPr>
        <p:spPr>
          <a:xfrm>
            <a:off x="728640" y="324000"/>
            <a:ext cx="8829720" cy="640080"/>
          </a:xfrm>
          <a:prstGeom prst="roundRect">
            <a:avLst>
              <a:gd name="adj" fmla="val 16667"/>
            </a:avLst>
          </a:prstGeom>
          <a:solidFill>
            <a:schemeClr val="accent1">
              <a:lumMod val="20000"/>
              <a:lumOff val="80000"/>
            </a:schemeClr>
          </a:solidFill>
          <a:ln w="38100">
            <a:solidFill>
              <a:srgbClr val="f0a22e"/>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Segoe UI"/>
                <a:ea typeface="游ゴシック"/>
              </a:rPr>
              <a:t>新型コロナウイルス感染症患者に対する</a:t>
            </a:r>
            <a:r>
              <a:rPr b="1" lang="en-US" sz="3200" spc="-1" strike="noStrike">
                <a:solidFill>
                  <a:srgbClr val="000000"/>
                </a:solidFill>
                <a:latin typeface="Segoe UI"/>
                <a:ea typeface="游ゴシック"/>
              </a:rPr>
              <a:t>PPE</a:t>
            </a:r>
            <a:endParaRPr b="0" lang="en-US" sz="3200" spc="-1" strike="noStrike">
              <a:latin typeface="Arial"/>
            </a:endParaRPr>
          </a:p>
        </p:txBody>
      </p:sp>
      <p:graphicFrame>
        <p:nvGraphicFramePr>
          <p:cNvPr id="120" name="表 6"/>
          <p:cNvGraphicFramePr/>
          <p:nvPr/>
        </p:nvGraphicFramePr>
        <p:xfrm>
          <a:off x="728640" y="1143000"/>
          <a:ext cx="8829720" cy="3308400"/>
        </p:xfrm>
        <a:graphic>
          <a:graphicData uri="http://schemas.openxmlformats.org/drawingml/2006/table">
            <a:tbl>
              <a:tblPr/>
              <a:tblGrid>
                <a:gridCol w="2038680"/>
                <a:gridCol w="1068480"/>
                <a:gridCol w="1667520"/>
                <a:gridCol w="1270440"/>
                <a:gridCol w="1392120"/>
                <a:gridCol w="1392480"/>
              </a:tblGrid>
              <a:tr h="418320">
                <a:tc>
                  <a:tcPr marL="91440" marR="91440">
                    <a:lnL w="2880">
                      <a:solidFill>
                        <a:srgbClr val="000000"/>
                      </a:solidFill>
                    </a:lnL>
                    <a:lnR w="2880">
                      <a:solidFill>
                        <a:srgbClr val="000000"/>
                      </a:solidFill>
                    </a:lnR>
                    <a:lnT w="2880">
                      <a:solidFill>
                        <a:srgbClr val="000000"/>
                      </a:solidFill>
                    </a:lnT>
                    <a:lnB w="2880">
                      <a:solidFill>
                        <a:srgbClr val="000000"/>
                      </a:solidFill>
                    </a:lnB>
                    <a:solidFill>
                      <a:srgbClr val="fcecd5"/>
                    </a:solidFill>
                  </a:tcPr>
                </a:tc>
                <a:tc>
                  <a:txBody>
                    <a:bodyPr anchor="ctr">
                      <a:noAutofit/>
                    </a:bodyPr>
                    <a:p>
                      <a:pPr algn="ctr">
                        <a:lnSpc>
                          <a:spcPct val="100000"/>
                        </a:lnSpc>
                        <a:tabLst>
                          <a:tab algn="l" pos="0"/>
                        </a:tabLst>
                      </a:pPr>
                      <a:r>
                        <a:rPr b="1" lang="ja-JP" sz="1600" spc="-1" strike="noStrike">
                          <a:solidFill>
                            <a:srgbClr val="000000"/>
                          </a:solidFill>
                          <a:latin typeface="Segoe UI"/>
                          <a:ea typeface="メイリオ"/>
                        </a:rPr>
                        <a:t>手袋</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cecd5">
                        <a:alpha val="50000"/>
                      </a:srgbClr>
                    </a:solidFill>
                  </a:tcPr>
                </a:tc>
                <a:tc>
                  <a:txBody>
                    <a:bodyPr anchor="ctr">
                      <a:noAutofit/>
                    </a:bodyPr>
                    <a:p>
                      <a:pPr algn="ctr">
                        <a:lnSpc>
                          <a:spcPct val="100000"/>
                        </a:lnSpc>
                        <a:tabLst>
                          <a:tab algn="l" pos="0"/>
                        </a:tabLst>
                      </a:pPr>
                      <a:r>
                        <a:rPr b="1" lang="ja-JP" sz="1600" spc="-1" strike="noStrike">
                          <a:solidFill>
                            <a:srgbClr val="000000"/>
                          </a:solidFill>
                          <a:latin typeface="Segoe UI"/>
                          <a:ea typeface="メイリオ"/>
                        </a:rPr>
                        <a:t>サージカマスク</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cecd5">
                        <a:alpha val="50000"/>
                      </a:srgbClr>
                    </a:solidFill>
                  </a:tcPr>
                </a:tc>
                <a:tc>
                  <a:txBody>
                    <a:bodyPr anchor="ctr">
                      <a:noAutofit/>
                    </a:bodyPr>
                    <a:p>
                      <a:pPr algn="ctr">
                        <a:lnSpc>
                          <a:spcPct val="100000"/>
                        </a:lnSpc>
                        <a:tabLst>
                          <a:tab algn="l" pos="0"/>
                        </a:tabLst>
                      </a:pPr>
                      <a:r>
                        <a:rPr b="1" lang="en-US" sz="1600" spc="-1" strike="noStrike">
                          <a:solidFill>
                            <a:srgbClr val="000000"/>
                          </a:solidFill>
                          <a:latin typeface="Segoe UI"/>
                          <a:ea typeface="メイリオ"/>
                        </a:rPr>
                        <a:t>N95</a:t>
                      </a:r>
                      <a:r>
                        <a:rPr b="1" lang="ja-JP" sz="1600" spc="-1" strike="noStrike">
                          <a:solidFill>
                            <a:srgbClr val="000000"/>
                          </a:solidFill>
                          <a:latin typeface="Segoe UI"/>
                          <a:ea typeface="メイリオ"/>
                        </a:rPr>
                        <a:t>マスク</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cecd5">
                        <a:alpha val="50000"/>
                      </a:srgbClr>
                    </a:solidFill>
                  </a:tcPr>
                </a:tc>
                <a:tc>
                  <a:txBody>
                    <a:bodyPr anchor="ctr">
                      <a:noAutofit/>
                    </a:bodyPr>
                    <a:p>
                      <a:pPr algn="ctr">
                        <a:lnSpc>
                          <a:spcPct val="100000"/>
                        </a:lnSpc>
                        <a:tabLst>
                          <a:tab algn="l" pos="0"/>
                        </a:tabLst>
                      </a:pPr>
                      <a:r>
                        <a:rPr b="1" lang="ja-JP" sz="1600" spc="-1" strike="noStrike">
                          <a:solidFill>
                            <a:srgbClr val="000000"/>
                          </a:solidFill>
                          <a:latin typeface="Segoe UI"/>
                          <a:ea typeface="メイリオ"/>
                        </a:rPr>
                        <a:t>ガウン</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cecd5">
                        <a:alpha val="50000"/>
                      </a:srgbClr>
                    </a:solidFill>
                  </a:tcPr>
                </a:tc>
                <a:tc>
                  <a:txBody>
                    <a:bodyPr anchor="ctr">
                      <a:noAutofit/>
                    </a:bodyPr>
                    <a:p>
                      <a:pPr algn="ctr">
                        <a:lnSpc>
                          <a:spcPct val="100000"/>
                        </a:lnSpc>
                        <a:tabLst>
                          <a:tab algn="l" pos="0"/>
                        </a:tabLst>
                      </a:pPr>
                      <a:r>
                        <a:rPr b="1" lang="ja-JP" sz="1600" spc="-1" strike="noStrike">
                          <a:solidFill>
                            <a:srgbClr val="000000"/>
                          </a:solidFill>
                          <a:latin typeface="Segoe UI"/>
                          <a:ea typeface="メイリオ"/>
                        </a:rPr>
                        <a:t>眼の防護</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cecd5">
                        <a:alpha val="50000"/>
                      </a:srgbClr>
                    </a:solidFill>
                  </a:tcPr>
                </a:tc>
              </a:tr>
              <a:tr h="570960">
                <a:tc>
                  <a:txBody>
                    <a:bodyPr anchor="ctr">
                      <a:noAutofit/>
                    </a:bodyPr>
                    <a:p>
                      <a:pPr algn="ctr">
                        <a:lnSpc>
                          <a:spcPct val="100000"/>
                        </a:lnSpc>
                      </a:pPr>
                      <a:r>
                        <a:rPr b="0" lang="ja-JP" sz="1400" spc="-1" strike="noStrike">
                          <a:solidFill>
                            <a:srgbClr val="000000"/>
                          </a:solidFill>
                          <a:latin typeface="Segoe UI"/>
                          <a:ea typeface="メイリオ"/>
                        </a:rPr>
                        <a:t>診察</a:t>
                      </a:r>
                      <a:endParaRPr b="0" lang="en-US" sz="1400" spc="-1" strike="noStrike">
                        <a:latin typeface="Arial"/>
                      </a:endParaRPr>
                    </a:p>
                    <a:p>
                      <a:pPr algn="ctr">
                        <a:lnSpc>
                          <a:spcPct val="100000"/>
                        </a:lnSpc>
                      </a:pPr>
                      <a:r>
                        <a:rPr b="0" lang="en-US" sz="1400" spc="-1" strike="noStrike">
                          <a:solidFill>
                            <a:srgbClr val="000000"/>
                          </a:solidFill>
                          <a:latin typeface="Segoe UI"/>
                          <a:ea typeface="メイリオ"/>
                        </a:rPr>
                        <a:t>(</a:t>
                      </a:r>
                      <a:r>
                        <a:rPr b="0" lang="ja-JP" sz="1400" spc="-1" strike="noStrike">
                          <a:solidFill>
                            <a:srgbClr val="000000"/>
                          </a:solidFill>
                          <a:latin typeface="Segoe UI"/>
                          <a:ea typeface="メイリオ"/>
                        </a:rPr>
                        <a:t>飛沫曝露リスク大</a:t>
                      </a:r>
                      <a:r>
                        <a:rPr b="0" lang="ja-JP" sz="1400" spc="-1" strike="noStrike" baseline="30000">
                          <a:solidFill>
                            <a:srgbClr val="000000"/>
                          </a:solidFill>
                          <a:latin typeface="Segoe UI"/>
                          <a:ea typeface="メイリオ"/>
                        </a:rPr>
                        <a:t>注</a:t>
                      </a:r>
                      <a:r>
                        <a:rPr b="0" lang="en-US" sz="1400" spc="-1" strike="noStrike" baseline="30000">
                          <a:solidFill>
                            <a:srgbClr val="000000"/>
                          </a:solidFill>
                          <a:latin typeface="Segoe UI"/>
                          <a:ea typeface="メイリオ"/>
                        </a:rPr>
                        <a:t>1</a:t>
                      </a:r>
                      <a:r>
                        <a:rPr b="0"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cecd5">
                        <a:alpha val="50000"/>
                      </a:srgbClr>
                    </a:solid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547200">
                <a:tc>
                  <a:txBody>
                    <a:bodyPr anchor="ctr">
                      <a:noAutofit/>
                    </a:bodyPr>
                    <a:p>
                      <a:pPr algn="ctr">
                        <a:lnSpc>
                          <a:spcPct val="100000"/>
                        </a:lnSpc>
                      </a:pPr>
                      <a:r>
                        <a:rPr b="0" lang="ja-JP" sz="1400" spc="-1" strike="noStrike">
                          <a:solidFill>
                            <a:srgbClr val="000000"/>
                          </a:solidFill>
                          <a:latin typeface="Segoe UI"/>
                          <a:ea typeface="メイリオ"/>
                        </a:rPr>
                        <a:t>診察</a:t>
                      </a:r>
                      <a:endParaRPr b="0" lang="en-US" sz="1400" spc="-1" strike="noStrike">
                        <a:latin typeface="Arial"/>
                      </a:endParaRPr>
                    </a:p>
                    <a:p>
                      <a:pPr algn="ctr">
                        <a:lnSpc>
                          <a:spcPct val="100000"/>
                        </a:lnSpc>
                      </a:pPr>
                      <a:r>
                        <a:rPr b="0" lang="en-US" sz="1400" spc="-1" strike="noStrike">
                          <a:solidFill>
                            <a:srgbClr val="000000"/>
                          </a:solidFill>
                          <a:latin typeface="Segoe UI"/>
                          <a:ea typeface="メイリオ"/>
                        </a:rPr>
                        <a:t>(</a:t>
                      </a:r>
                      <a:r>
                        <a:rPr b="0" lang="ja-JP" sz="1400" spc="-1" strike="noStrike">
                          <a:solidFill>
                            <a:srgbClr val="000000"/>
                          </a:solidFill>
                          <a:latin typeface="Segoe UI"/>
                          <a:ea typeface="メイリオ"/>
                        </a:rPr>
                        <a:t>飛沫曝露リスク小</a:t>
                      </a:r>
                      <a:r>
                        <a:rPr b="0" lang="ja-JP" sz="1400" spc="-1" strike="noStrike" baseline="30000">
                          <a:solidFill>
                            <a:srgbClr val="000000"/>
                          </a:solidFill>
                          <a:latin typeface="Segoe UI"/>
                          <a:ea typeface="メイリオ"/>
                        </a:rPr>
                        <a:t>注</a:t>
                      </a:r>
                      <a:r>
                        <a:rPr b="0" lang="en-US" sz="1400" spc="-1" strike="noStrike" baseline="30000">
                          <a:solidFill>
                            <a:srgbClr val="000000"/>
                          </a:solidFill>
                          <a:latin typeface="Segoe UI"/>
                          <a:ea typeface="メイリオ"/>
                        </a:rPr>
                        <a:t>2</a:t>
                      </a:r>
                      <a:r>
                        <a:rPr b="0"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cecd5">
                        <a:alpha val="50000"/>
                      </a:srgbClr>
                    </a:solid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354240">
                <a:tc>
                  <a:txBody>
                    <a:bodyPr anchor="ctr">
                      <a:noAutofit/>
                    </a:bodyPr>
                    <a:p>
                      <a:pPr algn="ctr">
                        <a:lnSpc>
                          <a:spcPct val="100000"/>
                        </a:lnSpc>
                      </a:pPr>
                      <a:r>
                        <a:rPr b="0" lang="ja-JP" sz="1400" spc="-1" strike="noStrike">
                          <a:solidFill>
                            <a:srgbClr val="000000"/>
                          </a:solidFill>
                          <a:latin typeface="Segoe UI"/>
                          <a:ea typeface="メイリオ"/>
                        </a:rPr>
                        <a:t>呼吸器検体採取</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cecd5">
                        <a:alpha val="50000"/>
                      </a:srgbClr>
                    </a:solidFill>
                  </a:tcPr>
                </a:tc>
                <a:tc>
                  <a:txBody>
                    <a:bodyPr anchor="ctr">
                      <a:noAutofit/>
                    </a:bodyPr>
                    <a:p>
                      <a:pPr algn="ctr">
                        <a:lnSpc>
                          <a:spcPct val="100000"/>
                        </a:lnSpc>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354240">
                <a:tc>
                  <a:txBody>
                    <a:bodyPr anchor="ctr">
                      <a:noAutofit/>
                    </a:bodyPr>
                    <a:p>
                      <a:pPr algn="ctr">
                        <a:lnSpc>
                          <a:spcPct val="100000"/>
                        </a:lnSpc>
                      </a:pPr>
                      <a:r>
                        <a:rPr b="0" lang="ja-JP" sz="1400" spc="-1" strike="noStrike">
                          <a:solidFill>
                            <a:srgbClr val="000000"/>
                          </a:solidFill>
                          <a:latin typeface="Segoe UI"/>
                          <a:ea typeface="メイリオ"/>
                        </a:rPr>
                        <a:t>エアロゾル産生手技</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cecd5">
                        <a:alpha val="50000"/>
                      </a:srgbClr>
                    </a:solid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354240">
                <a:tc>
                  <a:txBody>
                    <a:bodyPr anchor="ctr">
                      <a:noAutofit/>
                    </a:bodyPr>
                    <a:p>
                      <a:pPr algn="ctr">
                        <a:lnSpc>
                          <a:spcPct val="100000"/>
                        </a:lnSpc>
                      </a:pPr>
                      <a:r>
                        <a:rPr b="0" lang="ja-JP" sz="1400" spc="-1" strike="noStrike">
                          <a:solidFill>
                            <a:srgbClr val="000000"/>
                          </a:solidFill>
                          <a:latin typeface="Segoe UI"/>
                          <a:ea typeface="メイリオ"/>
                        </a:rPr>
                        <a:t>環境整備</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cecd5">
                        <a:alpha val="50000"/>
                      </a:srgbClr>
                    </a:solid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354240">
                <a:tc>
                  <a:txBody>
                    <a:bodyPr anchor="ctr">
                      <a:noAutofit/>
                    </a:bodyPr>
                    <a:p>
                      <a:pPr algn="ctr">
                        <a:lnSpc>
                          <a:spcPct val="100000"/>
                        </a:lnSpc>
                      </a:pPr>
                      <a:r>
                        <a:rPr b="0" lang="ja-JP" sz="1400" spc="-1" strike="noStrike">
                          <a:solidFill>
                            <a:srgbClr val="000000"/>
                          </a:solidFill>
                          <a:latin typeface="Segoe UI"/>
                          <a:ea typeface="メイリオ"/>
                        </a:rPr>
                        <a:t>リネン交換</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cecd5">
                        <a:alpha val="50000"/>
                      </a:srgbClr>
                    </a:solid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354960">
                <a:tc>
                  <a:txBody>
                    <a:bodyPr anchor="ctr">
                      <a:noAutofit/>
                    </a:bodyPr>
                    <a:p>
                      <a:pPr algn="ctr">
                        <a:lnSpc>
                          <a:spcPct val="100000"/>
                        </a:lnSpc>
                      </a:pPr>
                      <a:r>
                        <a:rPr b="0" lang="ja-JP" sz="1400" spc="-1" strike="noStrike">
                          <a:solidFill>
                            <a:srgbClr val="000000"/>
                          </a:solidFill>
                          <a:latin typeface="Segoe UI"/>
                          <a:ea typeface="メイリオ"/>
                        </a:rPr>
                        <a:t>患者搬送</a:t>
                      </a:r>
                      <a:r>
                        <a:rPr b="0" lang="ja-JP" sz="1400" spc="-1" strike="noStrike" baseline="30000">
                          <a:solidFill>
                            <a:srgbClr val="000000"/>
                          </a:solidFill>
                          <a:latin typeface="Segoe UI"/>
                          <a:ea typeface="メイリオ"/>
                        </a:rPr>
                        <a:t>注</a:t>
                      </a:r>
                      <a:r>
                        <a:rPr b="0" lang="en-US" sz="1400" spc="-1" strike="noStrike" baseline="30000">
                          <a:solidFill>
                            <a:srgbClr val="000000"/>
                          </a:solidFill>
                          <a:latin typeface="Segoe UI"/>
                          <a:ea typeface="メイリオ"/>
                        </a:rPr>
                        <a:t>3</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fcecd5">
                        <a:alpha val="50000"/>
                      </a:srgbClr>
                    </a:solid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tabLst>
                          <a:tab algn="l" pos="0"/>
                        </a:tabLst>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chor="ctr">
                      <a:noAutofit/>
                    </a:bodyPr>
                    <a:p>
                      <a:pPr algn="ctr">
                        <a:lnSpc>
                          <a:spcPct val="100000"/>
                        </a:lnSpc>
                      </a:pPr>
                      <a:r>
                        <a:rPr b="1" lang="en-US" sz="1400" spc="-1" strike="noStrike">
                          <a:solidFill>
                            <a:srgbClr val="000000"/>
                          </a:solidFill>
                          <a:latin typeface="Segoe UI"/>
                          <a:ea typeface="メイリオ"/>
                        </a:rPr>
                        <a:t>△</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bl>
          </a:graphicData>
        </a:graphic>
      </p:graphicFrame>
      <p:sp>
        <p:nvSpPr>
          <p:cNvPr id="121" name="正方形/長方形 8"/>
          <p:cNvSpPr/>
          <p:nvPr/>
        </p:nvSpPr>
        <p:spPr>
          <a:xfrm>
            <a:off x="523800" y="4451760"/>
            <a:ext cx="9239040" cy="1760040"/>
          </a:xfrm>
          <a:prstGeom prst="rect">
            <a:avLst/>
          </a:prstGeom>
          <a:noFill/>
          <a:ln w="0">
            <a:noFill/>
          </a:ln>
        </p:spPr>
        <p:style>
          <a:lnRef idx="0"/>
          <a:fillRef idx="0"/>
          <a:effectRef idx="0"/>
          <a:fontRef idx="minor"/>
        </p:style>
        <p:txBody>
          <a:bodyPr lIns="90000" rIns="90000" tIns="45000" bIns="45000">
            <a:spAutoFit/>
          </a:bodyPr>
          <a:p>
            <a:pPr algn="ctr">
              <a:lnSpc>
                <a:spcPct val="100000"/>
              </a:lnSpc>
              <a:spcAft>
                <a:spcPts val="601"/>
              </a:spcAft>
            </a:pPr>
            <a:r>
              <a:rPr b="0" lang="en-US" sz="1400" spc="-1" strike="noStrike">
                <a:solidFill>
                  <a:srgbClr val="000000"/>
                </a:solidFill>
                <a:latin typeface="Segoe UI"/>
                <a:ea typeface="メイリオ"/>
              </a:rPr>
              <a:t>○</a:t>
            </a:r>
            <a:r>
              <a:rPr b="0" lang="en-US" sz="1400" spc="-1" strike="noStrike">
                <a:solidFill>
                  <a:srgbClr val="000000"/>
                </a:solidFill>
                <a:latin typeface="Segoe UI"/>
                <a:ea typeface="メイリオ"/>
              </a:rPr>
              <a:t>: </a:t>
            </a:r>
            <a:r>
              <a:rPr b="0" lang="ja-JP" sz="1400" spc="-1" strike="noStrike">
                <a:solidFill>
                  <a:srgbClr val="000000"/>
                </a:solidFill>
                <a:latin typeface="Segoe UI"/>
                <a:ea typeface="メイリオ"/>
              </a:rPr>
              <a:t>必ず使用する   △</a:t>
            </a:r>
            <a:r>
              <a:rPr b="0" lang="en-US" sz="1400" spc="-1" strike="noStrike">
                <a:solidFill>
                  <a:srgbClr val="000000"/>
                </a:solidFill>
                <a:latin typeface="Segoe UI"/>
                <a:ea typeface="メイリオ"/>
              </a:rPr>
              <a:t>: </a:t>
            </a:r>
            <a:r>
              <a:rPr b="0" lang="ja-JP" sz="1400" spc="-1" strike="noStrike">
                <a:solidFill>
                  <a:srgbClr val="000000"/>
                </a:solidFill>
                <a:latin typeface="Segoe UI"/>
                <a:ea typeface="メイリオ"/>
              </a:rPr>
              <a:t>状況により使用する</a:t>
            </a:r>
            <a:endParaRPr b="0" lang="en-US" sz="1400" spc="-1" strike="noStrike">
              <a:latin typeface="Arial"/>
            </a:endParaRPr>
          </a:p>
          <a:p>
            <a:pPr>
              <a:lnSpc>
                <a:spcPct val="100000"/>
              </a:lnSpc>
            </a:pPr>
            <a:r>
              <a:rPr b="0" lang="ja-JP" sz="1400" spc="-1" strike="noStrike" baseline="30000">
                <a:solidFill>
                  <a:srgbClr val="000000"/>
                </a:solidFill>
                <a:latin typeface="Segoe UI"/>
                <a:ea typeface="メイリオ"/>
              </a:rPr>
              <a:t>注</a:t>
            </a:r>
            <a:r>
              <a:rPr b="0" lang="en-US" sz="1400" spc="-1" strike="noStrike" baseline="30000">
                <a:solidFill>
                  <a:srgbClr val="000000"/>
                </a:solidFill>
                <a:latin typeface="Segoe UI"/>
                <a:ea typeface="メイリオ"/>
              </a:rPr>
              <a:t>1  </a:t>
            </a:r>
            <a:r>
              <a:rPr b="0" lang="ja-JP" sz="1400" spc="-1" strike="noStrike">
                <a:solidFill>
                  <a:srgbClr val="000000"/>
                </a:solidFill>
                <a:latin typeface="Segoe UI"/>
                <a:ea typeface="メイリオ"/>
              </a:rPr>
              <a:t>飛沫リスク大</a:t>
            </a:r>
            <a:endParaRPr b="0" lang="en-US" sz="1400" spc="-1" strike="noStrike">
              <a:latin typeface="Arial"/>
            </a:endParaRPr>
          </a:p>
          <a:p>
            <a:pPr marL="271440">
              <a:lnSpc>
                <a:spcPct val="100000"/>
              </a:lnSpc>
              <a:spcAft>
                <a:spcPts val="400"/>
              </a:spcAft>
              <a:tabLst>
                <a:tab algn="l" pos="271440"/>
              </a:tabLst>
            </a:pPr>
            <a:r>
              <a:rPr b="0" lang="ja-JP" sz="1400" spc="-1" strike="noStrike">
                <a:solidFill>
                  <a:srgbClr val="000000"/>
                </a:solidFill>
                <a:latin typeface="Segoe UI"/>
                <a:ea typeface="メイリオ"/>
              </a:rPr>
              <a:t>患者がマスクの着用ができない、近い距離での処置が必要など、顔面への飛沫曝露のリスクが高い場合</a:t>
            </a:r>
            <a:endParaRPr b="0" lang="en-US" sz="1400" spc="-1" strike="noStrike">
              <a:latin typeface="Arial"/>
            </a:endParaRPr>
          </a:p>
          <a:p>
            <a:pPr>
              <a:lnSpc>
                <a:spcPct val="100000"/>
              </a:lnSpc>
              <a:tabLst>
                <a:tab algn="l" pos="271440"/>
              </a:tabLst>
            </a:pPr>
            <a:r>
              <a:rPr b="0" lang="ja-JP" sz="1400" spc="-1" strike="noStrike" baseline="30000">
                <a:solidFill>
                  <a:srgbClr val="000000"/>
                </a:solidFill>
                <a:latin typeface="Segoe UI"/>
                <a:ea typeface="メイリオ"/>
              </a:rPr>
              <a:t>注</a:t>
            </a:r>
            <a:r>
              <a:rPr b="0" lang="en-US" sz="1400" spc="-1" strike="noStrike" baseline="30000">
                <a:solidFill>
                  <a:srgbClr val="000000"/>
                </a:solidFill>
                <a:latin typeface="Segoe UI"/>
                <a:ea typeface="メイリオ"/>
              </a:rPr>
              <a:t>2 </a:t>
            </a:r>
            <a:r>
              <a:rPr b="0" lang="ja-JP" sz="1400" spc="-1" strike="noStrike">
                <a:solidFill>
                  <a:srgbClr val="000000"/>
                </a:solidFill>
                <a:latin typeface="Segoe UI"/>
                <a:ea typeface="メイリオ"/>
              </a:rPr>
              <a:t>飛沫リスク小</a:t>
            </a:r>
            <a:endParaRPr b="0" lang="en-US" sz="1400" spc="-1" strike="noStrike">
              <a:latin typeface="Arial"/>
            </a:endParaRPr>
          </a:p>
          <a:p>
            <a:pPr marL="271440">
              <a:lnSpc>
                <a:spcPct val="100000"/>
              </a:lnSpc>
              <a:spcAft>
                <a:spcPts val="400"/>
              </a:spcAft>
              <a:tabLst>
                <a:tab algn="l" pos="271440"/>
              </a:tabLst>
            </a:pPr>
            <a:r>
              <a:rPr b="0" lang="ja-JP" sz="1400" spc="-1" strike="noStrike">
                <a:solidFill>
                  <a:srgbClr val="000000"/>
                </a:solidFill>
                <a:latin typeface="Segoe UI"/>
                <a:ea typeface="メイリオ"/>
              </a:rPr>
              <a:t>患者はマスクを着用し、顔面への飛沫曝露のリスクが高くない場合</a:t>
            </a:r>
            <a:endParaRPr b="0" lang="en-US" sz="1400" spc="-1" strike="noStrike">
              <a:latin typeface="Arial"/>
            </a:endParaRPr>
          </a:p>
          <a:p>
            <a:pPr>
              <a:lnSpc>
                <a:spcPct val="100000"/>
              </a:lnSpc>
              <a:tabLst>
                <a:tab algn="l" pos="271440"/>
              </a:tabLst>
            </a:pPr>
            <a:r>
              <a:rPr b="0" lang="ja-JP" sz="1400" spc="-1" strike="noStrike" baseline="30000">
                <a:solidFill>
                  <a:srgbClr val="000000"/>
                </a:solidFill>
                <a:latin typeface="Segoe UI"/>
                <a:ea typeface="メイリオ"/>
              </a:rPr>
              <a:t>注</a:t>
            </a:r>
            <a:r>
              <a:rPr b="0" lang="en-US" sz="1400" spc="-1" strike="noStrike" baseline="30000">
                <a:solidFill>
                  <a:srgbClr val="000000"/>
                </a:solidFill>
                <a:latin typeface="Segoe UI"/>
                <a:ea typeface="メイリオ"/>
              </a:rPr>
              <a:t>3 </a:t>
            </a:r>
            <a:r>
              <a:rPr b="0" lang="ja-JP" sz="1400" spc="-1" strike="noStrike">
                <a:solidFill>
                  <a:srgbClr val="000000"/>
                </a:solidFill>
                <a:latin typeface="Segoe UI"/>
                <a:ea typeface="メイリオ"/>
              </a:rPr>
              <a:t>患者搬送</a:t>
            </a:r>
            <a:endParaRPr b="0" lang="en-US" sz="1400" spc="-1" strike="noStrike">
              <a:latin typeface="Arial"/>
            </a:endParaRPr>
          </a:p>
          <a:p>
            <a:pPr marL="271440">
              <a:lnSpc>
                <a:spcPct val="100000"/>
              </a:lnSpc>
              <a:spcAft>
                <a:spcPts val="400"/>
              </a:spcAft>
              <a:tabLst>
                <a:tab algn="l" pos="271440"/>
              </a:tabLst>
            </a:pPr>
            <a:r>
              <a:rPr b="0" lang="ja-JP" sz="1400" spc="-1" strike="noStrike">
                <a:solidFill>
                  <a:srgbClr val="000000"/>
                </a:solidFill>
                <a:latin typeface="Segoe UI"/>
                <a:ea typeface="メイリオ"/>
              </a:rPr>
              <a:t>直接患者に触れない業務（ドライバーなど）ではタイベックⓇを含むガウンは不要</a:t>
            </a:r>
            <a:endParaRPr b="0" lang="en-US" sz="14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123"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124"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125" name="Rectangle 4"/>
          <p:cNvSpPr/>
          <p:nvPr/>
        </p:nvSpPr>
        <p:spPr>
          <a:xfrm>
            <a:off x="728640" y="213120"/>
            <a:ext cx="8829720" cy="10047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n-US" sz="6000" spc="-1" strike="noStrike">
                <a:solidFill>
                  <a:srgbClr val="000000"/>
                </a:solidFill>
                <a:latin typeface="Segoe UI"/>
                <a:ea typeface="游ゴシック"/>
              </a:rPr>
              <a:t>3</a:t>
            </a:r>
            <a:r>
              <a:rPr b="1" lang="en-US" sz="3200" spc="-1" strike="noStrike">
                <a:solidFill>
                  <a:srgbClr val="000000"/>
                </a:solidFill>
                <a:latin typeface="Segoe UI"/>
                <a:ea typeface="游ゴシック"/>
              </a:rPr>
              <a:t>. </a:t>
            </a:r>
            <a:r>
              <a:rPr b="1" lang="ja-JP" sz="3200" spc="-1" strike="noStrike">
                <a:solidFill>
                  <a:srgbClr val="000000"/>
                </a:solidFill>
                <a:latin typeface="Segoe UI"/>
                <a:ea typeface="游ゴシック"/>
              </a:rPr>
              <a:t>労働安全衛生と個人防護具</a:t>
            </a:r>
            <a:endParaRPr b="0" lang="en-US" sz="3200" spc="-1" strike="noStrike">
              <a:latin typeface="Arial"/>
            </a:endParaRPr>
          </a:p>
        </p:txBody>
      </p:sp>
      <p:grpSp>
        <p:nvGrpSpPr>
          <p:cNvPr id="126" name="グループ化 12"/>
          <p:cNvGrpSpPr/>
          <p:nvPr/>
        </p:nvGrpSpPr>
        <p:grpSpPr>
          <a:xfrm>
            <a:off x="892800" y="1703160"/>
            <a:ext cx="1794600" cy="1888560"/>
            <a:chOff x="892800" y="1703160"/>
            <a:chExt cx="1794600" cy="1888560"/>
          </a:xfrm>
        </p:grpSpPr>
        <p:pic>
          <p:nvPicPr>
            <p:cNvPr id="127" name="Picture 2" descr=""/>
            <p:cNvPicPr/>
            <p:nvPr/>
          </p:nvPicPr>
          <p:blipFill>
            <a:blip r:embed="rId1"/>
            <a:stretch/>
          </p:blipFill>
          <p:spPr>
            <a:xfrm>
              <a:off x="939960" y="1703160"/>
              <a:ext cx="1700280" cy="1700280"/>
            </a:xfrm>
            <a:prstGeom prst="rect">
              <a:avLst/>
            </a:prstGeom>
            <a:ln w="0">
              <a:noFill/>
            </a:ln>
          </p:spPr>
        </p:pic>
        <p:sp>
          <p:nvSpPr>
            <p:cNvPr id="128" name="正方形/長方形 14"/>
            <p:cNvSpPr/>
            <p:nvPr/>
          </p:nvSpPr>
          <p:spPr>
            <a:xfrm>
              <a:off x="892800" y="3227040"/>
              <a:ext cx="179460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zh-CN" sz="1800" spc="-1" strike="noStrike">
                  <a:solidFill>
                    <a:srgbClr val="000000"/>
                  </a:solidFill>
                  <a:latin typeface="Segoe UI"/>
                  <a:ea typeface="メイリオ"/>
                </a:rPr>
                <a:t>生物学的要因</a:t>
              </a:r>
              <a:endParaRPr b="0" lang="en-US" sz="1800" spc="-1" strike="noStrike">
                <a:latin typeface="Arial"/>
              </a:endParaRPr>
            </a:p>
          </p:txBody>
        </p:sp>
      </p:grpSp>
      <p:grpSp>
        <p:nvGrpSpPr>
          <p:cNvPr id="129" name="グループ化 11"/>
          <p:cNvGrpSpPr/>
          <p:nvPr/>
        </p:nvGrpSpPr>
        <p:grpSpPr>
          <a:xfrm>
            <a:off x="2636280" y="2901240"/>
            <a:ext cx="1445760" cy="1553040"/>
            <a:chOff x="2636280" y="2901240"/>
            <a:chExt cx="1445760" cy="1553040"/>
          </a:xfrm>
        </p:grpSpPr>
        <p:pic>
          <p:nvPicPr>
            <p:cNvPr id="130" name="Picture 4" descr=""/>
            <p:cNvPicPr/>
            <p:nvPr/>
          </p:nvPicPr>
          <p:blipFill>
            <a:blip r:embed="rId2"/>
            <a:stretch/>
          </p:blipFill>
          <p:spPr>
            <a:xfrm>
              <a:off x="2831400" y="2901240"/>
              <a:ext cx="1055520" cy="1258560"/>
            </a:xfrm>
            <a:prstGeom prst="rect">
              <a:avLst/>
            </a:prstGeom>
            <a:ln w="0">
              <a:noFill/>
            </a:ln>
          </p:spPr>
        </p:pic>
        <p:sp>
          <p:nvSpPr>
            <p:cNvPr id="131" name="正方形/長方形 15"/>
            <p:cNvSpPr/>
            <p:nvPr/>
          </p:nvSpPr>
          <p:spPr>
            <a:xfrm>
              <a:off x="2636280" y="4089600"/>
              <a:ext cx="144576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800" spc="-1" strike="noStrike">
                  <a:solidFill>
                    <a:srgbClr val="000000"/>
                  </a:solidFill>
                  <a:latin typeface="Segoe UI"/>
                  <a:ea typeface="メイリオ"/>
                </a:rPr>
                <a:t>化学的要因</a:t>
              </a:r>
              <a:endParaRPr b="0" lang="en-US" sz="1800" spc="-1" strike="noStrike">
                <a:latin typeface="Arial"/>
              </a:endParaRPr>
            </a:p>
          </p:txBody>
        </p:sp>
      </p:grpSp>
      <p:grpSp>
        <p:nvGrpSpPr>
          <p:cNvPr id="132" name="グループ化 13"/>
          <p:cNvGrpSpPr/>
          <p:nvPr/>
        </p:nvGrpSpPr>
        <p:grpSpPr>
          <a:xfrm>
            <a:off x="1518120" y="4257360"/>
            <a:ext cx="1445760" cy="1566720"/>
            <a:chOff x="1518120" y="4257360"/>
            <a:chExt cx="1445760" cy="1566720"/>
          </a:xfrm>
        </p:grpSpPr>
        <p:pic>
          <p:nvPicPr>
            <p:cNvPr id="133" name="Picture 6" descr=""/>
            <p:cNvPicPr/>
            <p:nvPr/>
          </p:nvPicPr>
          <p:blipFill>
            <a:blip r:embed="rId3"/>
            <a:stretch/>
          </p:blipFill>
          <p:spPr>
            <a:xfrm flipH="1">
              <a:off x="1636200" y="4257360"/>
              <a:ext cx="1210320" cy="1258560"/>
            </a:xfrm>
            <a:prstGeom prst="rect">
              <a:avLst/>
            </a:prstGeom>
            <a:ln w="0">
              <a:noFill/>
            </a:ln>
          </p:spPr>
        </p:pic>
        <p:sp>
          <p:nvSpPr>
            <p:cNvPr id="134" name="正方形/長方形 16"/>
            <p:cNvSpPr/>
            <p:nvPr/>
          </p:nvSpPr>
          <p:spPr>
            <a:xfrm>
              <a:off x="1518120" y="5459400"/>
              <a:ext cx="144576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800" spc="-1" strike="noStrike">
                  <a:solidFill>
                    <a:srgbClr val="000000"/>
                  </a:solidFill>
                  <a:latin typeface="Segoe UI"/>
                  <a:ea typeface="メイリオ"/>
                </a:rPr>
                <a:t>物理的要因</a:t>
              </a:r>
              <a:endParaRPr b="0" lang="en-US" sz="1800" spc="-1" strike="noStrike">
                <a:latin typeface="Arial"/>
              </a:endParaRPr>
            </a:p>
          </p:txBody>
        </p:sp>
      </p:grpSp>
      <p:grpSp>
        <p:nvGrpSpPr>
          <p:cNvPr id="135" name="グループ化 10"/>
          <p:cNvGrpSpPr/>
          <p:nvPr/>
        </p:nvGrpSpPr>
        <p:grpSpPr>
          <a:xfrm>
            <a:off x="6139080" y="3755880"/>
            <a:ext cx="2763360" cy="2039040"/>
            <a:chOff x="6139080" y="3755880"/>
            <a:chExt cx="2763360" cy="2039040"/>
          </a:xfrm>
        </p:grpSpPr>
        <p:pic>
          <p:nvPicPr>
            <p:cNvPr id="136" name="Picture 8" descr=""/>
            <p:cNvPicPr/>
            <p:nvPr/>
          </p:nvPicPr>
          <p:blipFill>
            <a:blip r:embed="rId4"/>
            <a:stretch/>
          </p:blipFill>
          <p:spPr>
            <a:xfrm>
              <a:off x="6789600" y="3755880"/>
              <a:ext cx="1461960" cy="1681560"/>
            </a:xfrm>
            <a:prstGeom prst="rect">
              <a:avLst/>
            </a:prstGeom>
            <a:ln w="0">
              <a:noFill/>
            </a:ln>
          </p:spPr>
        </p:pic>
        <p:sp>
          <p:nvSpPr>
            <p:cNvPr id="137" name="正方形/長方形 17"/>
            <p:cNvSpPr/>
            <p:nvPr/>
          </p:nvSpPr>
          <p:spPr>
            <a:xfrm>
              <a:off x="6139080" y="5430240"/>
              <a:ext cx="276336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ja-JP" sz="1800" spc="-1" strike="noStrike">
                  <a:solidFill>
                    <a:srgbClr val="000000"/>
                  </a:solidFill>
                  <a:latin typeface="Segoe UI"/>
                  <a:ea typeface="メイリオ"/>
                </a:rPr>
                <a:t>エルゴノミクス的要因</a:t>
              </a:r>
              <a:endParaRPr b="0" lang="en-US" sz="1800" spc="-1" strike="noStrike">
                <a:latin typeface="Arial"/>
              </a:endParaRPr>
            </a:p>
          </p:txBody>
        </p:sp>
      </p:grpSp>
      <p:grpSp>
        <p:nvGrpSpPr>
          <p:cNvPr id="138" name="グループ化 9"/>
          <p:cNvGrpSpPr/>
          <p:nvPr/>
        </p:nvGrpSpPr>
        <p:grpSpPr>
          <a:xfrm>
            <a:off x="7392600" y="1813320"/>
            <a:ext cx="2130120" cy="1960200"/>
            <a:chOff x="7392600" y="1813320"/>
            <a:chExt cx="2130120" cy="1960200"/>
          </a:xfrm>
        </p:grpSpPr>
        <p:pic>
          <p:nvPicPr>
            <p:cNvPr id="139" name="Picture 10" descr=""/>
            <p:cNvPicPr/>
            <p:nvPr/>
          </p:nvPicPr>
          <p:blipFill>
            <a:blip r:embed="rId5"/>
            <a:stretch/>
          </p:blipFill>
          <p:spPr>
            <a:xfrm>
              <a:off x="7771680" y="1813320"/>
              <a:ext cx="1371960" cy="1639080"/>
            </a:xfrm>
            <a:prstGeom prst="rect">
              <a:avLst/>
            </a:prstGeom>
            <a:ln w="0">
              <a:noFill/>
            </a:ln>
          </p:spPr>
        </p:pic>
        <p:sp>
          <p:nvSpPr>
            <p:cNvPr id="140" name="正方形/長方形 18"/>
            <p:cNvSpPr/>
            <p:nvPr/>
          </p:nvSpPr>
          <p:spPr>
            <a:xfrm>
              <a:off x="7392600" y="3408840"/>
              <a:ext cx="213012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zh-CN" sz="1800" spc="-1" strike="noStrike">
                  <a:solidFill>
                    <a:srgbClr val="000000"/>
                  </a:solidFill>
                  <a:latin typeface="Segoe UI"/>
                  <a:ea typeface="メイリオ"/>
                </a:rPr>
                <a:t>社会心理的要因</a:t>
              </a:r>
              <a:endParaRPr b="0" lang="en-US" sz="1800" spc="-1" strike="noStrike">
                <a:latin typeface="Arial"/>
              </a:endParaRPr>
            </a:p>
          </p:txBody>
        </p:sp>
      </p:grpSp>
      <p:grpSp>
        <p:nvGrpSpPr>
          <p:cNvPr id="141" name="グループ化 4"/>
          <p:cNvGrpSpPr/>
          <p:nvPr/>
        </p:nvGrpSpPr>
        <p:grpSpPr>
          <a:xfrm>
            <a:off x="4147920" y="1896480"/>
            <a:ext cx="1990800" cy="4035960"/>
            <a:chOff x="4147920" y="1896480"/>
            <a:chExt cx="1990800" cy="4035960"/>
          </a:xfrm>
        </p:grpSpPr>
        <p:pic>
          <p:nvPicPr>
            <p:cNvPr id="142" name="図 8" descr=""/>
            <p:cNvPicPr/>
            <p:nvPr/>
          </p:nvPicPr>
          <p:blipFill>
            <a:blip r:embed="rId6"/>
            <a:stretch/>
          </p:blipFill>
          <p:spPr>
            <a:xfrm>
              <a:off x="4147920" y="1896480"/>
              <a:ext cx="1990800" cy="3800520"/>
            </a:xfrm>
            <a:prstGeom prst="rect">
              <a:avLst/>
            </a:prstGeom>
            <a:ln w="0">
              <a:noFill/>
            </a:ln>
          </p:spPr>
        </p:pic>
        <p:sp>
          <p:nvSpPr>
            <p:cNvPr id="143" name="正方形/長方形 22"/>
            <p:cNvSpPr/>
            <p:nvPr/>
          </p:nvSpPr>
          <p:spPr>
            <a:xfrm>
              <a:off x="4253760" y="5567760"/>
              <a:ext cx="177912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ja-JP" sz="1800" spc="-1" strike="noStrike">
                  <a:solidFill>
                    <a:srgbClr val="000000"/>
                  </a:solidFill>
                  <a:latin typeface="Segoe UI"/>
                  <a:ea typeface="メイリオ"/>
                </a:rPr>
                <a:t>医療従事者</a:t>
              </a:r>
              <a:endParaRPr b="0" lang="en-US" sz="1800" spc="-1" strike="noStrike">
                <a:latin typeface="Arial"/>
              </a:endParaRPr>
            </a:p>
          </p:txBody>
        </p:sp>
      </p:grpSp>
      <p:sp>
        <p:nvSpPr>
          <p:cNvPr id="144" name="四角形: 角を丸くする 24"/>
          <p:cNvSpPr/>
          <p:nvPr/>
        </p:nvSpPr>
        <p:spPr>
          <a:xfrm>
            <a:off x="2515320" y="1328400"/>
            <a:ext cx="5286600" cy="535320"/>
          </a:xfrm>
          <a:prstGeom prst="roundRect">
            <a:avLst>
              <a:gd name="adj" fmla="val 16667"/>
            </a:avLst>
          </a:prstGeom>
          <a:solidFill>
            <a:schemeClr val="accent2">
              <a:lumMod val="75000"/>
            </a:schemeClr>
          </a:solidFill>
          <a:ln w="0">
            <a:noFill/>
          </a:ln>
        </p:spPr>
        <p:style>
          <a:lnRef idx="0"/>
          <a:fillRef idx="0"/>
          <a:effectRef idx="0"/>
          <a:fontRef idx="minor"/>
        </p:style>
        <p:txBody>
          <a:bodyPr lIns="90000" rIns="90000" tIns="72000" bIns="45000">
            <a:spAutoFit/>
          </a:bodyPr>
          <a:p>
            <a:pPr algn="ctr">
              <a:lnSpc>
                <a:spcPct val="100000"/>
              </a:lnSpc>
            </a:pPr>
            <a:r>
              <a:rPr b="1" lang="ja-JP" sz="2400" spc="-1" strike="noStrike">
                <a:solidFill>
                  <a:srgbClr val="ffffff"/>
                </a:solidFill>
                <a:latin typeface="Segoe UI"/>
                <a:ea typeface="メイリオ"/>
              </a:rPr>
              <a:t>医療従事者は独特の危害要因に曝露</a:t>
            </a:r>
            <a:endParaRPr b="0" lang="en-US" sz="2400" spc="-1" strike="noStrike">
              <a:latin typeface="Arial"/>
            </a:endParaRPr>
          </a:p>
        </p:txBody>
      </p:sp>
      <p:sp>
        <p:nvSpPr>
          <p:cNvPr id="145" name="直線コネクタ 25"/>
          <p:cNvSpPr/>
          <p:nvPr/>
        </p:nvSpPr>
        <p:spPr>
          <a:xfrm>
            <a:off x="2262960" y="1125360"/>
            <a:ext cx="5760720" cy="0"/>
          </a:xfrm>
          <a:prstGeom prst="line">
            <a:avLst/>
          </a:prstGeom>
          <a:ln cap="rnd" w="76200">
            <a:solidFill>
              <a:srgbClr val="a5644e"/>
            </a:solidFill>
            <a:round/>
          </a:ln>
        </p:spPr>
        <p:style>
          <a:lnRef idx="1">
            <a:schemeClr val="accent5"/>
          </a:lnRef>
          <a:fillRef idx="0">
            <a:schemeClr val="accent5"/>
          </a:fillRef>
          <a:effectRef idx="0">
            <a:schemeClr val="accent5"/>
          </a:effectRef>
          <a:fontRef idx="minor"/>
        </p:style>
      </p:sp>
    </p:spTree>
  </p:cSld>
  <mc:AlternateContent>
    <mc:Choice Requires="p14">
      <p:transition spd="med" p14:dur="700">
        <p:fade/>
      </p:transition>
    </mc:Choice>
    <mc:Fallback>
      <p:transition spd="med">
        <p:fade/>
      </p:transition>
    </mc:Fallback>
  </mc:AlternateContent>
  <p:timing>
    <p:tnLst>
      <p:par>
        <p:cTn id="75" dur="indefinite" restart="never" nodeType="tmRoot">
          <p:childTnLst>
            <p:seq>
              <p:cTn id="76" dur="indefinite" nodeType="mainSeq">
                <p:childTnLst>
                  <p:par>
                    <p:cTn id="77" fill="hold">
                      <p:stCondLst>
                        <p:cond delay="0"/>
                      </p:stCondLst>
                      <p:childTnLst>
                        <p:par>
                          <p:cTn id="78" fill="hold">
                            <p:stCondLst>
                              <p:cond delay="0"/>
                            </p:stCondLst>
                            <p:childTnLst>
                              <p:par>
                                <p:cTn id="79" nodeType="afterEffect" fill="hold" presetClass="entr" presetID="22" presetSubtype="8">
                                  <p:stCondLst>
                                    <p:cond delay="0"/>
                                  </p:stCondLst>
                                  <p:childTnLst>
                                    <p:set>
                                      <p:cBhvr>
                                        <p:cTn id="80" dur="1" fill="hold">
                                          <p:stCondLst>
                                            <p:cond delay="0"/>
                                          </p:stCondLst>
                                        </p:cTn>
                                        <p:tgtEl>
                                          <p:spTgt spid="141"/>
                                        </p:tgtEl>
                                        <p:attrNameLst>
                                          <p:attrName>style.visibility</p:attrName>
                                        </p:attrNameLst>
                                      </p:cBhvr>
                                      <p:to>
                                        <p:strVal val="visible"/>
                                      </p:to>
                                    </p:set>
                                    <p:animEffect filter="wipe(left)" transition="in">
                                      <p:cBhvr additive="repl">
                                        <p:cTn id="81" dur="500"/>
                                        <p:tgtEl>
                                          <p:spTgt spid="141"/>
                                        </p:tgtEl>
                                      </p:cBhvr>
                                    </p:animEffect>
                                  </p:childTnLst>
                                </p:cTn>
                              </p:par>
                            </p:childTnLst>
                          </p:cTn>
                        </p:par>
                      </p:childTnLst>
                    </p:cTn>
                  </p:par>
                  <p:par>
                    <p:cTn id="82" fill="hold">
                      <p:stCondLst>
                        <p:cond delay="indefinite"/>
                      </p:stCondLst>
                      <p:childTnLst>
                        <p:par>
                          <p:cTn id="83" fill="hold">
                            <p:stCondLst>
                              <p:cond delay="0"/>
                            </p:stCondLst>
                            <p:childTnLst>
                              <p:par>
                                <p:cTn id="84" nodeType="clickEffect" fill="hold" presetClass="entr" presetID="22" presetSubtype="8">
                                  <p:stCondLst>
                                    <p:cond delay="0"/>
                                  </p:stCondLst>
                                  <p:childTnLst>
                                    <p:set>
                                      <p:cBhvr>
                                        <p:cTn id="85" dur="1" fill="hold">
                                          <p:stCondLst>
                                            <p:cond delay="0"/>
                                          </p:stCondLst>
                                        </p:cTn>
                                        <p:tgtEl>
                                          <p:spTgt spid="126"/>
                                        </p:tgtEl>
                                        <p:attrNameLst>
                                          <p:attrName>style.visibility</p:attrName>
                                        </p:attrNameLst>
                                      </p:cBhvr>
                                      <p:to>
                                        <p:strVal val="visible"/>
                                      </p:to>
                                    </p:set>
                                    <p:animEffect filter="wipe(left)" transition="in">
                                      <p:cBhvr additive="repl">
                                        <p:cTn id="86" dur="500"/>
                                        <p:tgtEl>
                                          <p:spTgt spid="126"/>
                                        </p:tgtEl>
                                      </p:cBhvr>
                                    </p:animEffect>
                                  </p:childTnLst>
                                </p:cTn>
                              </p:par>
                            </p:childTnLst>
                          </p:cTn>
                        </p:par>
                        <p:par>
                          <p:cTn id="87" fill="hold">
                            <p:stCondLst>
                              <p:cond delay="500"/>
                            </p:stCondLst>
                            <p:childTnLst>
                              <p:par>
                                <p:cTn id="88" nodeType="afterEffect" fill="hold" presetClass="entr" presetID="22" presetSubtype="8">
                                  <p:stCondLst>
                                    <p:cond delay="0"/>
                                  </p:stCondLst>
                                  <p:childTnLst>
                                    <p:set>
                                      <p:cBhvr>
                                        <p:cTn id="89" dur="1" fill="hold">
                                          <p:stCondLst>
                                            <p:cond delay="0"/>
                                          </p:stCondLst>
                                        </p:cTn>
                                        <p:tgtEl>
                                          <p:spTgt spid="138"/>
                                        </p:tgtEl>
                                        <p:attrNameLst>
                                          <p:attrName>style.visibility</p:attrName>
                                        </p:attrNameLst>
                                      </p:cBhvr>
                                      <p:to>
                                        <p:strVal val="visible"/>
                                      </p:to>
                                    </p:set>
                                    <p:animEffect filter="wipe(left)" transition="in">
                                      <p:cBhvr additive="repl">
                                        <p:cTn id="90" dur="500"/>
                                        <p:tgtEl>
                                          <p:spTgt spid="138"/>
                                        </p:tgtEl>
                                      </p:cBhvr>
                                    </p:animEffect>
                                  </p:childTnLst>
                                </p:cTn>
                              </p:par>
                            </p:childTnLst>
                          </p:cTn>
                        </p:par>
                        <p:par>
                          <p:cTn id="91" fill="hold">
                            <p:stCondLst>
                              <p:cond delay="1000"/>
                            </p:stCondLst>
                            <p:childTnLst>
                              <p:par>
                                <p:cTn id="92" nodeType="afterEffect" fill="hold" presetClass="entr" presetID="22" presetSubtype="8">
                                  <p:stCondLst>
                                    <p:cond delay="0"/>
                                  </p:stCondLst>
                                  <p:childTnLst>
                                    <p:set>
                                      <p:cBhvr>
                                        <p:cTn id="93" dur="1" fill="hold">
                                          <p:stCondLst>
                                            <p:cond delay="0"/>
                                          </p:stCondLst>
                                        </p:cTn>
                                        <p:tgtEl>
                                          <p:spTgt spid="132"/>
                                        </p:tgtEl>
                                        <p:attrNameLst>
                                          <p:attrName>style.visibility</p:attrName>
                                        </p:attrNameLst>
                                      </p:cBhvr>
                                      <p:to>
                                        <p:strVal val="visible"/>
                                      </p:to>
                                    </p:set>
                                    <p:animEffect filter="wipe(left)" transition="in">
                                      <p:cBhvr additive="repl">
                                        <p:cTn id="94" dur="500"/>
                                        <p:tgtEl>
                                          <p:spTgt spid="132"/>
                                        </p:tgtEl>
                                      </p:cBhvr>
                                    </p:animEffect>
                                  </p:childTnLst>
                                </p:cTn>
                              </p:par>
                            </p:childTnLst>
                          </p:cTn>
                        </p:par>
                        <p:par>
                          <p:cTn id="95" fill="hold">
                            <p:stCondLst>
                              <p:cond delay="1500"/>
                            </p:stCondLst>
                            <p:childTnLst>
                              <p:par>
                                <p:cTn id="96" nodeType="afterEffect" fill="hold" presetClass="entr" presetID="22" presetSubtype="8">
                                  <p:stCondLst>
                                    <p:cond delay="0"/>
                                  </p:stCondLst>
                                  <p:childTnLst>
                                    <p:set>
                                      <p:cBhvr>
                                        <p:cTn id="97" dur="1" fill="hold">
                                          <p:stCondLst>
                                            <p:cond delay="0"/>
                                          </p:stCondLst>
                                        </p:cTn>
                                        <p:tgtEl>
                                          <p:spTgt spid="129"/>
                                        </p:tgtEl>
                                        <p:attrNameLst>
                                          <p:attrName>style.visibility</p:attrName>
                                        </p:attrNameLst>
                                      </p:cBhvr>
                                      <p:to>
                                        <p:strVal val="visible"/>
                                      </p:to>
                                    </p:set>
                                    <p:animEffect filter="wipe(left)" transition="in">
                                      <p:cBhvr additive="repl">
                                        <p:cTn id="98" dur="500"/>
                                        <p:tgtEl>
                                          <p:spTgt spid="129"/>
                                        </p:tgtEl>
                                      </p:cBhvr>
                                    </p:animEffect>
                                  </p:childTnLst>
                                </p:cTn>
                              </p:par>
                            </p:childTnLst>
                          </p:cTn>
                        </p:par>
                        <p:par>
                          <p:cTn id="99" fill="hold">
                            <p:stCondLst>
                              <p:cond delay="2000"/>
                            </p:stCondLst>
                            <p:childTnLst>
                              <p:par>
                                <p:cTn id="100" nodeType="afterEffect" fill="hold" presetClass="entr" presetID="22" presetSubtype="8">
                                  <p:stCondLst>
                                    <p:cond delay="0"/>
                                  </p:stCondLst>
                                  <p:childTnLst>
                                    <p:set>
                                      <p:cBhvr>
                                        <p:cTn id="101" dur="1" fill="hold">
                                          <p:stCondLst>
                                            <p:cond delay="0"/>
                                          </p:stCondLst>
                                        </p:cTn>
                                        <p:tgtEl>
                                          <p:spTgt spid="135"/>
                                        </p:tgtEl>
                                        <p:attrNameLst>
                                          <p:attrName>style.visibility</p:attrName>
                                        </p:attrNameLst>
                                      </p:cBhvr>
                                      <p:to>
                                        <p:strVal val="visible"/>
                                      </p:to>
                                    </p:set>
                                    <p:animEffect filter="wipe(left)" transition="in">
                                      <p:cBhvr additive="repl">
                                        <p:cTn id="102" dur="500"/>
                                        <p:tgtEl>
                                          <p:spTgt spid="135"/>
                                        </p:tgtEl>
                                      </p:cBhvr>
                                    </p:animEffect>
                                  </p:childTnLst>
                                </p:cTn>
                              </p:par>
                            </p:childTnLst>
                          </p:cTn>
                        </p:par>
                      </p:childTnLst>
                    </p:cTn>
                  </p:par>
                  <p:par>
                    <p:cTn id="103" fill="hold">
                      <p:stCondLst>
                        <p:cond delay="indefinite"/>
                      </p:stCondLst>
                      <p:childTnLst>
                        <p:par>
                          <p:cTn id="104" fill="hold">
                            <p:stCondLst>
                              <p:cond delay="0"/>
                            </p:stCondLst>
                            <p:childTnLst>
                              <p:par>
                                <p:cTn id="105" nodeType="clickEffect" fill="hold" presetClass="entr" presetID="22" presetSubtype="8">
                                  <p:stCondLst>
                                    <p:cond delay="0"/>
                                  </p:stCondLst>
                                  <p:childTnLst>
                                    <p:set>
                                      <p:cBhvr>
                                        <p:cTn id="106" dur="1" fill="hold">
                                          <p:stCondLst>
                                            <p:cond delay="0"/>
                                          </p:stCondLst>
                                        </p:cTn>
                                        <p:tgtEl>
                                          <p:spTgt spid="144"/>
                                        </p:tgtEl>
                                        <p:attrNameLst>
                                          <p:attrName>style.visibility</p:attrName>
                                        </p:attrNameLst>
                                      </p:cBhvr>
                                      <p:to>
                                        <p:strVal val="visible"/>
                                      </p:to>
                                    </p:set>
                                    <p:animEffect filter="wipe(left)" transition="in">
                                      <p:cBhvr additive="repl">
                                        <p:cTn id="107" dur="5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147"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148"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149" name="Rectangle 4"/>
          <p:cNvSpPr/>
          <p:nvPr/>
        </p:nvSpPr>
        <p:spPr>
          <a:xfrm>
            <a:off x="523800" y="324000"/>
            <a:ext cx="9239040" cy="640080"/>
          </a:xfrm>
          <a:prstGeom prst="roundRect">
            <a:avLst>
              <a:gd name="adj" fmla="val 16667"/>
            </a:avLst>
          </a:prstGeom>
          <a:solidFill>
            <a:schemeClr val="accent2">
              <a:lumMod val="20000"/>
              <a:lumOff val="80000"/>
            </a:schemeClr>
          </a:solidFill>
          <a:ln w="38100">
            <a:solidFill>
              <a:srgbClr val="a5644e"/>
            </a:solidFill>
            <a:round/>
          </a:ln>
        </p:spPr>
        <p:style>
          <a:lnRef idx="0"/>
          <a:fillRef idx="0"/>
          <a:effectRef idx="0"/>
          <a:fontRef idx="minor"/>
        </p:style>
        <p:txBody>
          <a:bodyPr lIns="90000" rIns="90000" tIns="45000" bIns="45000">
            <a:spAutoFit/>
          </a:bodyPr>
          <a:p>
            <a:pPr algn="ctr">
              <a:lnSpc>
                <a:spcPct val="100000"/>
              </a:lnSpc>
            </a:pPr>
            <a:r>
              <a:rPr b="1" lang="ja-JP" sz="3200" spc="-1" strike="noStrike">
                <a:solidFill>
                  <a:srgbClr val="000000"/>
                </a:solidFill>
                <a:latin typeface="Segoe UI"/>
                <a:ea typeface="游ゴシック"/>
              </a:rPr>
              <a:t>医療従事者の健康障害を生じる有害要因</a:t>
            </a:r>
            <a:endParaRPr b="0" lang="en-US" sz="3200" spc="-1" strike="noStrike">
              <a:latin typeface="Arial"/>
            </a:endParaRPr>
          </a:p>
        </p:txBody>
      </p:sp>
      <p:graphicFrame>
        <p:nvGraphicFramePr>
          <p:cNvPr id="150" name="表 6"/>
          <p:cNvGraphicFramePr/>
          <p:nvPr/>
        </p:nvGraphicFramePr>
        <p:xfrm>
          <a:off x="523800" y="1143000"/>
          <a:ext cx="9239040" cy="2245680"/>
        </p:xfrm>
        <a:graphic>
          <a:graphicData uri="http://schemas.openxmlformats.org/drawingml/2006/table">
            <a:tbl>
              <a:tblPr/>
              <a:tblGrid>
                <a:gridCol w="1811160"/>
                <a:gridCol w="7427880"/>
              </a:tblGrid>
              <a:tr h="418320">
                <a:tc>
                  <a:txBody>
                    <a:bodyPr anchor="ctr">
                      <a:noAutofit/>
                    </a:bodyPr>
                    <a:p>
                      <a:pPr algn="ctr">
                        <a:lnSpc>
                          <a:spcPct val="100000"/>
                        </a:lnSpc>
                      </a:pPr>
                      <a:r>
                        <a:rPr b="1" lang="ja-JP" sz="1800" spc="-1" strike="noStrike">
                          <a:solidFill>
                            <a:srgbClr val="000000"/>
                          </a:solidFill>
                          <a:latin typeface="Segoe UI"/>
                          <a:ea typeface="メイリオ"/>
                        </a:rPr>
                        <a:t>カテゴリー</a:t>
                      </a:r>
                      <a:endParaRPr b="0" lang="en-US" sz="18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eee0db"/>
                    </a:solidFill>
                  </a:tcPr>
                </a:tc>
                <a:tc>
                  <a:txBody>
                    <a:bodyPr anchor="ctr">
                      <a:noAutofit/>
                    </a:bodyPr>
                    <a:p>
                      <a:pPr algn="ctr">
                        <a:lnSpc>
                          <a:spcPct val="100000"/>
                        </a:lnSpc>
                        <a:tabLst>
                          <a:tab algn="l" pos="0"/>
                        </a:tabLst>
                      </a:pPr>
                      <a:r>
                        <a:rPr b="1" lang="ja-JP" sz="1800" spc="-1" strike="noStrike">
                          <a:solidFill>
                            <a:srgbClr val="000000"/>
                          </a:solidFill>
                          <a:latin typeface="Segoe UI"/>
                          <a:ea typeface="メイリオ"/>
                        </a:rPr>
                        <a:t>危険有害要因（健康障害要因）の例</a:t>
                      </a:r>
                      <a:endParaRPr b="0" lang="en-US" sz="18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eee0db">
                        <a:alpha val="50000"/>
                      </a:srgbClr>
                    </a:solidFill>
                  </a:tcPr>
                </a:tc>
              </a:tr>
              <a:tr h="1917720">
                <a:tc>
                  <a:txBody>
                    <a:bodyPr anchor="ctr">
                      <a:noAutofit/>
                    </a:bodyPr>
                    <a:p>
                      <a:pPr algn="ctr">
                        <a:lnSpc>
                          <a:spcPct val="100000"/>
                        </a:lnSpc>
                      </a:pPr>
                      <a:r>
                        <a:rPr b="0" lang="ja-JP" sz="1600" spc="-1" strike="noStrike">
                          <a:solidFill>
                            <a:srgbClr val="000000"/>
                          </a:solidFill>
                          <a:latin typeface="Segoe UI"/>
                          <a:ea typeface="メイリオ"/>
                        </a:rPr>
                        <a:t>生物的要因</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eee0db">
                        <a:alpha val="50000"/>
                      </a:srgbClr>
                    </a:solidFill>
                  </a:tcPr>
                </a:tc>
                <a:tc>
                  <a:txBody>
                    <a:bodyPr anchor="ctr">
                      <a:noAutofit/>
                    </a:bodyPr>
                    <a:p>
                      <a:pPr>
                        <a:lnSpc>
                          <a:spcPct val="100000"/>
                        </a:lnSpc>
                        <a:tabLst>
                          <a:tab algn="l" pos="0"/>
                        </a:tabLst>
                      </a:pPr>
                      <a:r>
                        <a:rPr b="0" lang="ja-JP" sz="1600" spc="-1" strike="noStrike">
                          <a:solidFill>
                            <a:srgbClr val="000000"/>
                          </a:solidFill>
                          <a:latin typeface="Segoe UI"/>
                          <a:ea typeface="メイリオ"/>
                        </a:rPr>
                        <a:t>血液媒介感染性病原体</a:t>
                      </a:r>
                      <a:endParaRPr b="0" lang="en-US" sz="1600" spc="-1" strike="noStrike">
                        <a:latin typeface="Arial"/>
                      </a:endParaRPr>
                    </a:p>
                    <a:p>
                      <a:pPr>
                        <a:lnSpc>
                          <a:spcPct val="100000"/>
                        </a:lnSpc>
                        <a:tabLst>
                          <a:tab algn="l" pos="0"/>
                        </a:tabLst>
                      </a:pPr>
                      <a:r>
                        <a:rPr b="0" lang="en-US" sz="1400" spc="-1" strike="noStrike">
                          <a:solidFill>
                            <a:srgbClr val="6aba89"/>
                          </a:solidFill>
                          <a:latin typeface="Segoe UI"/>
                          <a:ea typeface="メイリオ"/>
                        </a:rPr>
                        <a:t>└ </a:t>
                      </a:r>
                      <a:r>
                        <a:rPr b="0" lang="en-US" sz="1400" spc="-1" strike="noStrike">
                          <a:solidFill>
                            <a:srgbClr val="6aba89"/>
                          </a:solidFill>
                          <a:latin typeface="Segoe UI"/>
                          <a:ea typeface="メイリオ"/>
                        </a:rPr>
                        <a:t>HIV</a:t>
                      </a:r>
                      <a:r>
                        <a:rPr b="0" lang="ja-JP" sz="1400" spc="-1" strike="noStrike">
                          <a:solidFill>
                            <a:srgbClr val="6aba89"/>
                          </a:solidFill>
                          <a:latin typeface="Segoe UI"/>
                          <a:ea typeface="メイリオ"/>
                        </a:rPr>
                        <a:t>、</a:t>
                      </a:r>
                      <a:r>
                        <a:rPr b="0" lang="en-US" sz="1400" spc="-1" strike="noStrike">
                          <a:solidFill>
                            <a:srgbClr val="6aba89"/>
                          </a:solidFill>
                          <a:latin typeface="Segoe UI"/>
                          <a:ea typeface="メイリオ"/>
                        </a:rPr>
                        <a:t>HBV</a:t>
                      </a:r>
                      <a:r>
                        <a:rPr b="0" lang="ja-JP" sz="1400" spc="-1" strike="noStrike">
                          <a:solidFill>
                            <a:srgbClr val="6aba89"/>
                          </a:solidFill>
                          <a:latin typeface="Segoe UI"/>
                          <a:ea typeface="メイリオ"/>
                        </a:rPr>
                        <a:t>、</a:t>
                      </a:r>
                      <a:r>
                        <a:rPr b="0" lang="en-US" sz="1400" spc="-1" strike="noStrike">
                          <a:solidFill>
                            <a:srgbClr val="6aba89"/>
                          </a:solidFill>
                          <a:latin typeface="Segoe UI"/>
                          <a:ea typeface="メイリオ"/>
                        </a:rPr>
                        <a:t>HCV </a:t>
                      </a:r>
                      <a:r>
                        <a:rPr b="0" lang="ja-JP" sz="1400" spc="-1" strike="noStrike">
                          <a:solidFill>
                            <a:srgbClr val="6aba89"/>
                          </a:solidFill>
                          <a:latin typeface="Segoe UI"/>
                          <a:ea typeface="メイリオ"/>
                        </a:rPr>
                        <a:t>など</a:t>
                      </a:r>
                      <a:endParaRPr b="0" lang="en-US" sz="1400" spc="-1" strike="noStrike">
                        <a:latin typeface="Arial"/>
                      </a:endParaRPr>
                    </a:p>
                    <a:p>
                      <a:pPr>
                        <a:lnSpc>
                          <a:spcPct val="100000"/>
                        </a:lnSpc>
                        <a:tabLst>
                          <a:tab algn="l" pos="0"/>
                        </a:tabLst>
                      </a:pPr>
                      <a:r>
                        <a:rPr b="0" lang="ja-JP" sz="1600" spc="-1" strike="noStrike">
                          <a:solidFill>
                            <a:srgbClr val="000000"/>
                          </a:solidFill>
                          <a:latin typeface="Segoe UI"/>
                          <a:ea typeface="メイリオ"/>
                        </a:rPr>
                        <a:t>空気感染する病原体</a:t>
                      </a:r>
                      <a:endParaRPr b="0" lang="en-US" sz="1600" spc="-1" strike="noStrike">
                        <a:latin typeface="Arial"/>
                      </a:endParaRPr>
                    </a:p>
                    <a:p>
                      <a:pPr>
                        <a:lnSpc>
                          <a:spcPct val="100000"/>
                        </a:lnSpc>
                        <a:tabLst>
                          <a:tab algn="l" pos="0"/>
                        </a:tabLst>
                      </a:pPr>
                      <a:r>
                        <a:rPr b="0" lang="en-US" sz="1400" spc="-1" strike="noStrike">
                          <a:solidFill>
                            <a:srgbClr val="6aba89"/>
                          </a:solidFill>
                          <a:latin typeface="Segoe UI"/>
                          <a:ea typeface="メイリオ"/>
                        </a:rPr>
                        <a:t>└ </a:t>
                      </a:r>
                      <a:r>
                        <a:rPr b="0" lang="ja-JP" sz="1400" spc="-1" strike="noStrike">
                          <a:solidFill>
                            <a:srgbClr val="6aba89"/>
                          </a:solidFill>
                          <a:latin typeface="Segoe UI"/>
                          <a:ea typeface="メイリオ"/>
                        </a:rPr>
                        <a:t>結核菌、麻疹ウイルスなど</a:t>
                      </a:r>
                      <a:endParaRPr b="0" lang="en-US" sz="1400" spc="-1" strike="noStrike">
                        <a:latin typeface="Arial"/>
                      </a:endParaRPr>
                    </a:p>
                    <a:p>
                      <a:pPr>
                        <a:lnSpc>
                          <a:spcPct val="100000"/>
                        </a:lnSpc>
                        <a:tabLst>
                          <a:tab algn="l" pos="0"/>
                        </a:tabLst>
                      </a:pPr>
                      <a:r>
                        <a:rPr b="0" lang="ja-JP" sz="1600" spc="-1" strike="noStrike">
                          <a:solidFill>
                            <a:srgbClr val="000000"/>
                          </a:solidFill>
                          <a:latin typeface="Segoe UI"/>
                          <a:ea typeface="メイリオ"/>
                        </a:rPr>
                        <a:t>飛沫感染する病原体</a:t>
                      </a:r>
                      <a:endParaRPr b="0" lang="en-US" sz="1600" spc="-1" strike="noStrike">
                        <a:latin typeface="Arial"/>
                      </a:endParaRPr>
                    </a:p>
                    <a:p>
                      <a:pPr>
                        <a:lnSpc>
                          <a:spcPct val="100000"/>
                        </a:lnSpc>
                        <a:tabLst>
                          <a:tab algn="l" pos="0"/>
                        </a:tabLst>
                      </a:pPr>
                      <a:r>
                        <a:rPr b="0" lang="en-US" sz="1400" spc="-1" strike="noStrike">
                          <a:solidFill>
                            <a:srgbClr val="6aba89"/>
                          </a:solidFill>
                          <a:latin typeface="Segoe UI"/>
                          <a:ea typeface="メイリオ"/>
                        </a:rPr>
                        <a:t>└ </a:t>
                      </a:r>
                      <a:r>
                        <a:rPr b="0" lang="ja-JP" sz="1400" spc="-1" strike="noStrike">
                          <a:solidFill>
                            <a:srgbClr val="6aba89"/>
                          </a:solidFill>
                          <a:latin typeface="Segoe UI"/>
                          <a:ea typeface="メイリオ"/>
                        </a:rPr>
                        <a:t>インフルエンザウイルス、ムンプスウイルス、風疹ウイルスなど</a:t>
                      </a:r>
                      <a:endParaRPr b="0" lang="en-US" sz="1400" spc="-1" strike="noStrike">
                        <a:latin typeface="Arial"/>
                      </a:endParaRPr>
                    </a:p>
                    <a:p>
                      <a:pPr>
                        <a:lnSpc>
                          <a:spcPct val="100000"/>
                        </a:lnSpc>
                        <a:tabLst>
                          <a:tab algn="l" pos="0"/>
                        </a:tabLst>
                      </a:pPr>
                      <a:r>
                        <a:rPr b="0" lang="ja-JP" sz="1600" spc="-1" strike="noStrike">
                          <a:solidFill>
                            <a:srgbClr val="000000"/>
                          </a:solidFill>
                          <a:latin typeface="Segoe UI"/>
                          <a:ea typeface="メイリオ"/>
                        </a:rPr>
                        <a:t>接触感染する病原体</a:t>
                      </a:r>
                      <a:endParaRPr b="0" lang="en-US" sz="1600" spc="-1" strike="noStrike">
                        <a:latin typeface="Arial"/>
                      </a:endParaRPr>
                    </a:p>
                    <a:p>
                      <a:pPr>
                        <a:lnSpc>
                          <a:spcPct val="100000"/>
                        </a:lnSpc>
                        <a:tabLst>
                          <a:tab algn="l" pos="0"/>
                        </a:tabLst>
                      </a:pPr>
                      <a:r>
                        <a:rPr b="0" lang="en-US" sz="1400" spc="-1" strike="noStrike">
                          <a:solidFill>
                            <a:srgbClr val="6aba89"/>
                          </a:solidFill>
                          <a:latin typeface="Segoe UI"/>
                          <a:ea typeface="メイリオ"/>
                        </a:rPr>
                        <a:t>└ </a:t>
                      </a:r>
                      <a:r>
                        <a:rPr b="0" lang="en-US" sz="1400" spc="-1" strike="noStrike">
                          <a:solidFill>
                            <a:srgbClr val="6aba89"/>
                          </a:solidFill>
                          <a:latin typeface="Segoe UI"/>
                          <a:ea typeface="メイリオ"/>
                        </a:rPr>
                        <a:t>MRSA</a:t>
                      </a:r>
                      <a:r>
                        <a:rPr b="0" lang="ja-JP" sz="1400" spc="-1" strike="noStrike">
                          <a:solidFill>
                            <a:srgbClr val="6aba89"/>
                          </a:solidFill>
                          <a:latin typeface="Segoe UI"/>
                          <a:ea typeface="メイリオ"/>
                        </a:rPr>
                        <a:t>、</a:t>
                      </a:r>
                      <a:r>
                        <a:rPr b="0" lang="en-US" sz="1400" spc="-1" strike="noStrike">
                          <a:solidFill>
                            <a:srgbClr val="6aba89"/>
                          </a:solidFill>
                          <a:latin typeface="Segoe UI"/>
                          <a:ea typeface="メイリオ"/>
                        </a:rPr>
                        <a:t>VRE</a:t>
                      </a:r>
                      <a:r>
                        <a:rPr b="0" lang="ja-JP" sz="1400" spc="-1" strike="noStrike">
                          <a:solidFill>
                            <a:srgbClr val="6aba89"/>
                          </a:solidFill>
                          <a:latin typeface="Segoe UI"/>
                          <a:ea typeface="メイリオ"/>
                        </a:rPr>
                        <a:t>、ヒゼンダニなど</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1887480">
                <a:tc>
                  <a:txBody>
                    <a:bodyPr anchor="ctr">
                      <a:noAutofit/>
                    </a:bodyPr>
                    <a:p>
                      <a:pPr algn="ctr">
                        <a:lnSpc>
                          <a:spcPct val="100000"/>
                        </a:lnSpc>
                      </a:pPr>
                      <a:r>
                        <a:rPr b="0" lang="ja-JP" sz="1600" spc="-1" strike="noStrike">
                          <a:solidFill>
                            <a:srgbClr val="000000"/>
                          </a:solidFill>
                          <a:latin typeface="Segoe UI"/>
                          <a:ea typeface="メイリオ"/>
                        </a:rPr>
                        <a:t>化学的要因</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eee0db">
                        <a:alpha val="50000"/>
                      </a:srgbClr>
                    </a:solidFill>
                  </a:tcPr>
                </a:tc>
                <a:tc>
                  <a:txBody>
                    <a:bodyPr anchor="ctr">
                      <a:noAutofit/>
                    </a:bodyPr>
                    <a:p>
                      <a:pPr>
                        <a:lnSpc>
                          <a:spcPct val="100000"/>
                        </a:lnSpc>
                        <a:tabLst>
                          <a:tab algn="l" pos="0"/>
                        </a:tabLst>
                      </a:pPr>
                      <a:r>
                        <a:rPr b="0" lang="ja-JP" sz="1600" spc="-1" strike="noStrike">
                          <a:solidFill>
                            <a:srgbClr val="000000"/>
                          </a:solidFill>
                          <a:latin typeface="Segoe UI"/>
                          <a:ea typeface="メイリオ"/>
                        </a:rPr>
                        <a:t>突然変異誘発・催奇形成・発がん性物質</a:t>
                      </a:r>
                      <a:endParaRPr b="0" lang="en-US" sz="1600" spc="-1" strike="noStrike">
                        <a:latin typeface="Arial"/>
                      </a:endParaRPr>
                    </a:p>
                    <a:p>
                      <a:pPr marL="271440" indent="-271080">
                        <a:lnSpc>
                          <a:spcPct val="100000"/>
                        </a:lnSpc>
                        <a:tabLst>
                          <a:tab algn="l" pos="0"/>
                        </a:tabLst>
                      </a:pPr>
                      <a:r>
                        <a:rPr b="0" lang="en-US" sz="1400" spc="-1" strike="noStrike">
                          <a:solidFill>
                            <a:srgbClr val="6aba89"/>
                          </a:solidFill>
                          <a:latin typeface="Segoe UI"/>
                          <a:ea typeface="メイリオ"/>
                        </a:rPr>
                        <a:t>└ </a:t>
                      </a:r>
                      <a:r>
                        <a:rPr b="0" lang="ja-JP" sz="1400" spc="-1" strike="noStrike">
                          <a:solidFill>
                            <a:srgbClr val="6aba89"/>
                          </a:solidFill>
                          <a:latin typeface="Segoe UI"/>
                          <a:ea typeface="メイリオ"/>
                        </a:rPr>
                        <a:t>グルタルアルデヒド（内視鏡消毒）、エチレンオキシド（滅菌）、ホルムアルデヒド（病理解剖、解剖）、キシレン（病理検体処理）、医療ガスと麻酔ガス（手術室）など</a:t>
                      </a:r>
                      <a:endParaRPr b="0" lang="en-US" sz="1400" spc="-1" strike="noStrike">
                        <a:latin typeface="Arial"/>
                      </a:endParaRPr>
                    </a:p>
                    <a:p>
                      <a:pPr>
                        <a:lnSpc>
                          <a:spcPct val="100000"/>
                        </a:lnSpc>
                        <a:tabLst>
                          <a:tab algn="l" pos="0"/>
                        </a:tabLst>
                      </a:pPr>
                      <a:r>
                        <a:rPr b="0" lang="ja-JP" sz="1600" spc="-1" strike="noStrike">
                          <a:solidFill>
                            <a:srgbClr val="000000"/>
                          </a:solidFill>
                          <a:latin typeface="Segoe UI"/>
                          <a:ea typeface="メイリオ"/>
                        </a:rPr>
                        <a:t>皮膚炎・アレルギーの原因物質</a:t>
                      </a:r>
                      <a:endParaRPr b="0" lang="en-US" sz="1600" spc="-1" strike="noStrike">
                        <a:latin typeface="Arial"/>
                      </a:endParaRPr>
                    </a:p>
                    <a:p>
                      <a:pPr marL="271440" indent="-271080">
                        <a:lnSpc>
                          <a:spcPct val="100000"/>
                        </a:lnSpc>
                        <a:tabLst>
                          <a:tab algn="l" pos="0"/>
                        </a:tabLst>
                      </a:pPr>
                      <a:r>
                        <a:rPr b="0" lang="en-US" sz="1400" spc="-1" strike="noStrike">
                          <a:solidFill>
                            <a:srgbClr val="6aba89"/>
                          </a:solidFill>
                          <a:latin typeface="Segoe UI"/>
                          <a:ea typeface="メイリオ"/>
                        </a:rPr>
                        <a:t>└ </a:t>
                      </a:r>
                      <a:r>
                        <a:rPr b="0" lang="ja-JP" sz="1400" spc="-1" strike="noStrike">
                          <a:solidFill>
                            <a:srgbClr val="6aba89"/>
                          </a:solidFill>
                          <a:latin typeface="Segoe UI"/>
                          <a:ea typeface="メイリオ"/>
                        </a:rPr>
                        <a:t>ラテックス、アクリルおよびエポキシ化学物質、有機溶剤などの実験用化学物質、</a:t>
                      </a:r>
                      <a:br/>
                      <a:r>
                        <a:rPr b="0" lang="ja-JP" sz="1400" spc="-1" strike="noStrike">
                          <a:solidFill>
                            <a:srgbClr val="6aba89"/>
                          </a:solidFill>
                          <a:latin typeface="Segoe UI"/>
                          <a:ea typeface="メイリオ"/>
                        </a:rPr>
                        <a:t>動物性タンパク質や抗生物質（ペニシリングループ）</a:t>
                      </a:r>
                      <a:endParaRPr b="0" lang="en-US" sz="1400" spc="-1" strike="noStrike">
                        <a:latin typeface="Arial"/>
                      </a:endParaRPr>
                    </a:p>
                    <a:p>
                      <a:pPr>
                        <a:lnSpc>
                          <a:spcPct val="100000"/>
                        </a:lnSpc>
                        <a:tabLst>
                          <a:tab algn="l" pos="0"/>
                        </a:tabLst>
                      </a:pPr>
                      <a:r>
                        <a:rPr b="0" lang="ja-JP" sz="1600" spc="-1" strike="noStrike">
                          <a:solidFill>
                            <a:srgbClr val="000000"/>
                          </a:solidFill>
                          <a:latin typeface="Segoe UI"/>
                          <a:ea typeface="メイリオ"/>
                        </a:rPr>
                        <a:t>致死的ガス</a:t>
                      </a:r>
                      <a:endParaRPr b="0" lang="en-US" sz="1600" spc="-1" strike="noStrike">
                        <a:latin typeface="Arial"/>
                      </a:endParaRPr>
                    </a:p>
                    <a:p>
                      <a:pPr>
                        <a:lnSpc>
                          <a:spcPct val="100000"/>
                        </a:lnSpc>
                        <a:tabLst>
                          <a:tab algn="l" pos="0"/>
                        </a:tabLst>
                      </a:pPr>
                      <a:r>
                        <a:rPr b="0" lang="en-US" sz="1400" spc="-1" strike="noStrike">
                          <a:solidFill>
                            <a:srgbClr val="6aba89"/>
                          </a:solidFill>
                          <a:latin typeface="Segoe UI"/>
                          <a:ea typeface="メイリオ"/>
                        </a:rPr>
                        <a:t>└ </a:t>
                      </a:r>
                      <a:r>
                        <a:rPr b="0" lang="ja-JP" sz="1400" spc="-1" strike="noStrike">
                          <a:solidFill>
                            <a:srgbClr val="6aba89"/>
                          </a:solidFill>
                          <a:latin typeface="Segoe UI"/>
                          <a:ea typeface="メイリオ"/>
                        </a:rPr>
                        <a:t>化学兵器物質（サリン、ホスゲンなど）、硫化水素</a:t>
                      </a:r>
                      <a:endParaRPr b="0" lang="en-US" sz="14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354240">
                <a:tc>
                  <a:txBody>
                    <a:bodyPr anchor="ctr">
                      <a:noAutofit/>
                    </a:bodyPr>
                    <a:p>
                      <a:pPr algn="ctr">
                        <a:lnSpc>
                          <a:spcPct val="100000"/>
                        </a:lnSpc>
                      </a:pPr>
                      <a:r>
                        <a:rPr b="0" lang="ja-JP" sz="1600" spc="-1" strike="noStrike">
                          <a:solidFill>
                            <a:srgbClr val="000000"/>
                          </a:solidFill>
                          <a:latin typeface="Segoe UI"/>
                          <a:ea typeface="メイリオ"/>
                        </a:rPr>
                        <a:t>物理的要因</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eee0db">
                        <a:alpha val="50000"/>
                      </a:srgbClr>
                    </a:solidFill>
                  </a:tcPr>
                </a:tc>
                <a:tc>
                  <a:txBody>
                    <a:bodyPr anchor="ctr">
                      <a:noAutofit/>
                    </a:bodyPr>
                    <a:p>
                      <a:pPr>
                        <a:lnSpc>
                          <a:spcPct val="100000"/>
                        </a:lnSpc>
                      </a:pPr>
                      <a:r>
                        <a:rPr b="0" lang="ja-JP" sz="1600" spc="-1" strike="noStrike">
                          <a:solidFill>
                            <a:srgbClr val="000000"/>
                          </a:solidFill>
                          <a:latin typeface="Segoe UI"/>
                          <a:ea typeface="メイリオ"/>
                        </a:rPr>
                        <a:t>電離放射線、騒音、高温と低温、振動、電界と磁界など</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r h="354240">
                <a:tc>
                  <a:txBody>
                    <a:bodyPr anchor="ctr">
                      <a:noAutofit/>
                    </a:bodyPr>
                    <a:p>
                      <a:pPr algn="ctr">
                        <a:lnSpc>
                          <a:spcPct val="100000"/>
                        </a:lnSpc>
                      </a:pPr>
                      <a:r>
                        <a:rPr b="0" lang="ja-JP" sz="1600" spc="-1" strike="noStrike">
                          <a:solidFill>
                            <a:srgbClr val="000000"/>
                          </a:solidFill>
                          <a:latin typeface="Segoe UI"/>
                          <a:ea typeface="メイリオ"/>
                        </a:rPr>
                        <a:t>心理･社会的要因</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eee0db">
                        <a:alpha val="50000"/>
                      </a:srgbClr>
                    </a:solidFill>
                  </a:tcPr>
                </a:tc>
                <a:tc>
                  <a:txBody>
                    <a:bodyPr anchor="ctr">
                      <a:noAutofit/>
                    </a:bodyPr>
                    <a:p>
                      <a:pPr>
                        <a:lnSpc>
                          <a:spcPct val="100000"/>
                        </a:lnSpc>
                        <a:tabLst>
                          <a:tab algn="l" pos="0"/>
                        </a:tabLst>
                      </a:pPr>
                      <a:r>
                        <a:rPr b="0" lang="ja-JP" sz="1600" spc="-1" strike="noStrike">
                          <a:solidFill>
                            <a:srgbClr val="000000"/>
                          </a:solidFill>
                          <a:latin typeface="Segoe UI"/>
                          <a:ea typeface="メイリオ"/>
                        </a:rPr>
                        <a:t>長時間労働、不規則勤務、暴言･暴力、不良作業姿勢、ストレス、ハラスメント</a:t>
                      </a:r>
                      <a:endParaRPr b="0" lang="en-US" sz="16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bl>
          </a:graphicData>
        </a:graphic>
      </p:graphicFrame>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フッター プレースホルダー 1"/>
          <p:cNvSpPr txBox="1"/>
          <p:nvPr/>
        </p:nvSpPr>
        <p:spPr>
          <a:xfrm>
            <a:off x="523800" y="5901840"/>
            <a:ext cx="9239040" cy="364680"/>
          </a:xfrm>
          <a:prstGeom prst="rect">
            <a:avLst/>
          </a:prstGeom>
          <a:noFill/>
          <a:ln w="0">
            <a:noFill/>
          </a:ln>
        </p:spPr>
        <p:txBody>
          <a:bodyPr anchor="ctr">
            <a:noAutofit/>
          </a:bodyPr>
          <a:p>
            <a:endParaRPr b="0" lang="en-US" sz="2400" spc="-1" strike="noStrike">
              <a:latin typeface="Times New Roman"/>
            </a:endParaRPr>
          </a:p>
        </p:txBody>
      </p:sp>
      <p:sp>
        <p:nvSpPr>
          <p:cNvPr id="152" name="テキスト プレースホルダー 2"/>
          <p:cNvSpPr txBox="1"/>
          <p:nvPr/>
        </p:nvSpPr>
        <p:spPr>
          <a:xfrm>
            <a:off x="5238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153" name="テキスト プレースホルダー 3"/>
          <p:cNvSpPr txBox="1"/>
          <p:nvPr/>
        </p:nvSpPr>
        <p:spPr>
          <a:xfrm>
            <a:off x="5346000" y="6309360"/>
            <a:ext cx="4416840" cy="226080"/>
          </a:xfrm>
          <a:prstGeom prst="rect">
            <a:avLst/>
          </a:prstGeom>
          <a:noFill/>
          <a:ln w="0">
            <a:noFill/>
          </a:ln>
        </p:spPr>
        <p:txBody>
          <a:bodyPr>
            <a:noAutofit/>
          </a:bodyPr>
          <a:p>
            <a:endParaRPr b="1" lang="en-US" sz="3200" spc="-1" strike="noStrike">
              <a:solidFill>
                <a:srgbClr val="000000"/>
              </a:solidFill>
              <a:latin typeface="Segoe UI"/>
            </a:endParaRPr>
          </a:p>
        </p:txBody>
      </p:sp>
      <p:sp>
        <p:nvSpPr>
          <p:cNvPr id="154" name="Rectangle 4"/>
          <p:cNvSpPr/>
          <p:nvPr/>
        </p:nvSpPr>
        <p:spPr>
          <a:xfrm>
            <a:off x="523800" y="324000"/>
            <a:ext cx="9239040" cy="977760"/>
          </a:xfrm>
          <a:prstGeom prst="roundRect">
            <a:avLst>
              <a:gd name="adj" fmla="val 16667"/>
            </a:avLst>
          </a:prstGeom>
          <a:solidFill>
            <a:schemeClr val="accent2">
              <a:lumMod val="20000"/>
              <a:lumOff val="80000"/>
            </a:schemeClr>
          </a:solidFill>
          <a:ln w="38100">
            <a:solidFill>
              <a:srgbClr val="a5644e"/>
            </a:solidFill>
            <a:round/>
          </a:ln>
        </p:spPr>
        <p:style>
          <a:lnRef idx="0"/>
          <a:fillRef idx="0"/>
          <a:effectRef idx="0"/>
          <a:fontRef idx="minor"/>
        </p:style>
        <p:txBody>
          <a:bodyPr lIns="90000" rIns="90000" tIns="45000" bIns="45000">
            <a:spAutoFit/>
          </a:bodyPr>
          <a:p>
            <a:pPr algn="ctr">
              <a:lnSpc>
                <a:spcPct val="100000"/>
              </a:lnSpc>
            </a:pPr>
            <a:r>
              <a:rPr b="1" lang="ja-JP" sz="2000" spc="-1" strike="noStrike">
                <a:solidFill>
                  <a:srgbClr val="000000"/>
                </a:solidFill>
                <a:latin typeface="Segoe UI"/>
                <a:ea typeface="游ゴシック"/>
              </a:rPr>
              <a:t>感染性の有害要因から</a:t>
            </a:r>
            <a:endParaRPr b="0" lang="en-US" sz="2000" spc="-1" strike="noStrike">
              <a:latin typeface="Arial"/>
            </a:endParaRPr>
          </a:p>
          <a:p>
            <a:pPr algn="ctr">
              <a:lnSpc>
                <a:spcPct val="100000"/>
              </a:lnSpc>
            </a:pPr>
            <a:r>
              <a:rPr b="1" lang="ja-JP" sz="3200" spc="-1" strike="noStrike">
                <a:solidFill>
                  <a:srgbClr val="000000"/>
                </a:solidFill>
                <a:latin typeface="Segoe UI"/>
                <a:ea typeface="游ゴシック"/>
              </a:rPr>
              <a:t>医療従事者を保護する労働安全衛生管理の例</a:t>
            </a:r>
            <a:endParaRPr b="0" lang="en-US" sz="3200" spc="-1" strike="noStrike">
              <a:latin typeface="Arial"/>
            </a:endParaRPr>
          </a:p>
        </p:txBody>
      </p:sp>
      <p:graphicFrame>
        <p:nvGraphicFramePr>
          <p:cNvPr id="155" name="表 6"/>
          <p:cNvGraphicFramePr/>
          <p:nvPr/>
        </p:nvGraphicFramePr>
        <p:xfrm>
          <a:off x="523800" y="1700640"/>
          <a:ext cx="9239040" cy="4200840"/>
        </p:xfrm>
        <a:graphic>
          <a:graphicData uri="http://schemas.openxmlformats.org/drawingml/2006/table">
            <a:tbl>
              <a:tblPr/>
              <a:tblGrid>
                <a:gridCol w="2739960"/>
                <a:gridCol w="3419280"/>
                <a:gridCol w="3079800"/>
              </a:tblGrid>
              <a:tr h="726480">
                <a:tc>
                  <a:txBody>
                    <a:bodyPr anchor="ctr">
                      <a:noAutofit/>
                    </a:bodyPr>
                    <a:p>
                      <a:pPr algn="ctr">
                        <a:lnSpc>
                          <a:spcPct val="100000"/>
                        </a:lnSpc>
                      </a:pPr>
                      <a:r>
                        <a:rPr b="1" lang="ja-JP" sz="2000" spc="-1" strike="noStrike">
                          <a:solidFill>
                            <a:srgbClr val="000000"/>
                          </a:solidFill>
                          <a:latin typeface="UDShinGoPr6N-Light"/>
                          <a:ea typeface="メイリオ"/>
                        </a:rPr>
                        <a:t>工学的管理</a:t>
                      </a:r>
                      <a:endParaRPr b="0" lang="en-US" sz="2000" spc="-1" strike="noStrike">
                        <a:latin typeface="Arial"/>
                      </a:endParaRPr>
                    </a:p>
                    <a:p>
                      <a:pPr algn="ctr">
                        <a:lnSpc>
                          <a:spcPct val="100000"/>
                        </a:lnSpc>
                      </a:pPr>
                      <a:r>
                        <a:rPr b="1" lang="ja-JP" sz="2000" spc="-1" strike="noStrike">
                          <a:solidFill>
                            <a:srgbClr val="000000"/>
                          </a:solidFill>
                          <a:latin typeface="UDShinGoPr6N-Light"/>
                          <a:ea typeface="メイリオ"/>
                        </a:rPr>
                        <a:t>環境管理</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ddc0b6">
                        <a:alpha val="50000"/>
                      </a:srgbClr>
                    </a:solidFill>
                  </a:tcPr>
                </a:tc>
                <a:tc>
                  <a:txBody>
                    <a:bodyPr anchor="ctr">
                      <a:noAutofit/>
                    </a:bodyPr>
                    <a:p>
                      <a:pPr algn="ctr">
                        <a:lnSpc>
                          <a:spcPct val="100000"/>
                        </a:lnSpc>
                      </a:pPr>
                      <a:r>
                        <a:rPr b="1" lang="ja-JP" sz="2000" spc="-1" strike="noStrike">
                          <a:solidFill>
                            <a:srgbClr val="000000"/>
                          </a:solidFill>
                          <a:latin typeface="UDShinGoPr6N-Light"/>
                          <a:ea typeface="メイリオ"/>
                        </a:rPr>
                        <a:t>病院の運営面</a:t>
                      </a:r>
                      <a:endParaRPr b="0" lang="en-US" sz="2000" spc="-1" strike="noStrike">
                        <a:latin typeface="Arial"/>
                      </a:endParaRPr>
                    </a:p>
                    <a:p>
                      <a:pPr algn="ctr">
                        <a:lnSpc>
                          <a:spcPct val="100000"/>
                        </a:lnSpc>
                      </a:pPr>
                      <a:r>
                        <a:rPr b="1" lang="zh-TW" sz="2000" spc="-1" strike="noStrike">
                          <a:solidFill>
                            <a:srgbClr val="000000"/>
                          </a:solidFill>
                          <a:latin typeface="UDShinGoPr6N-Light"/>
                          <a:ea typeface="メイリオ"/>
                        </a:rPr>
                        <a:t>人事労務管理</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ddc0b6">
                        <a:alpha val="50000"/>
                      </a:srgbClr>
                    </a:solidFill>
                  </a:tcPr>
                </a:tc>
                <a:tc>
                  <a:txBody>
                    <a:bodyPr anchor="ctr">
                      <a:noAutofit/>
                    </a:bodyPr>
                    <a:p>
                      <a:pPr algn="ctr">
                        <a:lnSpc>
                          <a:spcPct val="100000"/>
                        </a:lnSpc>
                      </a:pPr>
                      <a:r>
                        <a:rPr b="1" lang="en-US" sz="2000" spc="-1" strike="noStrike">
                          <a:solidFill>
                            <a:srgbClr val="000000"/>
                          </a:solidFill>
                          <a:latin typeface="UDShinGoPr6N-Light"/>
                          <a:ea typeface="メイリオ"/>
                        </a:rPr>
                        <a:t>PPE </a:t>
                      </a:r>
                      <a:r>
                        <a:rPr b="1" lang="ja-JP" sz="2000" spc="-1" strike="noStrike">
                          <a:solidFill>
                            <a:srgbClr val="000000"/>
                          </a:solidFill>
                          <a:latin typeface="UDShinGoPr6N-Light"/>
                          <a:ea typeface="メイリオ"/>
                        </a:rPr>
                        <a:t>と作業工程</a:t>
                      </a:r>
                      <a:endParaRPr b="0" lang="en-US" sz="2000" spc="-1" strike="noStrike">
                        <a:latin typeface="Arial"/>
                      </a:endParaRPr>
                    </a:p>
                    <a:p>
                      <a:pPr algn="ctr">
                        <a:lnSpc>
                          <a:spcPct val="100000"/>
                        </a:lnSpc>
                      </a:pPr>
                      <a:r>
                        <a:rPr b="1" lang="ja-JP" sz="2000" spc="-1" strike="noStrike">
                          <a:solidFill>
                            <a:srgbClr val="000000"/>
                          </a:solidFill>
                          <a:latin typeface="UDShinGoPr6N-Light"/>
                          <a:ea typeface="メイリオ"/>
                        </a:rPr>
                        <a:t>個人対策の管理</a:t>
                      </a:r>
                      <a:endParaRPr b="0" lang="en-US" sz="20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solidFill>
                      <a:srgbClr val="ddc0b6">
                        <a:alpha val="50000"/>
                      </a:srgbClr>
                    </a:solidFill>
                  </a:tcPr>
                </a:tc>
              </a:tr>
              <a:tr h="3474360">
                <a:tc>
                  <a:txBody>
                    <a:bodyPr>
                      <a:noAutofit/>
                    </a:bodyPr>
                    <a:p>
                      <a:pPr algn="ctr">
                        <a:lnSpc>
                          <a:spcPct val="100000"/>
                        </a:lnSpc>
                        <a:spcAft>
                          <a:spcPts val="1199"/>
                        </a:spcAft>
                        <a:tabLst>
                          <a:tab algn="l" pos="0"/>
                        </a:tabLst>
                      </a:pPr>
                      <a:r>
                        <a:rPr b="0" lang="zh-CN" sz="1800" spc="-1" strike="noStrike">
                          <a:solidFill>
                            <a:srgbClr val="000000"/>
                          </a:solidFill>
                          <a:latin typeface="Segoe UI"/>
                          <a:ea typeface="メイリオ"/>
                        </a:rPr>
                        <a:t>局所排気装置</a:t>
                      </a:r>
                      <a:endParaRPr b="0" lang="en-US" sz="1800" spc="-1" strike="noStrike">
                        <a:latin typeface="Arial"/>
                      </a:endParaRPr>
                    </a:p>
                    <a:p>
                      <a:pPr algn="ctr">
                        <a:lnSpc>
                          <a:spcPct val="100000"/>
                        </a:lnSpc>
                        <a:spcAft>
                          <a:spcPts val="1199"/>
                        </a:spcAft>
                        <a:tabLst>
                          <a:tab algn="l" pos="0"/>
                        </a:tabLst>
                      </a:pPr>
                      <a:r>
                        <a:rPr b="0" lang="ja-JP" sz="1800" spc="-1" strike="noStrike">
                          <a:solidFill>
                            <a:srgbClr val="000000"/>
                          </a:solidFill>
                          <a:latin typeface="Segoe UI"/>
                          <a:ea typeface="メイリオ"/>
                        </a:rPr>
                        <a:t>陰圧室</a:t>
                      </a:r>
                      <a:endParaRPr b="0" lang="en-US" sz="1800" spc="-1" strike="noStrike">
                        <a:latin typeface="Arial"/>
                      </a:endParaRPr>
                    </a:p>
                    <a:p>
                      <a:pPr algn="ctr">
                        <a:lnSpc>
                          <a:spcPct val="100000"/>
                        </a:lnSpc>
                        <a:spcAft>
                          <a:spcPts val="1199"/>
                        </a:spcAft>
                        <a:tabLst>
                          <a:tab algn="l" pos="0"/>
                        </a:tabLst>
                      </a:pPr>
                      <a:r>
                        <a:rPr b="0" lang="ja-JP" sz="1800" spc="-1" strike="noStrike">
                          <a:solidFill>
                            <a:srgbClr val="000000"/>
                          </a:solidFill>
                          <a:latin typeface="Segoe UI"/>
                          <a:ea typeface="メイリオ"/>
                        </a:rPr>
                        <a:t>隔離室</a:t>
                      </a:r>
                      <a:endParaRPr b="0" lang="en-US" sz="1800" spc="-1" strike="noStrike">
                        <a:latin typeface="Arial"/>
                      </a:endParaRPr>
                    </a:p>
                    <a:p>
                      <a:pPr algn="ctr">
                        <a:lnSpc>
                          <a:spcPct val="100000"/>
                        </a:lnSpc>
                        <a:spcAft>
                          <a:spcPts val="1199"/>
                        </a:spcAft>
                        <a:tabLst>
                          <a:tab algn="l" pos="0"/>
                        </a:tabLst>
                      </a:pPr>
                      <a:r>
                        <a:rPr b="0" lang="ja-JP" sz="1800" spc="-1" strike="noStrike">
                          <a:solidFill>
                            <a:srgbClr val="000000"/>
                          </a:solidFill>
                          <a:latin typeface="Segoe UI"/>
                          <a:ea typeface="メイリオ"/>
                        </a:rPr>
                        <a:t>控え室・準備室</a:t>
                      </a:r>
                      <a:endParaRPr b="0" lang="en-US" sz="1800" spc="-1" strike="noStrike">
                        <a:latin typeface="Arial"/>
                      </a:endParaRPr>
                    </a:p>
                    <a:p>
                      <a:pPr algn="ctr">
                        <a:lnSpc>
                          <a:spcPct val="100000"/>
                        </a:lnSpc>
                        <a:spcAft>
                          <a:spcPts val="1199"/>
                        </a:spcAft>
                        <a:tabLst>
                          <a:tab algn="l" pos="0"/>
                        </a:tabLst>
                      </a:pPr>
                      <a:r>
                        <a:rPr b="0" lang="ja-JP" sz="1800" spc="-1" strike="noStrike">
                          <a:solidFill>
                            <a:srgbClr val="000000"/>
                          </a:solidFill>
                          <a:latin typeface="Segoe UI"/>
                          <a:ea typeface="メイリオ"/>
                        </a:rPr>
                        <a:t>フィルター</a:t>
                      </a:r>
                      <a:endParaRPr b="0" lang="en-US" sz="1800" spc="-1" strike="noStrike">
                        <a:latin typeface="Arial"/>
                      </a:endParaRPr>
                    </a:p>
                    <a:p>
                      <a:pPr algn="ctr">
                        <a:lnSpc>
                          <a:spcPct val="100000"/>
                        </a:lnSpc>
                        <a:spcAft>
                          <a:spcPts val="1199"/>
                        </a:spcAft>
                        <a:tabLst>
                          <a:tab algn="l" pos="0"/>
                        </a:tabLst>
                      </a:pPr>
                      <a:r>
                        <a:rPr b="0" lang="ja-JP" sz="1800" spc="-1" strike="noStrike">
                          <a:solidFill>
                            <a:srgbClr val="000000"/>
                          </a:solidFill>
                          <a:latin typeface="Segoe UI"/>
                          <a:ea typeface="メイリオ"/>
                        </a:rPr>
                        <a:t>廃棄物管理</a:t>
                      </a:r>
                      <a:endParaRPr b="0" lang="en-US" sz="1800" spc="-1" strike="noStrike">
                        <a:latin typeface="Arial"/>
                      </a:endParaRPr>
                    </a:p>
                    <a:p>
                      <a:pPr algn="ctr">
                        <a:lnSpc>
                          <a:spcPct val="100000"/>
                        </a:lnSpc>
                        <a:spcAft>
                          <a:spcPts val="1199"/>
                        </a:spcAft>
                        <a:tabLst>
                          <a:tab algn="l" pos="0"/>
                        </a:tabLst>
                      </a:pPr>
                      <a:r>
                        <a:rPr b="0" lang="ja-JP" sz="1800" spc="-1" strike="noStrike">
                          <a:solidFill>
                            <a:srgbClr val="000000"/>
                          </a:solidFill>
                          <a:latin typeface="Segoe UI"/>
                          <a:ea typeface="メイリオ"/>
                        </a:rPr>
                        <a:t>清掃</a:t>
                      </a:r>
                      <a:endParaRPr b="0" lang="en-US" sz="1800" spc="-1" strike="noStrike">
                        <a:latin typeface="Arial"/>
                      </a:endParaRPr>
                    </a:p>
                    <a:p>
                      <a:pPr algn="ctr">
                        <a:lnSpc>
                          <a:spcPct val="100000"/>
                        </a:lnSpc>
                        <a:spcAft>
                          <a:spcPts val="1199"/>
                        </a:spcAft>
                        <a:tabLst>
                          <a:tab algn="l" pos="0"/>
                        </a:tabLst>
                      </a:pPr>
                      <a:r>
                        <a:rPr b="0" lang="en-US" sz="1800" spc="-1" strike="noStrike">
                          <a:solidFill>
                            <a:srgbClr val="000000"/>
                          </a:solidFill>
                          <a:latin typeface="Segoe UI"/>
                          <a:ea typeface="メイリオ"/>
                        </a:rPr>
                        <a:t>PPE</a:t>
                      </a:r>
                      <a:r>
                        <a:rPr b="0" lang="ja-JP" sz="1800" spc="-1" strike="noStrike">
                          <a:solidFill>
                            <a:srgbClr val="000000"/>
                          </a:solidFill>
                          <a:latin typeface="Segoe UI"/>
                          <a:ea typeface="メイリオ"/>
                        </a:rPr>
                        <a:t>のデザイン</a:t>
                      </a:r>
                      <a:endParaRPr b="0" lang="en-US" sz="18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oAutofit/>
                    </a:bodyPr>
                    <a:p>
                      <a:pPr algn="ctr">
                        <a:lnSpc>
                          <a:spcPct val="100000"/>
                        </a:lnSpc>
                        <a:spcAft>
                          <a:spcPts val="1199"/>
                        </a:spcAft>
                        <a:tabLst>
                          <a:tab algn="l" pos="0"/>
                        </a:tabLst>
                      </a:pPr>
                      <a:r>
                        <a:rPr b="0" lang="ja-JP" sz="1800" spc="-1" strike="noStrike">
                          <a:solidFill>
                            <a:srgbClr val="000000"/>
                          </a:solidFill>
                          <a:latin typeface="Segoe UI"/>
                          <a:ea typeface="メイリオ"/>
                        </a:rPr>
                        <a:t>安全文化</a:t>
                      </a:r>
                      <a:endParaRPr b="0" lang="en-US" sz="1800" spc="-1" strike="noStrike">
                        <a:latin typeface="Arial"/>
                      </a:endParaRPr>
                    </a:p>
                    <a:p>
                      <a:pPr algn="ctr">
                        <a:lnSpc>
                          <a:spcPct val="100000"/>
                        </a:lnSpc>
                        <a:spcAft>
                          <a:spcPts val="1199"/>
                        </a:spcAft>
                        <a:tabLst>
                          <a:tab algn="l" pos="0"/>
                        </a:tabLst>
                      </a:pPr>
                      <a:r>
                        <a:rPr b="0" lang="en-US" sz="1800" spc="-1" strike="noStrike">
                          <a:solidFill>
                            <a:srgbClr val="000000"/>
                          </a:solidFill>
                          <a:latin typeface="Segoe UI"/>
                          <a:ea typeface="メイリオ"/>
                        </a:rPr>
                        <a:t>PPE</a:t>
                      </a:r>
                      <a:r>
                        <a:rPr b="0" lang="ja-JP" sz="1800" spc="-1" strike="noStrike">
                          <a:solidFill>
                            <a:srgbClr val="000000"/>
                          </a:solidFill>
                          <a:latin typeface="Segoe UI"/>
                          <a:ea typeface="メイリオ"/>
                        </a:rPr>
                        <a:t>の入手しやすさ</a:t>
                      </a:r>
                      <a:endParaRPr b="0" lang="en-US" sz="1800" spc="-1" strike="noStrike">
                        <a:latin typeface="Arial"/>
                      </a:endParaRPr>
                    </a:p>
                    <a:p>
                      <a:pPr algn="ctr">
                        <a:lnSpc>
                          <a:spcPct val="100000"/>
                        </a:lnSpc>
                        <a:spcAft>
                          <a:spcPts val="1199"/>
                        </a:spcAft>
                        <a:tabLst>
                          <a:tab algn="l" pos="0"/>
                        </a:tabLst>
                      </a:pPr>
                      <a:r>
                        <a:rPr b="0" lang="ja-JP" sz="1800" spc="-1" strike="noStrike">
                          <a:solidFill>
                            <a:srgbClr val="000000"/>
                          </a:solidFill>
                          <a:latin typeface="Segoe UI"/>
                          <a:ea typeface="メイリオ"/>
                        </a:rPr>
                        <a:t>患者への面会制限</a:t>
                      </a:r>
                      <a:endParaRPr b="0" lang="en-US" sz="1800" spc="-1" strike="noStrike">
                        <a:latin typeface="Arial"/>
                      </a:endParaRPr>
                    </a:p>
                    <a:p>
                      <a:pPr algn="ctr">
                        <a:lnSpc>
                          <a:spcPct val="100000"/>
                        </a:lnSpc>
                        <a:spcAft>
                          <a:spcPts val="1199"/>
                        </a:spcAft>
                        <a:tabLst>
                          <a:tab algn="l" pos="0"/>
                        </a:tabLst>
                      </a:pPr>
                      <a:r>
                        <a:rPr b="0" lang="ja-JP" sz="1800" spc="-1" strike="noStrike">
                          <a:solidFill>
                            <a:srgbClr val="000000"/>
                          </a:solidFill>
                          <a:latin typeface="Segoe UI"/>
                          <a:ea typeface="メイリオ"/>
                        </a:rPr>
                        <a:t>感染患者の管理</a:t>
                      </a:r>
                      <a:endParaRPr b="0" lang="en-US" sz="1800" spc="-1" strike="noStrike">
                        <a:latin typeface="Arial"/>
                      </a:endParaRPr>
                    </a:p>
                    <a:p>
                      <a:pPr algn="ctr">
                        <a:lnSpc>
                          <a:spcPct val="100000"/>
                        </a:lnSpc>
                        <a:spcAft>
                          <a:spcPts val="1199"/>
                        </a:spcAft>
                        <a:tabLst>
                          <a:tab algn="l" pos="0"/>
                        </a:tabLst>
                      </a:pPr>
                      <a:r>
                        <a:rPr b="0" lang="en-US" sz="1800" spc="-1" strike="noStrike">
                          <a:solidFill>
                            <a:srgbClr val="000000"/>
                          </a:solidFill>
                          <a:latin typeface="Segoe UI"/>
                          <a:ea typeface="メイリオ"/>
                        </a:rPr>
                        <a:t>PPE</a:t>
                      </a:r>
                      <a:r>
                        <a:rPr b="0" lang="ja-JP" sz="1800" spc="-1" strike="noStrike">
                          <a:solidFill>
                            <a:srgbClr val="000000"/>
                          </a:solidFill>
                          <a:latin typeface="Segoe UI"/>
                          <a:ea typeface="メイリオ"/>
                        </a:rPr>
                        <a:t>やワクチン接種などに</a:t>
                      </a:r>
                      <a:br/>
                      <a:r>
                        <a:rPr b="0" lang="ja-JP" sz="1800" spc="-1" strike="noStrike">
                          <a:solidFill>
                            <a:srgbClr val="000000"/>
                          </a:solidFill>
                          <a:latin typeface="Segoe UI"/>
                          <a:ea typeface="メイリオ"/>
                        </a:rPr>
                        <a:t>関する病院の方針</a:t>
                      </a:r>
                      <a:endParaRPr b="0" lang="en-US" sz="1800" spc="-1" strike="noStrike">
                        <a:latin typeface="Arial"/>
                      </a:endParaRPr>
                    </a:p>
                    <a:p>
                      <a:pPr algn="ctr">
                        <a:lnSpc>
                          <a:spcPct val="100000"/>
                        </a:lnSpc>
                        <a:spcAft>
                          <a:spcPts val="1199"/>
                        </a:spcAft>
                        <a:tabLst>
                          <a:tab algn="l" pos="0"/>
                        </a:tabLst>
                      </a:pPr>
                      <a:r>
                        <a:rPr b="0" lang="ja-JP" sz="1800" spc="-1" strike="noStrike">
                          <a:solidFill>
                            <a:srgbClr val="000000"/>
                          </a:solidFill>
                          <a:latin typeface="Segoe UI"/>
                          <a:ea typeface="メイリオ"/>
                        </a:rPr>
                        <a:t>教育とトレーニング</a:t>
                      </a:r>
                      <a:endParaRPr b="0" lang="en-US" sz="1800" spc="-1" strike="noStrike">
                        <a:latin typeface="Arial"/>
                      </a:endParaRPr>
                    </a:p>
                    <a:p>
                      <a:pPr algn="ctr">
                        <a:lnSpc>
                          <a:spcPct val="100000"/>
                        </a:lnSpc>
                        <a:spcAft>
                          <a:spcPts val="1199"/>
                        </a:spcAft>
                        <a:tabLst>
                          <a:tab algn="l" pos="0"/>
                        </a:tabLst>
                      </a:pPr>
                      <a:r>
                        <a:rPr b="0" lang="zh-TW" sz="1800" spc="-1" strike="noStrike">
                          <a:solidFill>
                            <a:srgbClr val="000000"/>
                          </a:solidFill>
                          <a:latin typeface="Segoe UI"/>
                          <a:ea typeface="メイリオ"/>
                        </a:rPr>
                        <a:t>強制力、罰則</a:t>
                      </a:r>
                      <a:endParaRPr b="0" lang="en-US" sz="18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c>
                  <a:txBody>
                    <a:bodyPr>
                      <a:noAutofit/>
                    </a:bodyPr>
                    <a:p>
                      <a:pPr algn="ctr">
                        <a:lnSpc>
                          <a:spcPct val="100000"/>
                        </a:lnSpc>
                        <a:spcAft>
                          <a:spcPts val="1199"/>
                        </a:spcAft>
                        <a:tabLst>
                          <a:tab algn="l" pos="0"/>
                        </a:tabLst>
                      </a:pPr>
                      <a:r>
                        <a:rPr b="0" lang="ja-JP" sz="1800" spc="-1" strike="noStrike">
                          <a:solidFill>
                            <a:srgbClr val="000000"/>
                          </a:solidFill>
                          <a:latin typeface="Segoe UI"/>
                          <a:ea typeface="メイリオ"/>
                        </a:rPr>
                        <a:t>手指衛生</a:t>
                      </a:r>
                      <a:endParaRPr b="0" lang="en-US" sz="1800" spc="-1" strike="noStrike">
                        <a:latin typeface="Arial"/>
                      </a:endParaRPr>
                    </a:p>
                    <a:p>
                      <a:pPr algn="ctr">
                        <a:lnSpc>
                          <a:spcPct val="100000"/>
                        </a:lnSpc>
                        <a:spcAft>
                          <a:spcPts val="1199"/>
                        </a:spcAft>
                        <a:tabLst>
                          <a:tab algn="l" pos="0"/>
                        </a:tabLst>
                      </a:pPr>
                      <a:r>
                        <a:rPr b="0" lang="en-US" sz="1800" spc="-1" strike="noStrike">
                          <a:solidFill>
                            <a:srgbClr val="000000"/>
                          </a:solidFill>
                          <a:latin typeface="Segoe UI"/>
                          <a:ea typeface="メイリオ"/>
                        </a:rPr>
                        <a:t>PPE</a:t>
                      </a:r>
                      <a:r>
                        <a:rPr b="0" lang="ja-JP" sz="1800" spc="-1" strike="noStrike">
                          <a:solidFill>
                            <a:srgbClr val="000000"/>
                          </a:solidFill>
                          <a:latin typeface="Segoe UI"/>
                          <a:ea typeface="メイリオ"/>
                        </a:rPr>
                        <a:t>の装着</a:t>
                      </a:r>
                      <a:endParaRPr b="0" lang="en-US" sz="1800" spc="-1" strike="noStrike">
                        <a:latin typeface="Arial"/>
                      </a:endParaRPr>
                    </a:p>
                    <a:p>
                      <a:pPr algn="ctr">
                        <a:lnSpc>
                          <a:spcPct val="100000"/>
                        </a:lnSpc>
                        <a:spcAft>
                          <a:spcPts val="1199"/>
                        </a:spcAft>
                        <a:tabLst>
                          <a:tab algn="l" pos="0"/>
                        </a:tabLst>
                      </a:pPr>
                      <a:r>
                        <a:rPr b="0" lang="ja-JP" sz="1800" spc="-1" strike="noStrike">
                          <a:solidFill>
                            <a:srgbClr val="000000"/>
                          </a:solidFill>
                          <a:latin typeface="Segoe UI"/>
                          <a:ea typeface="メイリオ"/>
                        </a:rPr>
                        <a:t>ワクチン接種</a:t>
                      </a:r>
                      <a:endParaRPr b="0" lang="en-US" sz="1800" spc="-1" strike="noStrike">
                        <a:latin typeface="Arial"/>
                      </a:endParaRPr>
                    </a:p>
                    <a:p>
                      <a:pPr algn="ctr">
                        <a:lnSpc>
                          <a:spcPct val="100000"/>
                        </a:lnSpc>
                        <a:spcAft>
                          <a:spcPts val="1199"/>
                        </a:spcAft>
                        <a:tabLst>
                          <a:tab algn="l" pos="0"/>
                        </a:tabLst>
                      </a:pPr>
                      <a:r>
                        <a:rPr b="0" lang="ja-JP" sz="1800" spc="-1" strike="noStrike">
                          <a:solidFill>
                            <a:srgbClr val="000000"/>
                          </a:solidFill>
                          <a:latin typeface="Segoe UI"/>
                          <a:ea typeface="メイリオ"/>
                        </a:rPr>
                        <a:t>抗ウイルス薬</a:t>
                      </a:r>
                      <a:endParaRPr b="0" lang="en-US" sz="1800" spc="-1" strike="noStrike">
                        <a:latin typeface="Arial"/>
                      </a:endParaRPr>
                    </a:p>
                    <a:p>
                      <a:pPr algn="ctr">
                        <a:lnSpc>
                          <a:spcPct val="100000"/>
                        </a:lnSpc>
                        <a:spcAft>
                          <a:spcPts val="1199"/>
                        </a:spcAft>
                        <a:tabLst>
                          <a:tab algn="l" pos="0"/>
                        </a:tabLst>
                      </a:pPr>
                      <a:r>
                        <a:rPr b="0" lang="ja-JP" sz="1800" spc="-1" strike="noStrike">
                          <a:solidFill>
                            <a:srgbClr val="000000"/>
                          </a:solidFill>
                          <a:latin typeface="Segoe UI"/>
                          <a:ea typeface="メイリオ"/>
                        </a:rPr>
                        <a:t>他の安全行動の遵守</a:t>
                      </a:r>
                      <a:endParaRPr b="0" lang="en-US" sz="1800" spc="-1" strike="noStrike">
                        <a:latin typeface="Arial"/>
                      </a:endParaRPr>
                    </a:p>
                    <a:p>
                      <a:pPr algn="ctr">
                        <a:lnSpc>
                          <a:spcPct val="100000"/>
                        </a:lnSpc>
                        <a:spcAft>
                          <a:spcPts val="1199"/>
                        </a:spcAft>
                        <a:tabLst>
                          <a:tab algn="l" pos="0"/>
                        </a:tabLst>
                      </a:pPr>
                      <a:r>
                        <a:rPr b="0" lang="ja-JP" sz="1800" spc="-1" strike="noStrike">
                          <a:solidFill>
                            <a:srgbClr val="000000"/>
                          </a:solidFill>
                          <a:latin typeface="Segoe UI"/>
                          <a:ea typeface="メイリオ"/>
                        </a:rPr>
                        <a:t>安全行動をする仲間への</a:t>
                      </a:r>
                      <a:br/>
                      <a:r>
                        <a:rPr b="0" lang="ja-JP" sz="1800" spc="-1" strike="noStrike">
                          <a:solidFill>
                            <a:srgbClr val="000000"/>
                          </a:solidFill>
                          <a:latin typeface="Segoe UI"/>
                          <a:ea typeface="メイリオ"/>
                        </a:rPr>
                        <a:t>共感</a:t>
                      </a:r>
                      <a:r>
                        <a:rPr b="0" lang="en-US" sz="1800" spc="-1" strike="noStrike">
                          <a:solidFill>
                            <a:srgbClr val="000000"/>
                          </a:solidFill>
                          <a:latin typeface="Segoe UI"/>
                          <a:ea typeface="メイリオ"/>
                        </a:rPr>
                        <a:t>/</a:t>
                      </a:r>
                      <a:r>
                        <a:rPr b="0" lang="ja-JP" sz="1800" spc="-1" strike="noStrike">
                          <a:solidFill>
                            <a:srgbClr val="000000"/>
                          </a:solidFill>
                          <a:latin typeface="Segoe UI"/>
                          <a:ea typeface="メイリオ"/>
                        </a:rPr>
                        <a:t>支援</a:t>
                      </a:r>
                      <a:endParaRPr b="0" lang="en-US" sz="1800" spc="-1" strike="noStrike">
                        <a:latin typeface="Arial"/>
                      </a:endParaRPr>
                    </a:p>
                  </a:txBody>
                  <a:tcPr marL="91440" marR="91440">
                    <a:lnL w="2880">
                      <a:solidFill>
                        <a:srgbClr val="000000"/>
                      </a:solidFill>
                    </a:lnL>
                    <a:lnR w="2880">
                      <a:solidFill>
                        <a:srgbClr val="000000"/>
                      </a:solidFill>
                    </a:lnR>
                    <a:lnT w="2880">
                      <a:solidFill>
                        <a:srgbClr val="000000"/>
                      </a:solidFill>
                    </a:lnT>
                    <a:lnB w="2880">
                      <a:solidFill>
                        <a:srgbClr val="000000"/>
                      </a:solidFill>
                    </a:lnB>
                    <a:noFill/>
                  </a:tcPr>
                </a:tc>
              </a:tr>
            </a:tbl>
          </a:graphicData>
        </a:graphic>
      </p:graphicFrame>
    </p:spTree>
  </p:cSld>
  <mc:AlternateContent>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テンプレート_Presentation</Template>
  <TotalTime>1928</TotalTime>
  <Application>LibreOffice/7.1.0.3$Windows_X86_64 LibreOffice_project/f6099ecf3d29644b5008cc8f48f42f4a40986e4c</Application>
  <AppVersion>15.0000</AppVersion>
  <Words>2427</Words>
  <Paragraphs>510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2022-05-25T02:06:09Z</dcterms:created>
  <dc:creator>Ohishi Takayuki</dc:creator>
  <dc:description/>
  <dc:language>ja-JP</dc:language>
  <cp:lastModifiedBy/>
  <cp:lastPrinted>2017-04-13T02:34:04Z</cp:lastPrinted>
  <dcterms:modified xsi:type="dcterms:W3CDTF">2022-09-02T16:03:09Z</dcterms:modified>
  <cp:revision>3</cp:revision>
  <dc:subject/>
  <dc:title>PowerPoint プレゼンテーション</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35mm スライド</vt:lpwstr>
  </property>
  <property fmtid="{D5CDD505-2E9C-101B-9397-08002B2CF9AE}" pid="3" name="Slides">
    <vt:i4>38</vt:i4>
  </property>
</Properties>
</file>