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10234613" cy="7099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33121436616177E-2"/>
          <c:y val="2.76019999734941E-2"/>
          <c:w val="0.92112767511317228"/>
          <c:h val="0.660149299758064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2010年度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9.0224239203639707E-3"/>
                  <c:y val="-7.85302112524518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384-4CAE-96CB-93477FE287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037373200606609E-3"/>
                  <c:y val="-7.85302112524518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384-4CAE-96CB-93477FE287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022423920363970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384-4CAE-96CB-93477FE287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1052322480849314E-2"/>
                  <c:y val="5.23534741683013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384-4CAE-96CB-93477FE287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医師</c:v>
                </c:pt>
                <c:pt idx="1">
                  <c:v>医科研修医</c:v>
                </c:pt>
                <c:pt idx="2">
                  <c:v>歯科医</c:v>
                </c:pt>
                <c:pt idx="3">
                  <c:v>歯科研修医</c:v>
                </c:pt>
                <c:pt idx="4">
                  <c:v>看護師</c:v>
                </c:pt>
                <c:pt idx="5">
                  <c:v>助産師</c:v>
                </c:pt>
                <c:pt idx="6">
                  <c:v>薬剤師</c:v>
                </c:pt>
                <c:pt idx="7">
                  <c:v>臨床検査技師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4.0999999999999996</c:v>
                </c:pt>
                <c:pt idx="1">
                  <c:v>9.7000000000000011</c:v>
                </c:pt>
                <c:pt idx="2">
                  <c:v>2.2999999999999998</c:v>
                </c:pt>
                <c:pt idx="3">
                  <c:v>1.4</c:v>
                </c:pt>
                <c:pt idx="4">
                  <c:v>3.5</c:v>
                </c:pt>
                <c:pt idx="5">
                  <c:v>1.2</c:v>
                </c:pt>
                <c:pt idx="6">
                  <c:v>0.1</c:v>
                </c:pt>
                <c:pt idx="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384-4CAE-96CB-93477FE2873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2012年度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30883685420753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384-4CAE-96CB-93477FE287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541110520667299E-2"/>
                  <c:y val="1.199753256704908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384-4CAE-96CB-93477FE287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037373200606609E-3"/>
                  <c:y val="2.61767370841506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384-4CAE-96CB-93477FE287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医師</c:v>
                </c:pt>
                <c:pt idx="1">
                  <c:v>医科研修医</c:v>
                </c:pt>
                <c:pt idx="2">
                  <c:v>歯科医</c:v>
                </c:pt>
                <c:pt idx="3">
                  <c:v>歯科研修医</c:v>
                </c:pt>
                <c:pt idx="4">
                  <c:v>看護師</c:v>
                </c:pt>
                <c:pt idx="5">
                  <c:v>助産師</c:v>
                </c:pt>
                <c:pt idx="6">
                  <c:v>薬剤師</c:v>
                </c:pt>
                <c:pt idx="7">
                  <c:v>臨床検査技師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4.5999999999999996</c:v>
                </c:pt>
                <c:pt idx="1">
                  <c:v>14.4</c:v>
                </c:pt>
                <c:pt idx="2">
                  <c:v>1.4</c:v>
                </c:pt>
                <c:pt idx="3">
                  <c:v>7.4</c:v>
                </c:pt>
                <c:pt idx="4">
                  <c:v>3</c:v>
                </c:pt>
                <c:pt idx="5">
                  <c:v>3.9</c:v>
                </c:pt>
                <c:pt idx="6">
                  <c:v>0.5</c:v>
                </c:pt>
                <c:pt idx="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84-4CAE-96CB-93477FE2873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2014年度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dLbl>
              <c:idx val="0"/>
              <c:layout>
                <c:manualLayout>
                  <c:x val="1.0526161240424641E-2"/>
                  <c:y val="5.23534741683013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384-4CAE-96CB-93477FE287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029898560485287E-2"/>
                  <c:y val="-2.61767370841506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384-4CAE-96CB-93477FE287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007474640121330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384-4CAE-96CB-93477FE287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022423920363970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384-4CAE-96CB-93477FE287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0526161240424641E-2"/>
                  <c:y val="-2.61767370841506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384-4CAE-96CB-93477FE287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C00000"/>
                    </a:solidFill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医師</c:v>
                </c:pt>
                <c:pt idx="1">
                  <c:v>医科研修医</c:v>
                </c:pt>
                <c:pt idx="2">
                  <c:v>歯科医</c:v>
                </c:pt>
                <c:pt idx="3">
                  <c:v>歯科研修医</c:v>
                </c:pt>
                <c:pt idx="4">
                  <c:v>看護師</c:v>
                </c:pt>
                <c:pt idx="5">
                  <c:v>助産師</c:v>
                </c:pt>
                <c:pt idx="6">
                  <c:v>薬剤師</c:v>
                </c:pt>
                <c:pt idx="7">
                  <c:v>臨床検査技師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4.4000000000000004</c:v>
                </c:pt>
                <c:pt idx="1">
                  <c:v>16.8</c:v>
                </c:pt>
                <c:pt idx="2">
                  <c:v>4.4000000000000004</c:v>
                </c:pt>
                <c:pt idx="3">
                  <c:v>4.9000000000000004</c:v>
                </c:pt>
                <c:pt idx="4">
                  <c:v>2.9</c:v>
                </c:pt>
                <c:pt idx="5">
                  <c:v>1.6</c:v>
                </c:pt>
                <c:pt idx="6">
                  <c:v>0.5</c:v>
                </c:pt>
                <c:pt idx="7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384-4CAE-96CB-93477FE287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5333704"/>
        <c:axId val="395326256"/>
      </c:barChart>
      <c:catAx>
        <c:axId val="395333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395326256"/>
        <c:crosses val="autoZero"/>
        <c:auto val="1"/>
        <c:lblAlgn val="ctr"/>
        <c:lblOffset val="100"/>
        <c:noMultiLvlLbl val="0"/>
      </c:catAx>
      <c:valAx>
        <c:axId val="395326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95333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52062327311419E-2"/>
          <c:y val="9.9442784978648183E-2"/>
          <c:w val="0.91170651318778495"/>
          <c:h val="0.56041145740745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2012年度(n=88施設)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1"/>
              <c:layout>
                <c:manualLayout>
                  <c:x val="-2.8677933707456243E-3"/>
                  <c:y val="1.2359487869535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EE4-4CCF-8A65-E90293447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016900561183994E-3"/>
                  <c:y val="1.647931715938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EE4-4CCF-8A65-E90293447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EE4-4CCF-8A65-E90293447F3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33896685372803E-3"/>
                  <c:y val="1.3290876946712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EE4-4CCF-8A65-E90293447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8677933707456243E-3"/>
                  <c:y val="2.0599146449226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EE4-4CCF-8A65-E90293447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147117348298249E-2"/>
                  <c:y val="8.0844350903053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EE4-4CCF-8A65-E90293447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037276797609658E-2"/>
                  <c:y val="2.0443922959841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EE4-4CCF-8A65-E90293447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1.2359487869535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EE4-4CCF-8A65-E90293447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8677933707456243E-3"/>
                  <c:y val="1.2359487869535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EE4-4CCF-8A65-E90293447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Sheet1!$B$18:$L$18</c:f>
              <c:strCache>
                <c:ptCount val="11"/>
                <c:pt idx="0">
                  <c:v>注射針</c:v>
                </c:pt>
                <c:pt idx="1">
                  <c:v>インスリン自己注射針</c:v>
                </c:pt>
                <c:pt idx="2">
                  <c:v>血液分注器</c:v>
                </c:pt>
                <c:pt idx="3">
                  <c:v>縫合針</c:v>
                </c:pt>
                <c:pt idx="4">
                  <c:v>翼状針</c:v>
                </c:pt>
                <c:pt idx="5">
                  <c:v>静脈留置針</c:v>
                </c:pt>
                <c:pt idx="6">
                  <c:v>ランセット</c:v>
                </c:pt>
                <c:pt idx="7">
                  <c:v>真空採血針</c:v>
                </c:pt>
                <c:pt idx="8">
                  <c:v>血液ガス</c:v>
                </c:pt>
                <c:pt idx="9">
                  <c:v>閉鎖式輸液システム</c:v>
                </c:pt>
                <c:pt idx="10">
                  <c:v>透析用静脈ｼｬﾝﾄ穿刺針</c:v>
                </c:pt>
              </c:strCache>
            </c:strRef>
          </c:cat>
          <c:val>
            <c:numRef>
              <c:f>Sheet1!$B$19:$L$19</c:f>
              <c:numCache>
                <c:formatCode>General</c:formatCode>
                <c:ptCount val="11"/>
                <c:pt idx="0">
                  <c:v>3.4</c:v>
                </c:pt>
                <c:pt idx="1">
                  <c:v>20.5</c:v>
                </c:pt>
                <c:pt idx="2">
                  <c:v>55.7</c:v>
                </c:pt>
                <c:pt idx="3">
                  <c:v>62.5</c:v>
                </c:pt>
                <c:pt idx="4">
                  <c:v>100</c:v>
                </c:pt>
                <c:pt idx="5">
                  <c:v>97.7</c:v>
                </c:pt>
                <c:pt idx="6">
                  <c:v>78.400000000000006</c:v>
                </c:pt>
                <c:pt idx="7">
                  <c:v>40.9</c:v>
                </c:pt>
                <c:pt idx="8">
                  <c:v>93.2</c:v>
                </c:pt>
                <c:pt idx="9">
                  <c:v>87.5</c:v>
                </c:pt>
                <c:pt idx="1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EE4-4CCF-8A65-E90293447F33}"/>
            </c:ext>
          </c:extLst>
        </c:ser>
        <c:ser>
          <c:idx val="1"/>
          <c:order val="1"/>
          <c:tx>
            <c:strRef>
              <c:f>Sheet1!$A$20</c:f>
              <c:strCache>
                <c:ptCount val="1"/>
                <c:pt idx="0">
                  <c:v>2014年度(n=92施設)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dLbl>
              <c:idx val="0"/>
              <c:layout>
                <c:manualLayout>
                  <c:x val="7.1694834268640432E-3"/>
                  <c:y val="1.0920467182153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EE4-4CCF-8A65-E90293447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354738362403934E-3"/>
                  <c:y val="2.5255851130779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EE4-4CCF-8A65-E90293447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471173482982539E-2"/>
                  <c:y val="-2.2151461577853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6EE4-4CCF-8A65-E90293447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7117348298249E-2"/>
                  <c:y val="1.4419402514458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EE4-4CCF-8A65-E90293447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6033801122369045E-3"/>
                  <c:y val="-2.2151461577853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6EE4-4CCF-8A65-E90293447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3389668537280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6EE4-4CCF-8A65-E90293447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905070168355345E-2"/>
                  <c:y val="6.6454384733561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6EE4-4CCF-8A65-E90293447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0074553595219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6EE4-4CCF-8A65-E90293447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00372767976095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6EE4-4CCF-8A65-E90293447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7206760224473809E-2"/>
                  <c:y val="-4.656704681553422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6EE4-4CCF-8A65-E90293447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8187116517315603E-2"/>
                  <c:y val="1.3290876946712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6EE4-4CCF-8A65-E90293447F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Sheet1!$B$18:$L$18</c:f>
              <c:strCache>
                <c:ptCount val="11"/>
                <c:pt idx="0">
                  <c:v>注射針</c:v>
                </c:pt>
                <c:pt idx="1">
                  <c:v>インスリン自己注射針</c:v>
                </c:pt>
                <c:pt idx="2">
                  <c:v>血液分注器</c:v>
                </c:pt>
                <c:pt idx="3">
                  <c:v>縫合針</c:v>
                </c:pt>
                <c:pt idx="4">
                  <c:v>翼状針</c:v>
                </c:pt>
                <c:pt idx="5">
                  <c:v>静脈留置針</c:v>
                </c:pt>
                <c:pt idx="6">
                  <c:v>ランセット</c:v>
                </c:pt>
                <c:pt idx="7">
                  <c:v>真空採血針</c:v>
                </c:pt>
                <c:pt idx="8">
                  <c:v>血液ガス</c:v>
                </c:pt>
                <c:pt idx="9">
                  <c:v>閉鎖式輸液システム</c:v>
                </c:pt>
                <c:pt idx="10">
                  <c:v>透析用静脈ｼｬﾝﾄ穿刺針</c:v>
                </c:pt>
              </c:strCache>
            </c:strRef>
          </c:cat>
          <c:val>
            <c:numRef>
              <c:f>Sheet1!$B$20:$L$20</c:f>
              <c:numCache>
                <c:formatCode>General</c:formatCode>
                <c:ptCount val="11"/>
                <c:pt idx="0">
                  <c:v>4.3</c:v>
                </c:pt>
                <c:pt idx="1">
                  <c:v>27.2</c:v>
                </c:pt>
                <c:pt idx="2">
                  <c:v>62</c:v>
                </c:pt>
                <c:pt idx="3">
                  <c:v>54.3</c:v>
                </c:pt>
                <c:pt idx="4">
                  <c:v>100</c:v>
                </c:pt>
                <c:pt idx="5">
                  <c:v>100</c:v>
                </c:pt>
                <c:pt idx="6">
                  <c:v>84.8</c:v>
                </c:pt>
                <c:pt idx="7">
                  <c:v>53.3</c:v>
                </c:pt>
                <c:pt idx="8">
                  <c:v>94.6</c:v>
                </c:pt>
                <c:pt idx="9">
                  <c:v>93.5</c:v>
                </c:pt>
                <c:pt idx="10">
                  <c:v>56.5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6EE4-4CCF-8A65-E90293447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328608"/>
        <c:axId val="397887904"/>
      </c:barChart>
      <c:catAx>
        <c:axId val="39532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397887904"/>
        <c:crosses val="autoZero"/>
        <c:auto val="1"/>
        <c:lblAlgn val="ctr"/>
        <c:lblOffset val="100"/>
        <c:noMultiLvlLbl val="0"/>
      </c:catAx>
      <c:valAx>
        <c:axId val="39788790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395328608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8.7964029290331786E-2"/>
          <c:y val="7.3028353508602345E-2"/>
          <c:w val="0.30072076454016439"/>
          <c:h val="0.108453796089611"/>
        </c:manualLayout>
      </c:layout>
      <c:overlay val="0"/>
      <c:txPr>
        <a:bodyPr/>
        <a:lstStyle/>
        <a:p>
          <a:pPr>
            <a:defRPr sz="18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52062327311419E-2"/>
          <c:y val="0.10874405757342318"/>
          <c:w val="0.91170651318778495"/>
          <c:h val="0.54139264172569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大学病院(n=33施設)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2.769888842062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B95-40D5-801D-B1B595A4B4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B95-40D5-801D-B1B595A4B4B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B95-40D5-801D-B1B595A4B4B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2905070168355296E-2"/>
                  <c:y val="1.1244641414317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B95-40D5-801D-B1B595A4B4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4338966853728022E-2"/>
                  <c:y val="-2.2151461577853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B95-40D5-801D-B1B595A4B4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注射針</c:v>
                </c:pt>
                <c:pt idx="1">
                  <c:v>インスリン自己注射針</c:v>
                </c:pt>
                <c:pt idx="2">
                  <c:v>血液分注器</c:v>
                </c:pt>
                <c:pt idx="3">
                  <c:v>縫合針</c:v>
                </c:pt>
                <c:pt idx="4">
                  <c:v>翼状針</c:v>
                </c:pt>
                <c:pt idx="5">
                  <c:v>静脈留置針</c:v>
                </c:pt>
                <c:pt idx="6">
                  <c:v>ランセット</c:v>
                </c:pt>
                <c:pt idx="7">
                  <c:v>真空採血針</c:v>
                </c:pt>
                <c:pt idx="8">
                  <c:v>血液ガス</c:v>
                </c:pt>
                <c:pt idx="9">
                  <c:v>閉鎖式輸液システム</c:v>
                </c:pt>
                <c:pt idx="10">
                  <c:v>透析用静脈ｼｬﾝﾄ穿刺針</c:v>
                </c:pt>
              </c:strCache>
            </c:strRef>
          </c:cat>
          <c:val>
            <c:numRef>
              <c:f>Sheet1!$B$2:$B$12</c:f>
              <c:numCache>
                <c:formatCode>0.0_ </c:formatCode>
                <c:ptCount val="11"/>
                <c:pt idx="0" formatCode="General">
                  <c:v>6.1</c:v>
                </c:pt>
                <c:pt idx="1">
                  <c:v>30.3</c:v>
                </c:pt>
                <c:pt idx="2">
                  <c:v>75.8</c:v>
                </c:pt>
                <c:pt idx="3">
                  <c:v>54.5</c:v>
                </c:pt>
                <c:pt idx="4" formatCode="0_ ">
                  <c:v>100</c:v>
                </c:pt>
                <c:pt idx="5">
                  <c:v>100</c:v>
                </c:pt>
                <c:pt idx="6">
                  <c:v>87.9</c:v>
                </c:pt>
                <c:pt idx="7">
                  <c:v>48.5</c:v>
                </c:pt>
                <c:pt idx="8">
                  <c:v>90.9</c:v>
                </c:pt>
                <c:pt idx="9">
                  <c:v>93.9</c:v>
                </c:pt>
                <c:pt idx="10">
                  <c:v>63.6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B95-40D5-801D-B1B595A4B4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大学病院以外(n=59施設)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4338966853728022E-2"/>
                  <c:y val="8.86058463114162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B95-40D5-801D-B1B595A4B4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05070168355372E-2"/>
                  <c:y val="6.6454384733561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B95-40D5-801D-B1B595A4B4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640656909846513E-2"/>
                  <c:y val="6.3076626768635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B95-40D5-801D-B1B595A4B4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37276797609658E-2"/>
                  <c:y val="4.261199678954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B95-40D5-801D-B1B595A4B4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6033801122369045E-3"/>
                  <c:y val="-2.2151461577853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B95-40D5-801D-B1B595A4B4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47117348298249E-2"/>
                  <c:y val="-4.4302923155707854E-3"/>
                </c:manualLayout>
              </c:layout>
              <c:numFmt formatCode="#,##0_);[Red]\(#,##0\)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B95-40D5-801D-B1B595A4B4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905070168355345E-2"/>
                  <c:y val="6.6454384733561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B95-40D5-801D-B1B595A4B4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0074553595219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B95-40D5-801D-B1B595A4B4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7356996467419529E-3"/>
                  <c:y val="-1.9176153521969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9B95-40D5-801D-B1B595A4B4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4413520448947514E-2"/>
                  <c:y val="1.0906751885067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B95-40D5-801D-B1B595A4B4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8187116517315603E-2"/>
                  <c:y val="1.3290876946712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9B95-40D5-801D-B1B595A4B4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注射針</c:v>
                </c:pt>
                <c:pt idx="1">
                  <c:v>インスリン自己注射針</c:v>
                </c:pt>
                <c:pt idx="2">
                  <c:v>血液分注器</c:v>
                </c:pt>
                <c:pt idx="3">
                  <c:v>縫合針</c:v>
                </c:pt>
                <c:pt idx="4">
                  <c:v>翼状針</c:v>
                </c:pt>
                <c:pt idx="5">
                  <c:v>静脈留置針</c:v>
                </c:pt>
                <c:pt idx="6">
                  <c:v>ランセット</c:v>
                </c:pt>
                <c:pt idx="7">
                  <c:v>真空採血針</c:v>
                </c:pt>
                <c:pt idx="8">
                  <c:v>血液ガス</c:v>
                </c:pt>
                <c:pt idx="9">
                  <c:v>閉鎖式輸液システム</c:v>
                </c:pt>
                <c:pt idx="10">
                  <c:v>透析用静脈ｼｬﾝﾄ穿刺針</c:v>
                </c:pt>
              </c:strCache>
            </c:strRef>
          </c:cat>
          <c:val>
            <c:numRef>
              <c:f>Sheet1!$C$2:$C$12</c:f>
              <c:numCache>
                <c:formatCode>0.0_ </c:formatCode>
                <c:ptCount val="11"/>
                <c:pt idx="0">
                  <c:v>3.4</c:v>
                </c:pt>
                <c:pt idx="1">
                  <c:v>25.4</c:v>
                </c:pt>
                <c:pt idx="2">
                  <c:v>54.2</c:v>
                </c:pt>
                <c:pt idx="3">
                  <c:v>54.2</c:v>
                </c:pt>
                <c:pt idx="4" formatCode="0_ ">
                  <c:v>100</c:v>
                </c:pt>
                <c:pt idx="5">
                  <c:v>100</c:v>
                </c:pt>
                <c:pt idx="6">
                  <c:v>83.1</c:v>
                </c:pt>
                <c:pt idx="7">
                  <c:v>55.9</c:v>
                </c:pt>
                <c:pt idx="8">
                  <c:v>96.6</c:v>
                </c:pt>
                <c:pt idx="9">
                  <c:v>93.2</c:v>
                </c:pt>
                <c:pt idx="10">
                  <c:v>52.5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B95-40D5-801D-B1B595A4B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228584"/>
        <c:axId val="328231328"/>
      </c:barChart>
      <c:catAx>
        <c:axId val="328228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pPr>
            <a:endParaRPr lang="ja-JP"/>
          </a:p>
        </c:txPr>
        <c:crossAx val="328231328"/>
        <c:crosses val="autoZero"/>
        <c:auto val="1"/>
        <c:lblAlgn val="ctr"/>
        <c:lblOffset val="100"/>
        <c:noMultiLvlLbl val="0"/>
      </c:catAx>
      <c:valAx>
        <c:axId val="328231328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28228584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8.7964029290331827E-2"/>
          <c:y val="1.3290876946712387E-2"/>
          <c:w val="0.33367927502183642"/>
          <c:h val="0.11022567281140089"/>
        </c:manualLayout>
      </c:layout>
      <c:overlay val="0"/>
      <c:txPr>
        <a:bodyPr/>
        <a:lstStyle/>
        <a:p>
          <a:pPr>
            <a:defRPr sz="18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9AE-5C4D-40BE-9CA1-BC1F3C33315D}" type="datetimeFigureOut">
              <a:rPr kumimoji="1" lang="ja-JP" altLang="en-US" smtClean="0"/>
              <a:t>2016/8/1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F90DD-7145-4F00-9226-67594B505C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04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E19AE-5C4D-40BE-9CA1-BC1F3C33315D}" type="datetimeFigureOut">
              <a:rPr kumimoji="1" lang="ja-JP" altLang="en-US" smtClean="0"/>
              <a:t>2016/8/1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F90DD-7145-4F00-9226-67594B505C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55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血液・体液</a:t>
            </a:r>
            <a:r>
              <a:rPr lang="ja-JP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曝露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に関する施設調査結果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JES2015</a:t>
            </a:r>
            <a:b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およびエピネット日本版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手術部版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の分析結果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18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：外部委託職員の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HBs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抗体検査</a:t>
            </a:r>
            <a:b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およびワクチン接種 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5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8-1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：安全器材導入状況の推移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781125"/>
              </p:ext>
            </p:extLst>
          </p:nvPr>
        </p:nvGraphicFramePr>
        <p:xfrm>
          <a:off x="107504" y="709531"/>
          <a:ext cx="8856984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066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8-2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年度安全器材導入状況 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4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大学病院</a:t>
            </a:r>
            <a:r>
              <a:rPr lang="en-US" altLang="ja-JP" sz="24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vs</a:t>
            </a:r>
            <a:r>
              <a:rPr lang="ja-JP" altLang="en-US" sz="24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大学病院以外 </a:t>
            </a:r>
            <a:r>
              <a:rPr lang="en-US" altLang="ja-JP" sz="24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4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643328"/>
              </p:ext>
            </p:extLst>
          </p:nvPr>
        </p:nvGraphicFramePr>
        <p:xfrm>
          <a:off x="183298" y="908720"/>
          <a:ext cx="8856984" cy="596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30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9-1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：原因器材別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万本使用あたりの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針刺し件数　年度比較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80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9-2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：原因器材針刺し割合と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万本使用あたりの針刺し件数の比較　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24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</a:t>
            </a:r>
            <a:r>
              <a:rPr lang="ja-JP" altLang="en-US" sz="24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</a:t>
            </a:r>
            <a:r>
              <a:rPr lang="ja-JP" altLang="en-US" sz="28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0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(n=3,143</a:t>
            </a:r>
            <a:r>
              <a:rPr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件 </a:t>
            </a:r>
            <a:r>
              <a:rPr lang="en-US" altLang="ja-JP" sz="20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86</a:t>
            </a:r>
            <a:r>
              <a:rPr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施設）　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27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10-1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：原因器材別安全器材と非安全器材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による針刺し割合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28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</a:t>
            </a:r>
            <a:r>
              <a:rPr lang="ja-JP" altLang="en-US" sz="28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年度（</a:t>
            </a:r>
            <a:r>
              <a:rPr lang="en-US" altLang="ja-JP" sz="28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n=3,143</a:t>
            </a:r>
            <a:r>
              <a:rPr lang="ja-JP" altLang="en-US" sz="28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件　</a:t>
            </a:r>
            <a:r>
              <a:rPr lang="en-US" altLang="ja-JP" sz="28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86</a:t>
            </a:r>
            <a:r>
              <a:rPr lang="ja-JP" altLang="en-US" sz="28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施設）</a:t>
            </a:r>
            <a:r>
              <a:rPr lang="ja-JP" altLang="en-US" sz="24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48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10-2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稼働床あたりの原因器材別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安全器材と非安全器材の針刺し件数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28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</a:t>
            </a:r>
            <a:r>
              <a:rPr lang="ja-JP" altLang="en-US" sz="28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年度（</a:t>
            </a:r>
            <a:r>
              <a:rPr lang="en-US" altLang="ja-JP" sz="28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n=3,143</a:t>
            </a:r>
            <a:r>
              <a:rPr lang="ja-JP" altLang="en-US" sz="28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件　</a:t>
            </a:r>
            <a:r>
              <a:rPr lang="en-US" altLang="ja-JP" sz="28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86</a:t>
            </a:r>
            <a:r>
              <a:rPr lang="ja-JP" altLang="en-US" sz="28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施設）</a:t>
            </a:r>
            <a:r>
              <a:rPr lang="ja-JP" altLang="en-US" sz="24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75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：針刺し切創の発生場所の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割合の推移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94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kumimoji="1"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kumimoji="1"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：手術</a:t>
            </a:r>
            <a:r>
              <a:rPr kumimoji="1"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1,000</a:t>
            </a:r>
            <a:r>
              <a:rPr kumimoji="1"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件あたりの発生件数</a:t>
            </a:r>
            <a:r>
              <a:rPr kumimoji="1"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（手術室での針刺し件数）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4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kumimoji="1"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</a:t>
            </a:r>
            <a:r>
              <a:rPr kumimoji="1"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：手術室における</a:t>
            </a:r>
            <a:r>
              <a:rPr kumimoji="1"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ハンズフリーテクニックの実施状況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5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6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36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施設調査について</a:t>
            </a:r>
            <a:r>
              <a:rPr lang="en-US" altLang="ja-JP" sz="36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6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endParaRPr kumimoji="1" lang="ja-JP" altLang="en-US" sz="3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89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28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</a:t>
            </a:r>
            <a:r>
              <a:rPr lang="ja-JP" altLang="en-US" sz="28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：ハンズフリーテクニック実施関連コメント　</a:t>
            </a:r>
            <a:r>
              <a:rPr lang="en-US" altLang="ja-JP" sz="28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</a:t>
            </a:r>
            <a:r>
              <a:rPr lang="ja-JP" altLang="en-US" sz="24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83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95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07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09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JES2015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における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エピネット手術部版件数と施設数の動向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00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32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</a:t>
            </a:r>
            <a:r>
              <a:rPr lang="ja-JP" altLang="en-US" sz="32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：エピネット手術部版</a:t>
            </a:r>
            <a:r>
              <a:rPr lang="en-US" altLang="ja-JP" sz="32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2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8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－発生時間帯－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32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32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：エピネット手術部版</a:t>
            </a:r>
            <a:r>
              <a:rPr lang="en-US" altLang="ja-JP" sz="32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2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32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－発生時間帯と原因器材の割合－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71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：エピネット手術部版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－針刺し損傷の職種－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42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：エピネット手術部版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－針刺し損傷の発生場所－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46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：エピネット手術部版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‐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縫合針による損傷：縫合針の種類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‐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5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1-1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稼動病床数あたりの針刺し件数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95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32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</a:t>
            </a:r>
            <a:r>
              <a:rPr lang="ja-JP" altLang="en-US" sz="32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：エピネット手術部版</a:t>
            </a:r>
            <a:r>
              <a:rPr lang="en-US" altLang="ja-JP" sz="32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2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32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‐</a:t>
            </a:r>
            <a:r>
              <a:rPr lang="ja-JP" altLang="en-US" sz="32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縫合針による損傷：職種別発生段階</a:t>
            </a:r>
            <a:r>
              <a:rPr lang="en-US" altLang="ja-JP" sz="320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‐</a:t>
            </a:r>
            <a:endParaRPr kumimoji="1" lang="ja-JP" altLang="en-US" sz="4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33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エピネット日本版手術部版の活用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特定可能となる実態と予防策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25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まとめ</a:t>
            </a:r>
            <a:endParaRPr kumimoji="1" lang="ja-JP" altLang="en-US" sz="3200" dirty="0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0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83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【</a:t>
            </a:r>
            <a:r>
              <a:rPr lang="ja-JP" altLang="en-US" smtClean="0"/>
              <a:t>注意事項・免責事項</a:t>
            </a:r>
            <a:r>
              <a:rPr lang="en-US" altLang="ja-JP" smtClean="0"/>
              <a:t>】</a:t>
            </a:r>
            <a:endParaRPr lang="ja-JP" altLang="en-US" smtClean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4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1-2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稼動病床数あたりの針刺し件数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28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28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病床数別比較</a:t>
            </a:r>
            <a:r>
              <a:rPr lang="en-US" altLang="ja-JP" sz="28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5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HCV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針刺し割合の推移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9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：職種別針刺し発生率の推移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1289"/>
            <a:ext cx="9144000" cy="6858000"/>
          </a:xfrm>
          <a:prstGeom prst="rect">
            <a:avLst/>
          </a:prstGeom>
        </p:spPr>
      </p:pic>
      <p:graphicFrame>
        <p:nvGraphicFramePr>
          <p:cNvPr id="4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706216"/>
              </p:ext>
            </p:extLst>
          </p:nvPr>
        </p:nvGraphicFramePr>
        <p:xfrm>
          <a:off x="285529" y="1740878"/>
          <a:ext cx="8640960" cy="5055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336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：職種別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HCV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針刺し報告割合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2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：新規採用職員に対する</a:t>
            </a:r>
            <a:b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HBs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抗体検査・ワクチン接種状況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8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kumimoji="1"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針刺し報告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時の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医療従事者の</a:t>
            </a:r>
            <a:r>
              <a:rPr lang="en-US" altLang="ja-JP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HBs</a:t>
            </a:r>
            <a:r>
              <a:rPr lang="ja-JP" altLang="en-US" sz="32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抗体陽性割合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79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画面に合わせる (4:3)</PresentationFormat>
  <Paragraphs>75</Paragraphs>
  <Slides>34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9" baseType="lpstr">
      <vt:lpstr>Meiryo UI</vt:lpstr>
      <vt:lpstr>ＭＳ Ｐゴシック</vt:lpstr>
      <vt:lpstr>Arial</vt:lpstr>
      <vt:lpstr>Calibri</vt:lpstr>
      <vt:lpstr>Office ​​テーマ</vt:lpstr>
      <vt:lpstr>血液・体液曝露に関する施設調査結果JES2015 およびエピネット日本版/手術部版の分析結果 </vt:lpstr>
      <vt:lpstr> 施設調査について </vt:lpstr>
      <vt:lpstr>結果1-1：100稼動病床数あたりの針刺し件数</vt:lpstr>
      <vt:lpstr>結果1-2：100稼動病床数あたりの針刺し件数 (病床数別比較)</vt:lpstr>
      <vt:lpstr>結果2：HCV針刺し割合の推移</vt:lpstr>
      <vt:lpstr>結果3：職種別針刺し発生率の推移</vt:lpstr>
      <vt:lpstr>結果4：職種別HCV針刺し報告割合</vt:lpstr>
      <vt:lpstr>結果5：新規採用職員に対する HBs抗体検査・ワクチン接種状況</vt:lpstr>
      <vt:lpstr>結果6： 針刺し報告時の 医療従事者のHBs抗体陽性割合</vt:lpstr>
      <vt:lpstr>結果7：外部委託職員のHBs抗体検査 およびワクチン接種 </vt:lpstr>
      <vt:lpstr>結果8-1：安全器材導入状況の推移</vt:lpstr>
      <vt:lpstr>結果8-2：2014年度安全器材導入状況  大学病院vs大学病院以外  </vt:lpstr>
      <vt:lpstr>結果9-1：原因器材別10万本使用あたりの 　針刺し件数　年度比較</vt:lpstr>
      <vt:lpstr>結果9-2：原因器材針刺し割合と 10万本使用あたりの針刺し件数の比較　 2014年度　(n=3,143件 86施設）　</vt:lpstr>
      <vt:lpstr>結果10-1：原因器材別安全器材と非安全器材 による針刺し割合 2014年度（n=3,143件　86施設）　</vt:lpstr>
      <vt:lpstr>結果10-2：100稼働床あたりの原因器材別 安全器材と非安全器材の針刺し件数 2014年度（n=3,143件　86施設）　</vt:lpstr>
      <vt:lpstr>結果11：針刺し切創の発生場所の 割合の推移</vt:lpstr>
      <vt:lpstr>結果12：手術1,000件あたりの発生件数 （手術室での針刺し件数）</vt:lpstr>
      <vt:lpstr>結果13：手術室における ハンズフリーテクニックの実施状況</vt:lpstr>
      <vt:lpstr>結果14：ハンズフリーテクニック実施関連コメント　2014年度</vt:lpstr>
      <vt:lpstr>PowerPoint プレゼンテーション</vt:lpstr>
      <vt:lpstr>PowerPoint プレゼンテーション</vt:lpstr>
      <vt:lpstr>PowerPoint プレゼンテーション</vt:lpstr>
      <vt:lpstr>結果15：JES2015における エピネット手術部版件数と施設数の動向</vt:lpstr>
      <vt:lpstr>結果16：エピネット手術部版 －発生時間帯－</vt:lpstr>
      <vt:lpstr>結果17：エピネット手術部版 －発生時間帯と原因器材の割合－</vt:lpstr>
      <vt:lpstr>結果18：エピネット手術部版 －針刺し損傷の職種－</vt:lpstr>
      <vt:lpstr>結果19：エピネット手術部版 －針刺し損傷の発生場所－</vt:lpstr>
      <vt:lpstr>結果20：エピネット手術部版 ‐縫合針による損傷：縫合針の種類‐</vt:lpstr>
      <vt:lpstr>結果21：エピネット手術部版 ‐縫合針による損傷：職種別発生段階‐</vt:lpstr>
      <vt:lpstr>エピネット日本版手術部版の活用 特定可能となる実態と予防策</vt:lpstr>
      <vt:lpstr>まとめ</vt:lpstr>
      <vt:lpstr>PowerPoint プレゼンテーション</vt:lpstr>
      <vt:lpstr>【注意事項・免責事項】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2016-08-01T11:23:06Z</dcterms:created>
  <dcterms:modified xsi:type="dcterms:W3CDTF">2016-08-01T11:23:18Z</dcterms:modified>
</cp:coreProperties>
</file>