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2"/>
    <p:sldMasterId id="2147483662" r:id="rId3"/>
  </p:sldMasterIdLst>
  <p:notesMasterIdLst>
    <p:notesMasterId r:id="rId32"/>
  </p:notesMasterIdLst>
  <p:handoutMasterIdLst>
    <p:handoutMasterId r:id="rId33"/>
  </p:handoutMasterIdLst>
  <p:sldIdLst>
    <p:sldId id="256" r:id="rId4"/>
    <p:sldId id="258" r:id="rId5"/>
    <p:sldId id="273" r:id="rId6"/>
    <p:sldId id="260" r:id="rId7"/>
    <p:sldId id="261" r:id="rId8"/>
    <p:sldId id="271" r:id="rId9"/>
    <p:sldId id="283" r:id="rId10"/>
    <p:sldId id="269" r:id="rId11"/>
    <p:sldId id="274" r:id="rId12"/>
    <p:sldId id="287" r:id="rId13"/>
    <p:sldId id="267" r:id="rId14"/>
    <p:sldId id="290" r:id="rId15"/>
    <p:sldId id="281" r:id="rId16"/>
    <p:sldId id="289" r:id="rId17"/>
    <p:sldId id="276" r:id="rId18"/>
    <p:sldId id="275" r:id="rId19"/>
    <p:sldId id="288" r:id="rId20"/>
    <p:sldId id="259" r:id="rId21"/>
    <p:sldId id="277" r:id="rId22"/>
    <p:sldId id="282" r:id="rId23"/>
    <p:sldId id="264" r:id="rId24"/>
    <p:sldId id="265" r:id="rId25"/>
    <p:sldId id="263" r:id="rId26"/>
    <p:sldId id="268" r:id="rId27"/>
    <p:sldId id="285" r:id="rId28"/>
    <p:sldId id="257" r:id="rId29"/>
    <p:sldId id="292" r:id="rId30"/>
    <p:sldId id="293" r:id="rId31"/>
  </p:sldIdLst>
  <p:sldSz cx="9144000" cy="6858000" type="screen4x3"/>
  <p:notesSz cx="6888163" cy="10020300"/>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DD"/>
    <a:srgbClr val="FFE0C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7" autoAdjust="0"/>
    <p:restoredTop sz="95250" autoAdjust="0"/>
  </p:normalViewPr>
  <p:slideViewPr>
    <p:cSldViewPr>
      <p:cViewPr varScale="1">
        <p:scale>
          <a:sx n="84" d="100"/>
          <a:sy n="84" d="100"/>
        </p:scale>
        <p:origin x="78" y="108"/>
      </p:cViewPr>
      <p:guideLst>
        <p:guide orient="horz" pos="2160"/>
        <p:guide pos="2880"/>
      </p:guideLst>
    </p:cSldViewPr>
  </p:slideViewPr>
  <p:outlineViewPr>
    <p:cViewPr>
      <p:scale>
        <a:sx n="33" d="100"/>
        <a:sy n="33" d="100"/>
      </p:scale>
      <p:origin x="0" y="-14587"/>
    </p:cViewPr>
  </p:outlineViewPr>
  <p:notesTextViewPr>
    <p:cViewPr>
      <p:scale>
        <a:sx n="100" d="100"/>
        <a:sy n="100" d="100"/>
      </p:scale>
      <p:origin x="0" y="0"/>
    </p:cViewPr>
  </p:notesTextViewPr>
  <p:sorterViewPr>
    <p:cViewPr varScale="1">
      <p:scale>
        <a:sx n="1" d="1"/>
        <a:sy n="1" d="1"/>
      </p:scale>
      <p:origin x="0" y="-3206"/>
    </p:cViewPr>
  </p:sorterViewPr>
  <p:notesViewPr>
    <p:cSldViewPr>
      <p:cViewPr varScale="1">
        <p:scale>
          <a:sx n="59" d="100"/>
          <a:sy n="59" d="100"/>
        </p:scale>
        <p:origin x="3293" y="8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48523622047247E-2"/>
          <c:y val="9.6271925858367163E-2"/>
          <c:w val="0.89028738870284252"/>
          <c:h val="0.69423828638923157"/>
        </c:manualLayout>
      </c:layout>
      <c:barChart>
        <c:barDir val="col"/>
        <c:grouping val="clustered"/>
        <c:varyColors val="0"/>
        <c:ser>
          <c:idx val="0"/>
          <c:order val="0"/>
          <c:tx>
            <c:strRef>
              <c:f>Sheet1!$B$1</c:f>
              <c:strCache>
                <c:ptCount val="1"/>
                <c:pt idx="0">
                  <c:v>列1</c:v>
                </c:pt>
              </c:strCache>
            </c:strRef>
          </c:tx>
          <c:spPr>
            <a:solidFill>
              <a:schemeClr val="accent2"/>
            </a:solidFill>
            <a:ln>
              <a:solidFill>
                <a:schemeClr val="tx1"/>
              </a:solidFill>
            </a:ln>
            <a:effectLst/>
          </c:spPr>
          <c:invertIfNegative val="0"/>
          <c:cat>
            <c:strRef>
              <c:f>Sheet1!$A$2:$A$3</c:f>
              <c:strCache>
                <c:ptCount val="2"/>
                <c:pt idx="0">
                  <c:v>修正前</c:v>
                </c:pt>
                <c:pt idx="1">
                  <c:v>修正後</c:v>
                </c:pt>
              </c:strCache>
            </c:strRef>
          </c:cat>
          <c:val>
            <c:numRef>
              <c:f>Sheet1!$B$2:$B$3</c:f>
              <c:numCache>
                <c:formatCode>General</c:formatCode>
                <c:ptCount val="2"/>
                <c:pt idx="0">
                  <c:v>88</c:v>
                </c:pt>
                <c:pt idx="1">
                  <c:v>248</c:v>
                </c:pt>
              </c:numCache>
            </c:numRef>
          </c:val>
          <c:extLst>
            <c:ext xmlns:c16="http://schemas.microsoft.com/office/drawing/2014/chart" uri="{C3380CC4-5D6E-409C-BE32-E72D297353CC}">
              <c16:uniqueId val="{00000000-8AA9-4E77-80C1-53845CEC1E4D}"/>
            </c:ext>
          </c:extLst>
        </c:ser>
        <c:dLbls>
          <c:showLegendKey val="0"/>
          <c:showVal val="0"/>
          <c:showCatName val="0"/>
          <c:showSerName val="0"/>
          <c:showPercent val="0"/>
          <c:showBubbleSize val="0"/>
        </c:dLbls>
        <c:gapWidth val="80"/>
        <c:overlap val="-27"/>
        <c:axId val="982871168"/>
        <c:axId val="982876088"/>
      </c:barChart>
      <c:catAx>
        <c:axId val="98287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ja-JP"/>
          </a:p>
        </c:txPr>
        <c:crossAx val="982876088"/>
        <c:crosses val="autoZero"/>
        <c:auto val="1"/>
        <c:lblAlgn val="ctr"/>
        <c:lblOffset val="0"/>
        <c:noMultiLvlLbl val="0"/>
      </c:catAx>
      <c:valAx>
        <c:axId val="982876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8287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02578686000245E-3"/>
          <c:y val="2.6711578830422352E-2"/>
          <c:w val="0.40541130929872338"/>
          <c:h val="0.95802465277944704"/>
        </c:manualLayout>
      </c:layout>
      <c:pieChart>
        <c:varyColors val="1"/>
        <c:ser>
          <c:idx val="0"/>
          <c:order val="0"/>
          <c:tx>
            <c:strRef>
              <c:f>Sheet1!$B$1</c:f>
              <c:strCache>
                <c:ptCount val="1"/>
                <c:pt idx="0">
                  <c:v>列1</c:v>
                </c:pt>
              </c:strCache>
            </c:strRef>
          </c:tx>
          <c:dPt>
            <c:idx val="0"/>
            <c:bubble3D val="0"/>
            <c:explosion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4-7212-4CAD-BC50-5062D9AFE1B8}"/>
              </c:ext>
            </c:extLst>
          </c:dPt>
          <c:dPt>
            <c:idx val="1"/>
            <c:bubble3D val="0"/>
            <c:spPr>
              <a:solidFill>
                <a:schemeClr val="accent6">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212-4CAD-BC50-5062D9AFE1B8}"/>
              </c:ext>
            </c:extLst>
          </c:dPt>
          <c:dPt>
            <c:idx val="2"/>
            <c:bubble3D val="0"/>
            <c:spPr>
              <a:solidFill>
                <a:schemeClr val="accent2">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7212-4CAD-BC50-5062D9AFE1B8}"/>
              </c:ext>
            </c:extLst>
          </c:dPt>
          <c:cat>
            <c:strRef>
              <c:f>Sheet1!$A$2:$A$4</c:f>
              <c:strCache>
                <c:ptCount val="3"/>
                <c:pt idx="0">
                  <c:v>翼状針</c:v>
                </c:pt>
                <c:pt idx="1">
                  <c:v>ゴムスリーブの針</c:v>
                </c:pt>
                <c:pt idx="2">
                  <c:v>真空採血セットの針</c:v>
                </c:pt>
              </c:strCache>
            </c:strRef>
          </c:cat>
          <c:val>
            <c:numRef>
              <c:f>Sheet1!$B$2:$B$4</c:f>
              <c:numCache>
                <c:formatCode>General</c:formatCode>
                <c:ptCount val="3"/>
                <c:pt idx="0">
                  <c:v>22.9</c:v>
                </c:pt>
                <c:pt idx="1">
                  <c:v>16.5</c:v>
                </c:pt>
                <c:pt idx="2">
                  <c:v>60.6</c:v>
                </c:pt>
              </c:numCache>
            </c:numRef>
          </c:val>
          <c:extLst>
            <c:ext xmlns:c16="http://schemas.microsoft.com/office/drawing/2014/chart" uri="{C3380CC4-5D6E-409C-BE32-E72D297353CC}">
              <c16:uniqueId val="{00000000-7212-4CAD-BC50-5062D9AFE1B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0774456959979349"/>
          <c:y val="2.7157435723516102E-2"/>
          <c:w val="0.49345562559954509"/>
          <c:h val="0.3699669334986170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1299186427532E-2"/>
          <c:y val="6.5238903625024769E-2"/>
          <c:w val="0.85108660415967163"/>
          <c:h val="0.79085854675539269"/>
        </c:manualLayout>
      </c:layout>
      <c:barChart>
        <c:barDir val="col"/>
        <c:grouping val="clustered"/>
        <c:varyColors val="0"/>
        <c:ser>
          <c:idx val="0"/>
          <c:order val="0"/>
          <c:tx>
            <c:strRef>
              <c:f>Sheet1!$A$2</c:f>
              <c:strCache>
                <c:ptCount val="1"/>
                <c:pt idx="0">
                  <c:v>2004年度</c:v>
                </c:pt>
              </c:strCache>
            </c:strRef>
          </c:tx>
          <c:spPr>
            <a:solidFill>
              <a:schemeClr val="accent1"/>
            </a:solidFill>
            <a:ln w="12796">
              <a:noFill/>
              <a:prstDash val="solid"/>
            </a:ln>
          </c:spPr>
          <c:invertIfNegative val="0"/>
          <c:dLbls>
            <c:dLbl>
              <c:idx val="0"/>
              <c:layout>
                <c:manualLayout>
                  <c:x val="-6.7781204541126914E-3"/>
                  <c:y val="1.81244646407131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AD-4A58-A5DF-E09380CE5A38}"/>
                </c:ext>
              </c:extLst>
            </c:dLbl>
            <c:dLbl>
              <c:idx val="1"/>
              <c:layout>
                <c:manualLayout>
                  <c:x val="-6.7782896302640691E-3"/>
                  <c:y val="2.06933642212704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AD-4A58-A5DF-E09380CE5A38}"/>
                </c:ext>
              </c:extLst>
            </c:dLbl>
            <c:spPr>
              <a:noFill/>
              <a:ln w="25592">
                <a:noFill/>
              </a:ln>
            </c:spPr>
            <c:txPr>
              <a:bodyPr/>
              <a:lstStyle/>
              <a:p>
                <a:pPr>
                  <a:defRPr sz="1800" b="1" i="0" u="none" strike="noStrike" baseline="0">
                    <a:solidFill>
                      <a:schemeClr val="tx1"/>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全体</c:v>
                </c:pt>
                <c:pt idx="1">
                  <c:v>大学病院</c:v>
                </c:pt>
                <c:pt idx="2">
                  <c:v>大学病院以外</c:v>
                </c:pt>
              </c:strCache>
            </c:strRef>
          </c:cat>
          <c:val>
            <c:numRef>
              <c:f>Sheet1!$B$2:$D$2</c:f>
              <c:numCache>
                <c:formatCode>General</c:formatCode>
                <c:ptCount val="3"/>
                <c:pt idx="0">
                  <c:v>22</c:v>
                </c:pt>
                <c:pt idx="1">
                  <c:v>23.1</c:v>
                </c:pt>
                <c:pt idx="2">
                  <c:v>21.5</c:v>
                </c:pt>
              </c:numCache>
            </c:numRef>
          </c:val>
          <c:extLst>
            <c:ext xmlns:c16="http://schemas.microsoft.com/office/drawing/2014/chart" uri="{C3380CC4-5D6E-409C-BE32-E72D297353CC}">
              <c16:uniqueId val="{00000002-D0AD-4A58-A5DF-E09380CE5A38}"/>
            </c:ext>
          </c:extLst>
        </c:ser>
        <c:ser>
          <c:idx val="1"/>
          <c:order val="1"/>
          <c:tx>
            <c:strRef>
              <c:f>Sheet1!$A$3</c:f>
              <c:strCache>
                <c:ptCount val="1"/>
                <c:pt idx="0">
                  <c:v>2010年度</c:v>
                </c:pt>
              </c:strCache>
            </c:strRef>
          </c:tx>
          <c:spPr>
            <a:solidFill>
              <a:schemeClr val="accent2">
                <a:lumMod val="75000"/>
              </a:schemeClr>
            </a:solidFill>
            <a:ln w="12796">
              <a:noFill/>
              <a:prstDash val="solid"/>
            </a:ln>
          </c:spPr>
          <c:invertIfNegative val="0"/>
          <c:dLbls>
            <c:dLbl>
              <c:idx val="1"/>
              <c:layout>
                <c:manualLayout>
                  <c:x val="1.02744907048220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AD-4A58-A5DF-E09380CE5A38}"/>
                </c:ext>
              </c:extLst>
            </c:dLbl>
            <c:spPr>
              <a:noFill/>
              <a:ln w="25592">
                <a:noFill/>
              </a:ln>
            </c:spPr>
            <c:txPr>
              <a:bodyPr/>
              <a:lstStyle/>
              <a:p>
                <a:pPr>
                  <a:defRPr sz="1800" b="1" i="0" u="none" strike="noStrike" baseline="0">
                    <a:solidFill>
                      <a:schemeClr val="tx1"/>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全体</c:v>
                </c:pt>
                <c:pt idx="1">
                  <c:v>大学病院</c:v>
                </c:pt>
                <c:pt idx="2">
                  <c:v>大学病院以外</c:v>
                </c:pt>
              </c:strCache>
            </c:strRef>
          </c:cat>
          <c:val>
            <c:numRef>
              <c:f>Sheet1!$B$3:$D$3</c:f>
              <c:numCache>
                <c:formatCode>General</c:formatCode>
                <c:ptCount val="3"/>
                <c:pt idx="0">
                  <c:v>15.1</c:v>
                </c:pt>
                <c:pt idx="1">
                  <c:v>16.899999999999999</c:v>
                </c:pt>
                <c:pt idx="2">
                  <c:v>13.7</c:v>
                </c:pt>
              </c:numCache>
            </c:numRef>
          </c:val>
          <c:extLst>
            <c:ext xmlns:c16="http://schemas.microsoft.com/office/drawing/2014/chart" uri="{C3380CC4-5D6E-409C-BE32-E72D297353CC}">
              <c16:uniqueId val="{00000004-D0AD-4A58-A5DF-E09380CE5A38}"/>
            </c:ext>
          </c:extLst>
        </c:ser>
        <c:ser>
          <c:idx val="2"/>
          <c:order val="2"/>
          <c:tx>
            <c:strRef>
              <c:f>Sheet1!$A$4</c:f>
              <c:strCache>
                <c:ptCount val="1"/>
                <c:pt idx="0">
                  <c:v>2012年度</c:v>
                </c:pt>
              </c:strCache>
            </c:strRef>
          </c:tx>
          <c:spPr>
            <a:solidFill>
              <a:srgbClr val="33CC33"/>
            </a:solidFill>
          </c:spPr>
          <c:invertIfNegative val="0"/>
          <c:dLbls>
            <c:dLbl>
              <c:idx val="0"/>
              <c:layout>
                <c:manualLayout>
                  <c:x val="3.4248302349406262E-3"/>
                  <c:y val="2.4636114167050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AD-4A58-A5DF-E09380CE5A38}"/>
                </c:ext>
              </c:extLst>
            </c:dLbl>
            <c:dLbl>
              <c:idx val="1"/>
              <c:layout>
                <c:manualLayout>
                  <c:x val="4.7770988343981318E-3"/>
                  <c:y val="1.2318057083525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AD-4A58-A5DF-E09380CE5A38}"/>
                </c:ext>
              </c:extLst>
            </c:dLbl>
            <c:dLbl>
              <c:idx val="2"/>
              <c:layout>
                <c:manualLayout>
                  <c:x val="8.56207558735164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AD-4A58-A5DF-E09380CE5A38}"/>
                </c:ext>
              </c:extLst>
            </c:dLbl>
            <c:spPr>
              <a:noFill/>
              <a:ln>
                <a:noFill/>
              </a:ln>
              <a:effectLst/>
            </c:spPr>
            <c:txPr>
              <a:bodyPr/>
              <a:lstStyle/>
              <a:p>
                <a:pPr>
                  <a:defRPr sz="1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全体</c:v>
                </c:pt>
                <c:pt idx="1">
                  <c:v>大学病院</c:v>
                </c:pt>
                <c:pt idx="2">
                  <c:v>大学病院以外</c:v>
                </c:pt>
              </c:strCache>
            </c:strRef>
          </c:cat>
          <c:val>
            <c:numRef>
              <c:f>Sheet1!$B$4:$D$4</c:f>
              <c:numCache>
                <c:formatCode>General</c:formatCode>
                <c:ptCount val="3"/>
                <c:pt idx="0">
                  <c:v>14.7</c:v>
                </c:pt>
                <c:pt idx="1">
                  <c:v>15.5</c:v>
                </c:pt>
                <c:pt idx="2">
                  <c:v>14.3</c:v>
                </c:pt>
              </c:numCache>
            </c:numRef>
          </c:val>
          <c:extLst>
            <c:ext xmlns:c16="http://schemas.microsoft.com/office/drawing/2014/chart" uri="{C3380CC4-5D6E-409C-BE32-E72D297353CC}">
              <c16:uniqueId val="{00000008-D0AD-4A58-A5DF-E09380CE5A38}"/>
            </c:ext>
          </c:extLst>
        </c:ser>
        <c:ser>
          <c:idx val="3"/>
          <c:order val="3"/>
          <c:tx>
            <c:strRef>
              <c:f>Sheet1!$A$5</c:f>
              <c:strCache>
                <c:ptCount val="1"/>
                <c:pt idx="0">
                  <c:v>2014年度</c:v>
                </c:pt>
              </c:strCache>
            </c:strRef>
          </c:tx>
          <c:spPr>
            <a:solidFill>
              <a:srgbClr val="FF9933"/>
            </a:solidFill>
          </c:spPr>
          <c:invertIfNegative val="0"/>
          <c:dLbls>
            <c:dLbl>
              <c:idx val="0"/>
              <c:layout>
                <c:manualLayout>
                  <c:x val="1.0274490704821972E-2"/>
                  <c:y val="1.5397571354406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AD-4A58-A5DF-E09380CE5A38}"/>
                </c:ext>
              </c:extLst>
            </c:dLbl>
            <c:dLbl>
              <c:idx val="1"/>
              <c:layout>
                <c:manualLayout>
                  <c:x val="5.1372453524109862E-3"/>
                  <c:y val="3.07951427088134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AD-4A58-A5DF-E09380CE5A38}"/>
                </c:ext>
              </c:extLst>
            </c:dLbl>
            <c:dLbl>
              <c:idx val="2"/>
              <c:layout>
                <c:manualLayout>
                  <c:x val="1.369932093976263E-2"/>
                  <c:y val="5.64571094354788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AD-4A58-A5DF-E09380CE5A38}"/>
                </c:ext>
              </c:extLst>
            </c:dLbl>
            <c:spPr>
              <a:noFill/>
              <a:ln>
                <a:noFill/>
              </a:ln>
              <a:effectLst/>
            </c:spPr>
            <c:txPr>
              <a:bodyPr wrap="square" lIns="38100" tIns="19050" rIns="38100" bIns="19050" anchor="ctr">
                <a:spAutoFit/>
              </a:bodyPr>
              <a:lstStyle/>
              <a:p>
                <a:pPr>
                  <a:defRPr sz="1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全体</c:v>
                </c:pt>
                <c:pt idx="1">
                  <c:v>大学病院</c:v>
                </c:pt>
                <c:pt idx="2">
                  <c:v>大学病院以外</c:v>
                </c:pt>
              </c:strCache>
            </c:strRef>
          </c:cat>
          <c:val>
            <c:numRef>
              <c:f>Sheet1!$B$5:$D$5</c:f>
              <c:numCache>
                <c:formatCode>General</c:formatCode>
                <c:ptCount val="3"/>
                <c:pt idx="0">
                  <c:v>11.3</c:v>
                </c:pt>
                <c:pt idx="1">
                  <c:v>11.4</c:v>
                </c:pt>
                <c:pt idx="2">
                  <c:v>11.3</c:v>
                </c:pt>
              </c:numCache>
            </c:numRef>
          </c:val>
          <c:extLst>
            <c:ext xmlns:c16="http://schemas.microsoft.com/office/drawing/2014/chart" uri="{C3380CC4-5D6E-409C-BE32-E72D297353CC}">
              <c16:uniqueId val="{0000000C-D0AD-4A58-A5DF-E09380CE5A38}"/>
            </c:ext>
          </c:extLst>
        </c:ser>
        <c:dLbls>
          <c:showLegendKey val="0"/>
          <c:showVal val="1"/>
          <c:showCatName val="0"/>
          <c:showSerName val="0"/>
          <c:showPercent val="0"/>
          <c:showBubbleSize val="0"/>
        </c:dLbls>
        <c:gapWidth val="150"/>
        <c:axId val="114447104"/>
        <c:axId val="114448640"/>
      </c:barChart>
      <c:catAx>
        <c:axId val="114447104"/>
        <c:scaling>
          <c:orientation val="minMax"/>
        </c:scaling>
        <c:delete val="0"/>
        <c:axPos val="b"/>
        <c:numFmt formatCode="General" sourceLinked="1"/>
        <c:majorTickMark val="in"/>
        <c:minorTickMark val="none"/>
        <c:tickLblPos val="nextTo"/>
        <c:spPr>
          <a:ln w="3199">
            <a:solidFill>
              <a:schemeClr val="tx1"/>
            </a:solidFill>
            <a:prstDash val="solid"/>
          </a:ln>
        </c:spPr>
        <c:txPr>
          <a:bodyPr rot="0" vert="horz"/>
          <a:lstStyle/>
          <a:p>
            <a:pPr>
              <a:lnSpc>
                <a:spcPts val="2200"/>
              </a:lnSpc>
              <a:defRPr sz="2000" b="0" i="0" u="none" strike="noStrike" baseline="0">
                <a:solidFill>
                  <a:schemeClr val="tx1"/>
                </a:solidFill>
                <a:latin typeface="HG丸ｺﾞｼｯｸM-PRO" pitchFamily="50" charset="-128"/>
                <a:ea typeface="HG丸ｺﾞｼｯｸM-PRO" pitchFamily="50" charset="-128"/>
                <a:cs typeface="ＭＳ Ｐゴシック"/>
              </a:defRPr>
            </a:pPr>
            <a:endParaRPr lang="ja-JP"/>
          </a:p>
        </c:txPr>
        <c:crossAx val="114448640"/>
        <c:crosses val="autoZero"/>
        <c:auto val="1"/>
        <c:lblAlgn val="ctr"/>
        <c:lblOffset val="100"/>
        <c:tickLblSkip val="1"/>
        <c:tickMarkSkip val="1"/>
        <c:noMultiLvlLbl val="0"/>
      </c:catAx>
      <c:valAx>
        <c:axId val="114448640"/>
        <c:scaling>
          <c:orientation val="minMax"/>
          <c:max val="30"/>
        </c:scaling>
        <c:delete val="0"/>
        <c:axPos val="l"/>
        <c:majorGridlines>
          <c:spPr>
            <a:ln w="3199">
              <a:noFill/>
              <a:prstDash val="solid"/>
            </a:ln>
          </c:spPr>
        </c:majorGridlines>
        <c:numFmt formatCode="General" sourceLinked="1"/>
        <c:majorTickMark val="in"/>
        <c:minorTickMark val="none"/>
        <c:tickLblPos val="nextTo"/>
        <c:spPr>
          <a:ln w="3199">
            <a:solidFill>
              <a:schemeClr val="tx1"/>
            </a:solidFill>
            <a:prstDash val="solid"/>
          </a:ln>
        </c:spPr>
        <c:txPr>
          <a:bodyPr rot="0" vert="horz"/>
          <a:lstStyle/>
          <a:p>
            <a:pPr>
              <a:defRPr sz="1800" b="0" i="0" u="none" strike="noStrike"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4447104"/>
        <c:crosses val="autoZero"/>
        <c:crossBetween val="between"/>
      </c:valAx>
      <c:spPr>
        <a:ln>
          <a:noFill/>
        </a:ln>
      </c:spPr>
    </c:plotArea>
    <c:plotVisOnly val="1"/>
    <c:dispBlanksAs val="gap"/>
    <c:showDLblsOverMax val="0"/>
  </c:chart>
  <c:spPr>
    <a:noFill/>
    <a:ln>
      <a:noFill/>
    </a:ln>
  </c:spPr>
  <c:txPr>
    <a:bodyPr/>
    <a:lstStyle/>
    <a:p>
      <a:pPr>
        <a:defRPr sz="163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5429997197537"/>
          <c:y val="4.314061354159418E-2"/>
          <c:w val="0.83311389750219222"/>
          <c:h val="0.69627924653537954"/>
        </c:manualLayout>
      </c:layout>
      <c:barChart>
        <c:barDir val="col"/>
        <c:grouping val="clustered"/>
        <c:varyColors val="0"/>
        <c:ser>
          <c:idx val="0"/>
          <c:order val="0"/>
          <c:tx>
            <c:strRef>
              <c:f>Sheet1!$B$1</c:f>
              <c:strCache>
                <c:ptCount val="1"/>
                <c:pt idx="0">
                  <c:v>A.針刺し切創</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医師</c:v>
                </c:pt>
                <c:pt idx="1">
                  <c:v>医科研修医</c:v>
                </c:pt>
                <c:pt idx="2">
                  <c:v>看護師</c:v>
                </c:pt>
              </c:strCache>
            </c:strRef>
          </c:cat>
          <c:val>
            <c:numRef>
              <c:f>Sheet1!$B$2:$B$4</c:f>
              <c:numCache>
                <c:formatCode>General</c:formatCode>
                <c:ptCount val="3"/>
                <c:pt idx="0">
                  <c:v>16.7</c:v>
                </c:pt>
                <c:pt idx="1">
                  <c:v>15.6</c:v>
                </c:pt>
                <c:pt idx="2">
                  <c:v>9.6</c:v>
                </c:pt>
              </c:numCache>
            </c:numRef>
          </c:val>
          <c:extLst>
            <c:ext xmlns:c16="http://schemas.microsoft.com/office/drawing/2014/chart" uri="{C3380CC4-5D6E-409C-BE32-E72D297353CC}">
              <c16:uniqueId val="{00000000-49F6-42AD-B8CF-138FA17E4320}"/>
            </c:ext>
          </c:extLst>
        </c:ser>
        <c:ser>
          <c:idx val="1"/>
          <c:order val="1"/>
          <c:tx>
            <c:strRef>
              <c:f>Sheet1!$C$1</c:f>
              <c:strCache>
                <c:ptCount val="1"/>
                <c:pt idx="0">
                  <c:v>B.皮膚粘膜汚染</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医師</c:v>
                </c:pt>
                <c:pt idx="1">
                  <c:v>医科研修医</c:v>
                </c:pt>
                <c:pt idx="2">
                  <c:v>看護師</c:v>
                </c:pt>
              </c:strCache>
            </c:strRef>
          </c:cat>
          <c:val>
            <c:numRef>
              <c:f>Sheet1!$C$2:$C$4</c:f>
              <c:numCache>
                <c:formatCode>General</c:formatCode>
                <c:ptCount val="3"/>
                <c:pt idx="0">
                  <c:v>33.6</c:v>
                </c:pt>
                <c:pt idx="1">
                  <c:v>33.799999999999997</c:v>
                </c:pt>
                <c:pt idx="2">
                  <c:v>19.399999999999999</c:v>
                </c:pt>
              </c:numCache>
            </c:numRef>
          </c:val>
          <c:extLst>
            <c:ext xmlns:c16="http://schemas.microsoft.com/office/drawing/2014/chart" uri="{C3380CC4-5D6E-409C-BE32-E72D297353CC}">
              <c16:uniqueId val="{00000001-49F6-42AD-B8CF-138FA17E4320}"/>
            </c:ext>
          </c:extLst>
        </c:ser>
        <c:dLbls>
          <c:showLegendKey val="0"/>
          <c:showVal val="0"/>
          <c:showCatName val="0"/>
          <c:showSerName val="0"/>
          <c:showPercent val="0"/>
          <c:showBubbleSize val="0"/>
        </c:dLbls>
        <c:gapWidth val="80"/>
        <c:axId val="896091032"/>
        <c:axId val="896082832"/>
      </c:barChart>
      <c:catAx>
        <c:axId val="89609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96082832"/>
        <c:crosses val="autoZero"/>
        <c:auto val="1"/>
        <c:lblAlgn val="ctr"/>
        <c:lblOffset val="0"/>
        <c:noMultiLvlLbl val="0"/>
      </c:catAx>
      <c:valAx>
        <c:axId val="896082832"/>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896091032"/>
        <c:crosses val="autoZero"/>
        <c:crossBetween val="between"/>
      </c:valAx>
      <c:spPr>
        <a:noFill/>
        <a:ln>
          <a:noFill/>
        </a:ln>
        <a:effectLst/>
      </c:spPr>
    </c:plotArea>
    <c:legend>
      <c:legendPos val="b"/>
      <c:layout>
        <c:manualLayout>
          <c:xMode val="edge"/>
          <c:yMode val="edge"/>
          <c:x val="0.18346824327785663"/>
          <c:y val="0.87987731309249162"/>
          <c:w val="0.63306339290826308"/>
          <c:h val="0.1038072552283785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73566894476122E-2"/>
          <c:y val="0.1219535195014174"/>
          <c:w val="0.87725268327175887"/>
          <c:h val="0.70483812730485129"/>
        </c:manualLayout>
      </c:layout>
      <c:barChart>
        <c:barDir val="col"/>
        <c:grouping val="clustered"/>
        <c:varyColors val="0"/>
        <c:ser>
          <c:idx val="0"/>
          <c:order val="0"/>
          <c:tx>
            <c:strRef>
              <c:f>Sheet1!$A$2</c:f>
              <c:strCache>
                <c:ptCount val="1"/>
                <c:pt idx="0">
                  <c:v>2010年度</c:v>
                </c:pt>
              </c:strCache>
            </c:strRef>
          </c:tx>
          <c:spPr>
            <a:solidFill>
              <a:schemeClr val="accent2">
                <a:lumMod val="75000"/>
              </a:schemeClr>
            </a:solidFill>
          </c:spPr>
          <c:invertIfNegative val="0"/>
          <c:dLbls>
            <c:spPr>
              <a:noFill/>
              <a:ln>
                <a:noFill/>
              </a:ln>
              <a:effectLst/>
            </c:spPr>
            <c:txPr>
              <a:bodyPr/>
              <a:lstStyle/>
              <a:p>
                <a:pPr>
                  <a:defRPr sz="2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400床未満</c:v>
                </c:pt>
                <c:pt idx="1">
                  <c:v>400-799床</c:v>
                </c:pt>
                <c:pt idx="2">
                  <c:v>800床以上</c:v>
                </c:pt>
              </c:strCache>
            </c:strRef>
          </c:cat>
          <c:val>
            <c:numRef>
              <c:f>Sheet1!$B$2:$D$2</c:f>
              <c:numCache>
                <c:formatCode>General</c:formatCode>
                <c:ptCount val="3"/>
                <c:pt idx="0">
                  <c:v>4.8</c:v>
                </c:pt>
                <c:pt idx="1">
                  <c:v>6.7</c:v>
                </c:pt>
                <c:pt idx="2">
                  <c:v>7.6</c:v>
                </c:pt>
              </c:numCache>
            </c:numRef>
          </c:val>
          <c:extLst>
            <c:ext xmlns:c16="http://schemas.microsoft.com/office/drawing/2014/chart" uri="{C3380CC4-5D6E-409C-BE32-E72D297353CC}">
              <c16:uniqueId val="{00000000-1C19-4E21-B8F5-FC05EEDE07C7}"/>
            </c:ext>
          </c:extLst>
        </c:ser>
        <c:ser>
          <c:idx val="1"/>
          <c:order val="1"/>
          <c:tx>
            <c:strRef>
              <c:f>Sheet1!$A$3</c:f>
              <c:strCache>
                <c:ptCount val="1"/>
                <c:pt idx="0">
                  <c:v>2012年度</c:v>
                </c:pt>
              </c:strCache>
            </c:strRef>
          </c:tx>
          <c:spPr>
            <a:solidFill>
              <a:srgbClr val="00B050"/>
            </a:solidFill>
          </c:spPr>
          <c:invertIfNegative val="0"/>
          <c:dLbls>
            <c:spPr>
              <a:noFill/>
              <a:ln>
                <a:noFill/>
              </a:ln>
              <a:effectLst/>
            </c:spPr>
            <c:txPr>
              <a:bodyPr/>
              <a:lstStyle/>
              <a:p>
                <a:pPr>
                  <a:defRPr sz="2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400床未満</c:v>
                </c:pt>
                <c:pt idx="1">
                  <c:v>400-799床</c:v>
                </c:pt>
                <c:pt idx="2">
                  <c:v>800床以上</c:v>
                </c:pt>
              </c:strCache>
            </c:strRef>
          </c:cat>
          <c:val>
            <c:numRef>
              <c:f>Sheet1!$B$3:$D$3</c:f>
              <c:numCache>
                <c:formatCode>General</c:formatCode>
                <c:ptCount val="3"/>
                <c:pt idx="0">
                  <c:v>4.9000000000000004</c:v>
                </c:pt>
                <c:pt idx="1">
                  <c:v>6.5</c:v>
                </c:pt>
                <c:pt idx="2">
                  <c:v>7.8</c:v>
                </c:pt>
              </c:numCache>
            </c:numRef>
          </c:val>
          <c:extLst>
            <c:ext xmlns:c16="http://schemas.microsoft.com/office/drawing/2014/chart" uri="{C3380CC4-5D6E-409C-BE32-E72D297353CC}">
              <c16:uniqueId val="{00000001-1C19-4E21-B8F5-FC05EEDE07C7}"/>
            </c:ext>
          </c:extLst>
        </c:ser>
        <c:ser>
          <c:idx val="2"/>
          <c:order val="2"/>
          <c:tx>
            <c:strRef>
              <c:f>Sheet1!$A$4</c:f>
              <c:strCache>
                <c:ptCount val="1"/>
                <c:pt idx="0">
                  <c:v>2014年度</c:v>
                </c:pt>
              </c:strCache>
            </c:strRef>
          </c:tx>
          <c:spPr>
            <a:solidFill>
              <a:srgbClr val="FF9933"/>
            </a:solidFill>
          </c:spPr>
          <c:invertIfNegative val="0"/>
          <c:dLbls>
            <c:spPr>
              <a:noFill/>
              <a:ln>
                <a:noFill/>
              </a:ln>
              <a:effectLst/>
            </c:spPr>
            <c:txPr>
              <a:bodyPr/>
              <a:lstStyle/>
              <a:p>
                <a:pPr>
                  <a:defRPr sz="2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400床未満</c:v>
                </c:pt>
                <c:pt idx="1">
                  <c:v>400-799床</c:v>
                </c:pt>
                <c:pt idx="2">
                  <c:v>800床以上</c:v>
                </c:pt>
              </c:strCache>
            </c:strRef>
          </c:cat>
          <c:val>
            <c:numRef>
              <c:f>Sheet1!$B$4:$D$4</c:f>
              <c:numCache>
                <c:formatCode>General</c:formatCode>
                <c:ptCount val="3"/>
                <c:pt idx="0">
                  <c:v>5.3</c:v>
                </c:pt>
                <c:pt idx="1">
                  <c:v>6.7</c:v>
                </c:pt>
                <c:pt idx="2">
                  <c:v>7.7</c:v>
                </c:pt>
              </c:numCache>
            </c:numRef>
          </c:val>
          <c:extLst>
            <c:ext xmlns:c16="http://schemas.microsoft.com/office/drawing/2014/chart" uri="{C3380CC4-5D6E-409C-BE32-E72D297353CC}">
              <c16:uniqueId val="{00000002-1C19-4E21-B8F5-FC05EEDE07C7}"/>
            </c:ext>
          </c:extLst>
        </c:ser>
        <c:dLbls>
          <c:showLegendKey val="0"/>
          <c:showVal val="1"/>
          <c:showCatName val="0"/>
          <c:showSerName val="0"/>
          <c:showPercent val="0"/>
          <c:showBubbleSize val="0"/>
        </c:dLbls>
        <c:gapWidth val="150"/>
        <c:axId val="114265472"/>
        <c:axId val="114271360"/>
      </c:barChart>
      <c:catAx>
        <c:axId val="114265472"/>
        <c:scaling>
          <c:orientation val="minMax"/>
        </c:scaling>
        <c:delete val="0"/>
        <c:axPos val="b"/>
        <c:numFmt formatCode="General" sourceLinked="1"/>
        <c:majorTickMark val="in"/>
        <c:minorTickMark val="none"/>
        <c:tickLblPos val="nextTo"/>
        <c:txPr>
          <a:bodyPr rot="0" vert="horz"/>
          <a:lstStyle/>
          <a:p>
            <a:pPr>
              <a:lnSpc>
                <a:spcPts val="2200"/>
              </a:lnSpc>
              <a:defRPr sz="20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4271360"/>
        <c:crosses val="autoZero"/>
        <c:auto val="1"/>
        <c:lblAlgn val="ctr"/>
        <c:lblOffset val="100"/>
        <c:tickLblSkip val="1"/>
        <c:tickMarkSkip val="1"/>
        <c:noMultiLvlLbl val="0"/>
      </c:catAx>
      <c:valAx>
        <c:axId val="114271360"/>
        <c:scaling>
          <c:orientation val="minMax"/>
          <c:max val="8"/>
          <c:min val="0"/>
        </c:scaling>
        <c:delete val="0"/>
        <c:axPos val="l"/>
        <c:numFmt formatCode="General" sourceLinked="1"/>
        <c:majorTickMark val="in"/>
        <c:minorTickMark val="none"/>
        <c:tickLblPos val="nextTo"/>
        <c:txPr>
          <a:bodyPr rot="0" vert="horz"/>
          <a:lstStyle/>
          <a:p>
            <a:pPr>
              <a:defRPr sz="2400"/>
            </a:pPr>
            <a:endParaRPr lang="ja-JP"/>
          </a:p>
        </c:txPr>
        <c:crossAx val="114265472"/>
        <c:crosses val="autoZero"/>
        <c:crossBetween val="between"/>
        <c:majorUnit val="2"/>
      </c:valAx>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EDFE796-517E-464C-88CF-71C681DAFFB4}"/>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3E05FCE4-88DD-4040-87FE-7602F535BB6C}"/>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5972BBB0-42D5-443A-B55F-ED226BAB374E}" type="datetimeFigureOut">
              <a:rPr kumimoji="1" lang="ja-JP" altLang="en-US" smtClean="0"/>
              <a:t>2018/3/27</a:t>
            </a:fld>
            <a:endParaRPr kumimoji="1" lang="ja-JP" altLang="en-US"/>
          </a:p>
        </p:txBody>
      </p:sp>
      <p:sp>
        <p:nvSpPr>
          <p:cNvPr id="4" name="フッター プレースホルダー 3">
            <a:extLst>
              <a:ext uri="{FF2B5EF4-FFF2-40B4-BE49-F238E27FC236}">
                <a16:creationId xmlns:a16="http://schemas.microsoft.com/office/drawing/2014/main" id="{E3011031-527A-420E-99A8-FD0B1470A800}"/>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9268D33D-468A-4EA7-B10C-DED5D3FB170A}"/>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B50ADF5E-78FD-4C4E-B0AF-693F0ED9217E}" type="slidenum">
              <a:rPr kumimoji="1" lang="ja-JP" altLang="en-US" smtClean="0"/>
              <a:t>‹#›</a:t>
            </a:fld>
            <a:endParaRPr kumimoji="1" lang="ja-JP" altLang="en-US"/>
          </a:p>
        </p:txBody>
      </p:sp>
    </p:spTree>
    <p:extLst>
      <p:ext uri="{BB962C8B-B14F-4D97-AF65-F5344CB8AC3E}">
        <p14:creationId xmlns:p14="http://schemas.microsoft.com/office/powerpoint/2010/main" val="1616910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defRPr sz="1300"/>
            </a:lvl1pPr>
          </a:lstStyle>
          <a:p>
            <a:endParaRPr lang="en-US" altLang="ja-JP"/>
          </a:p>
        </p:txBody>
      </p:sp>
      <p:sp>
        <p:nvSpPr>
          <p:cNvPr id="48131" name="Rectangle 3"/>
          <p:cNvSpPr>
            <a:spLocks noGrp="1" noChangeArrowheads="1"/>
          </p:cNvSpPr>
          <p:nvPr>
            <p:ph type="dt" idx="1"/>
          </p:nvPr>
        </p:nvSpPr>
        <p:spPr bwMode="auto">
          <a:xfrm>
            <a:off x="3901698" y="0"/>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a:defRPr sz="1300"/>
            </a:lvl1pPr>
          </a:lstStyle>
          <a:p>
            <a:endParaRPr lang="en-US" altLang="ja-JP"/>
          </a:p>
        </p:txBody>
      </p:sp>
      <p:sp>
        <p:nvSpPr>
          <p:cNvPr id="48132"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688817" y="4759643"/>
            <a:ext cx="5510530" cy="450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8134" name="Rectangle 6"/>
          <p:cNvSpPr>
            <a:spLocks noGrp="1" noChangeArrowheads="1"/>
          </p:cNvSpPr>
          <p:nvPr>
            <p:ph type="ftr" sz="quarter" idx="4"/>
          </p:nvPr>
        </p:nvSpPr>
        <p:spPr bwMode="auto">
          <a:xfrm>
            <a:off x="0" y="9517546"/>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defRPr sz="1300"/>
            </a:lvl1pPr>
          </a:lstStyle>
          <a:p>
            <a:endParaRPr lang="en-US" altLang="ja-JP"/>
          </a:p>
        </p:txBody>
      </p:sp>
      <p:sp>
        <p:nvSpPr>
          <p:cNvPr id="48135" name="Rectangle 7"/>
          <p:cNvSpPr>
            <a:spLocks noGrp="1" noChangeArrowheads="1"/>
          </p:cNvSpPr>
          <p:nvPr>
            <p:ph type="sldNum" sz="quarter" idx="5"/>
          </p:nvPr>
        </p:nvSpPr>
        <p:spPr bwMode="auto">
          <a:xfrm>
            <a:off x="3901698" y="9517546"/>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a:defRPr sz="1300"/>
            </a:lvl1pPr>
          </a:lstStyle>
          <a:p>
            <a:fld id="{297CE81B-E265-43F3-82B5-88A48DCB34E8}" type="slidenum">
              <a:rPr lang="en-US" altLang="ja-JP"/>
              <a:pPr/>
              <a:t>‹#›</a:t>
            </a:fld>
            <a:endParaRPr lang="en-US" altLang="ja-JP"/>
          </a:p>
        </p:txBody>
      </p:sp>
    </p:spTree>
    <p:extLst>
      <p:ext uri="{BB962C8B-B14F-4D97-AF65-F5344CB8AC3E}">
        <p14:creationId xmlns:p14="http://schemas.microsoft.com/office/powerpoint/2010/main" val="244425131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Tahoma" pitchFamily="34"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ahoma" pitchFamily="34"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ahoma" pitchFamily="34"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ahoma" pitchFamily="34"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ahoma" pitchFamily="34"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3</a:t>
            </a:fld>
            <a:endParaRPr lang="en-US" altLang="ja-JP"/>
          </a:p>
        </p:txBody>
      </p:sp>
    </p:spTree>
    <p:extLst>
      <p:ext uri="{BB962C8B-B14F-4D97-AF65-F5344CB8AC3E}">
        <p14:creationId xmlns:p14="http://schemas.microsoft.com/office/powerpoint/2010/main" val="18458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155">
              <a:defRPr/>
            </a:pP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12</a:t>
            </a:fld>
            <a:endParaRPr lang="en-US" altLang="ja-JP"/>
          </a:p>
        </p:txBody>
      </p:sp>
    </p:spTree>
    <p:extLst>
      <p:ext uri="{BB962C8B-B14F-4D97-AF65-F5344CB8AC3E}">
        <p14:creationId xmlns:p14="http://schemas.microsoft.com/office/powerpoint/2010/main" val="307916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13</a:t>
            </a:fld>
            <a:endParaRPr lang="en-US" altLang="ja-JP"/>
          </a:p>
        </p:txBody>
      </p:sp>
    </p:spTree>
    <p:extLst>
      <p:ext uri="{BB962C8B-B14F-4D97-AF65-F5344CB8AC3E}">
        <p14:creationId xmlns:p14="http://schemas.microsoft.com/office/powerpoint/2010/main" val="97567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en-US" sz="1600" dirty="0"/>
              <a:t>真空採血管のスリーブによる針刺しでの</a:t>
            </a:r>
            <a:r>
              <a:rPr lang="en-US" altLang="ja-JP" sz="1600" dirty="0"/>
              <a:t>HCV</a:t>
            </a:r>
            <a:r>
              <a:rPr lang="ja-JP" altLang="en-US" sz="1600" dirty="0"/>
              <a:t>感染</a:t>
            </a:r>
            <a:br>
              <a:rPr lang="ja-JP" altLang="en-US" sz="1600" dirty="0"/>
            </a:br>
            <a:r>
              <a:rPr lang="en-US" altLang="ja-JP" sz="1200" dirty="0"/>
              <a:t>Advances in Exposure Prevention Vol.5, No.3-2000</a:t>
            </a:r>
          </a:p>
          <a:p>
            <a:pPr>
              <a:lnSpc>
                <a:spcPct val="90000"/>
              </a:lnSpc>
            </a:pPr>
            <a:r>
              <a:rPr lang="en-US" altLang="ja-JP" sz="1200" dirty="0"/>
              <a:t>1999</a:t>
            </a:r>
            <a:r>
              <a:rPr lang="ja-JP" altLang="en-US" sz="1200" dirty="0"/>
              <a:t>年在宅輸液療法患者の</a:t>
            </a:r>
            <a:r>
              <a:rPr lang="ja-JP" altLang="en-US" sz="1200" dirty="0">
                <a:solidFill>
                  <a:schemeClr val="tx2"/>
                </a:solidFill>
              </a:rPr>
              <a:t>ライン採血に用いた真空採血ホルダー</a:t>
            </a:r>
            <a:r>
              <a:rPr lang="ja-JP" altLang="en-US" sz="1200" dirty="0"/>
              <a:t>から針を取り外し、廃棄しようとした時、ゴム部を介して左親指に針刺し損傷（看護師、</a:t>
            </a:r>
            <a:r>
              <a:rPr lang="en-US" altLang="ja-JP" sz="1200" dirty="0"/>
              <a:t>43</a:t>
            </a:r>
            <a:r>
              <a:rPr lang="ja-JP" altLang="en-US" sz="1200" dirty="0"/>
              <a:t>歳、</a:t>
            </a:r>
            <a:r>
              <a:rPr lang="en-US" altLang="ja-JP" sz="1200" dirty="0"/>
              <a:t>4</a:t>
            </a:r>
            <a:r>
              <a:rPr lang="ja-JP" altLang="en-US" sz="1200" dirty="0"/>
              <a:t>児の母親）</a:t>
            </a:r>
          </a:p>
          <a:p>
            <a:pPr>
              <a:lnSpc>
                <a:spcPct val="90000"/>
              </a:lnSpc>
            </a:pPr>
            <a:r>
              <a:rPr lang="en-US" altLang="ja-JP" sz="1200" dirty="0"/>
              <a:t>3</a:t>
            </a:r>
            <a:r>
              <a:rPr lang="ja-JP" altLang="en-US" sz="1200" dirty="0"/>
              <a:t>週間後倦怠感などが現れ、</a:t>
            </a:r>
            <a:r>
              <a:rPr lang="en-US" altLang="ja-JP" sz="1200" dirty="0"/>
              <a:t>1</a:t>
            </a:r>
            <a:r>
              <a:rPr lang="ja-JP" altLang="en-US" sz="1200" dirty="0"/>
              <a:t>ヵ月後針刺しが原因の</a:t>
            </a:r>
            <a:r>
              <a:rPr lang="en-US" altLang="ja-JP" sz="1200" dirty="0"/>
              <a:t>HCV</a:t>
            </a:r>
            <a:r>
              <a:rPr lang="ja-JP" altLang="en-US" sz="1200" dirty="0"/>
              <a:t>感染と認定</a:t>
            </a:r>
          </a:p>
          <a:p>
            <a:pPr>
              <a:lnSpc>
                <a:spcPct val="90000"/>
              </a:lnSpc>
            </a:pPr>
            <a:r>
              <a:rPr lang="en-US" altLang="ja-JP" sz="1200" dirty="0"/>
              <a:t>2002</a:t>
            </a:r>
            <a:r>
              <a:rPr lang="ja-JP" altLang="en-US" sz="1200" dirty="0"/>
              <a:t>年</a:t>
            </a:r>
            <a:r>
              <a:rPr lang="en-US" altLang="ja-JP" sz="1200" dirty="0"/>
              <a:t>C</a:t>
            </a:r>
            <a:r>
              <a:rPr lang="ja-JP" altLang="en-US" sz="1200" dirty="0"/>
              <a:t>型肝炎ウイルス排除、治癒</a:t>
            </a:r>
          </a:p>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14</a:t>
            </a:fld>
            <a:endParaRPr lang="en-US" altLang="ja-JP"/>
          </a:p>
        </p:txBody>
      </p:sp>
    </p:spTree>
    <p:extLst>
      <p:ext uri="{BB962C8B-B14F-4D97-AF65-F5344CB8AC3E}">
        <p14:creationId xmlns:p14="http://schemas.microsoft.com/office/powerpoint/2010/main" val="1588608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18</a:t>
            </a:fld>
            <a:endParaRPr lang="en-US" altLang="ja-JP"/>
          </a:p>
        </p:txBody>
      </p:sp>
    </p:spTree>
    <p:extLst>
      <p:ext uri="{BB962C8B-B14F-4D97-AF65-F5344CB8AC3E}">
        <p14:creationId xmlns:p14="http://schemas.microsoft.com/office/powerpoint/2010/main" val="1245682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29700" name="スライド番号プレースホルダ 3"/>
          <p:cNvSpPr txBox="1">
            <a:spLocks noGrp="1"/>
          </p:cNvSpPr>
          <p:nvPr/>
        </p:nvSpPr>
        <p:spPr bwMode="auto">
          <a:xfrm>
            <a:off x="4038827" y="10653531"/>
            <a:ext cx="3090106" cy="56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618" tIns="52309" rIns="104618" bIns="52309" anchor="b"/>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defTabSz="966155" eaLnBrk="1" hangingPunct="1">
              <a:defRPr/>
            </a:pPr>
            <a:fld id="{CC4082A1-D58D-40C6-A5F3-C82EA34A524D}" type="slidenum">
              <a:rPr lang="en-US" altLang="ja-JP" sz="1400">
                <a:solidFill>
                  <a:prstClr val="black"/>
                </a:solidFill>
              </a:rPr>
              <a:pPr algn="r" defTabSz="966155" eaLnBrk="1" hangingPunct="1">
                <a:defRPr/>
              </a:pPr>
              <a:t>19</a:t>
            </a:fld>
            <a:endParaRPr lang="en-US" altLang="ja-JP" sz="1400" dirty="0">
              <a:solidFill>
                <a:prstClr val="black"/>
              </a:solidFill>
            </a:endParaRPr>
          </a:p>
        </p:txBody>
      </p:sp>
      <p:sp>
        <p:nvSpPr>
          <p:cNvPr id="2" name="日付プレースホルダー 1"/>
          <p:cNvSpPr>
            <a:spLocks noGrp="1"/>
          </p:cNvSpPr>
          <p:nvPr>
            <p:ph type="dt" idx="10"/>
          </p:nvPr>
        </p:nvSpPr>
        <p:spPr/>
        <p:txBody>
          <a:bodyPr/>
          <a:lstStyle/>
          <a:p>
            <a:pPr defTabSz="966155">
              <a:defRPr/>
            </a:pPr>
            <a:endParaRPr lang="ja-JP" altLang="en-US" sz="1400" dirty="0">
              <a:solidFill>
                <a:prstClr val="black"/>
              </a:solidFill>
              <a:latin typeface="Arial" charset="0"/>
              <a:ea typeface="ＭＳ Ｐゴシック" charset="-128"/>
            </a:endParaRPr>
          </a:p>
        </p:txBody>
      </p:sp>
      <p:sp>
        <p:nvSpPr>
          <p:cNvPr id="3" name="スライド番号プレースホルダー 2">
            <a:extLst>
              <a:ext uri="{FF2B5EF4-FFF2-40B4-BE49-F238E27FC236}">
                <a16:creationId xmlns:a16="http://schemas.microsoft.com/office/drawing/2014/main" id="{5E0A2640-23C3-4256-8CC4-EA6FEDC0A04F}"/>
              </a:ext>
            </a:extLst>
          </p:cNvPr>
          <p:cNvSpPr>
            <a:spLocks noGrp="1"/>
          </p:cNvSpPr>
          <p:nvPr>
            <p:ph type="sldNum" sz="quarter" idx="11"/>
          </p:nvPr>
        </p:nvSpPr>
        <p:spPr/>
        <p:txBody>
          <a:bodyPr/>
          <a:lstStyle/>
          <a:p>
            <a:fld id="{297CE81B-E265-43F3-82B5-88A48DCB34E8}" type="slidenum">
              <a:rPr lang="en-US" altLang="ja-JP" smtClean="0"/>
              <a:pPr/>
              <a:t>19</a:t>
            </a:fld>
            <a:endParaRPr lang="en-US" altLang="ja-JP"/>
          </a:p>
        </p:txBody>
      </p:sp>
    </p:spTree>
    <p:extLst>
      <p:ext uri="{BB962C8B-B14F-4D97-AF65-F5344CB8AC3E}">
        <p14:creationId xmlns:p14="http://schemas.microsoft.com/office/powerpoint/2010/main" val="1282850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20</a:t>
            </a:fld>
            <a:endParaRPr lang="en-US" altLang="ja-JP"/>
          </a:p>
        </p:txBody>
      </p:sp>
    </p:spTree>
    <p:extLst>
      <p:ext uri="{BB962C8B-B14F-4D97-AF65-F5344CB8AC3E}">
        <p14:creationId xmlns:p14="http://schemas.microsoft.com/office/powerpoint/2010/main" val="193509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740125-DBFD-484B-A8BB-086AFF87B165}"/>
              </a:ext>
            </a:extLst>
          </p:cNvPr>
          <p:cNvSpPr>
            <a:spLocks noGrp="1" noChangeArrowheads="1"/>
          </p:cNvSpPr>
          <p:nvPr>
            <p:ph type="sldNum" sz="quarter" idx="5"/>
          </p:nvPr>
        </p:nvSpPr>
        <p:spPr>
          <a:ln/>
        </p:spPr>
        <p:txBody>
          <a:bodyPr/>
          <a:lstStyle/>
          <a:p>
            <a:fld id="{9E778506-834C-46E9-B8D6-98D879E48D31}" type="slidenum">
              <a:rPr lang="en-US" altLang="ja-JP"/>
              <a:pPr/>
              <a:t>21</a:t>
            </a:fld>
            <a:endParaRPr lang="en-US" altLang="ja-JP"/>
          </a:p>
        </p:txBody>
      </p:sp>
      <p:sp>
        <p:nvSpPr>
          <p:cNvPr id="276482" name="Rectangle 2">
            <a:extLst>
              <a:ext uri="{FF2B5EF4-FFF2-40B4-BE49-F238E27FC236}">
                <a16:creationId xmlns:a16="http://schemas.microsoft.com/office/drawing/2014/main" id="{1A081F3F-E5FE-4D8B-84DA-43C10AFC2DDC}"/>
              </a:ext>
            </a:extLst>
          </p:cNvPr>
          <p:cNvSpPr>
            <a:spLocks noGrp="1" noChangeArrowheads="1"/>
          </p:cNvSpPr>
          <p:nvPr>
            <p:ph type="body" idx="1"/>
          </p:nvPr>
        </p:nvSpPr>
        <p:spPr>
          <a:xfrm>
            <a:off x="900883" y="5152800"/>
            <a:ext cx="4963623" cy="4888376"/>
          </a:xfrm>
          <a:ln/>
          <a:extLst>
            <a:ext uri="{91240B29-F687-4F45-9708-019B960494DF}">
              <a14:hiddenLine xmlns:a14="http://schemas.microsoft.com/office/drawing/2010/main" w="12700">
                <a:solidFill>
                  <a:schemeClr val="tx1"/>
                </a:solidFill>
                <a:miter lim="800000"/>
                <a:headEnd/>
                <a:tailEnd/>
              </a14:hiddenLine>
            </a:ext>
          </a:extLst>
        </p:spPr>
        <p:txBody>
          <a:bodyPr lIns="95667" tIns="46994" rIns="95667" bIns="46994"/>
          <a:lstStyle/>
          <a:p>
            <a:endParaRPr lang="en-US" altLang="ja-JP" dirty="0"/>
          </a:p>
        </p:txBody>
      </p:sp>
      <p:sp>
        <p:nvSpPr>
          <p:cNvPr id="276483" name="Rectangle 3">
            <a:extLst>
              <a:ext uri="{FF2B5EF4-FFF2-40B4-BE49-F238E27FC236}">
                <a16:creationId xmlns:a16="http://schemas.microsoft.com/office/drawing/2014/main" id="{535B70FA-953C-43A9-A373-4A0C61CFDF80}"/>
              </a:ext>
            </a:extLst>
          </p:cNvPr>
          <p:cNvSpPr>
            <a:spLocks noGrp="1" noRot="1" noChangeAspect="1" noChangeArrowheads="1" noTextEdit="1"/>
          </p:cNvSpPr>
          <p:nvPr>
            <p:ph type="sldImg"/>
          </p:nvPr>
        </p:nvSpPr>
        <p:spPr>
          <a:xfrm>
            <a:off x="857250" y="941388"/>
            <a:ext cx="5053013" cy="379095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60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22</a:t>
            </a:fld>
            <a:endParaRPr lang="en-US" altLang="ja-JP"/>
          </a:p>
        </p:txBody>
      </p:sp>
    </p:spTree>
    <p:extLst>
      <p:ext uri="{BB962C8B-B14F-4D97-AF65-F5344CB8AC3E}">
        <p14:creationId xmlns:p14="http://schemas.microsoft.com/office/powerpoint/2010/main" val="424508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65933">
              <a:buFont typeface="Arial" panose="020B0604020202020204" pitchFamily="34" charset="0"/>
              <a:buNone/>
              <a:defRPr/>
            </a:pPr>
            <a:endParaRPr lang="en-US" altLang="ja-JP" dirty="0"/>
          </a:p>
        </p:txBody>
      </p:sp>
      <p:sp>
        <p:nvSpPr>
          <p:cNvPr id="29700" name="スライド番号プレースホルダ 3"/>
          <p:cNvSpPr txBox="1">
            <a:spLocks noGrp="1"/>
          </p:cNvSpPr>
          <p:nvPr/>
        </p:nvSpPr>
        <p:spPr bwMode="auto">
          <a:xfrm>
            <a:off x="4038827" y="10653531"/>
            <a:ext cx="3090106" cy="56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618" tIns="52309" rIns="104618" bIns="52309" anchor="b"/>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CC4082A1-D58D-40C6-A5F3-C82EA34A524D}" type="slidenum">
              <a:rPr lang="en-US" altLang="ja-JP" sz="1400"/>
              <a:pPr algn="r" eaLnBrk="1" hangingPunct="1"/>
              <a:t>27</a:t>
            </a:fld>
            <a:endParaRPr lang="en-US" altLang="ja-JP" sz="1400" dirty="0"/>
          </a:p>
        </p:txBody>
      </p:sp>
      <p:sp>
        <p:nvSpPr>
          <p:cNvPr id="2" name="日付プレースホルダー 1"/>
          <p:cNvSpPr>
            <a:spLocks noGrp="1"/>
          </p:cNvSpPr>
          <p:nvPr>
            <p:ph type="dt" idx="10"/>
          </p:nvPr>
        </p:nvSpPr>
        <p:spPr/>
        <p:txBody>
          <a:bodyPr/>
          <a:lstStyle/>
          <a:p>
            <a:pPr>
              <a:defRPr/>
            </a:pPr>
            <a:endParaRPr lang="ja-JP" altLang="en-US" dirty="0"/>
          </a:p>
        </p:txBody>
      </p:sp>
      <p:sp>
        <p:nvSpPr>
          <p:cNvPr id="3" name="スライド番号プレースホルダー 2">
            <a:extLst>
              <a:ext uri="{FF2B5EF4-FFF2-40B4-BE49-F238E27FC236}">
                <a16:creationId xmlns:a16="http://schemas.microsoft.com/office/drawing/2014/main" id="{474F484C-6CB9-4339-81B5-78FE6BF1E2B8}"/>
              </a:ext>
            </a:extLst>
          </p:cNvPr>
          <p:cNvSpPr>
            <a:spLocks noGrp="1"/>
          </p:cNvSpPr>
          <p:nvPr>
            <p:ph type="sldNum" sz="quarter" idx="11"/>
          </p:nvPr>
        </p:nvSpPr>
        <p:spPr/>
        <p:txBody>
          <a:bodyPr/>
          <a:lstStyle/>
          <a:p>
            <a:fld id="{297CE81B-E265-43F3-82B5-88A48DCB34E8}" type="slidenum">
              <a:rPr lang="en-US" altLang="ja-JP" smtClean="0"/>
              <a:pPr/>
              <a:t>27</a:t>
            </a:fld>
            <a:endParaRPr lang="en-US" altLang="ja-JP"/>
          </a:p>
        </p:txBody>
      </p:sp>
    </p:spTree>
    <p:extLst>
      <p:ext uri="{BB962C8B-B14F-4D97-AF65-F5344CB8AC3E}">
        <p14:creationId xmlns:p14="http://schemas.microsoft.com/office/powerpoint/2010/main" val="393395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28</a:t>
            </a:fld>
            <a:endParaRPr lang="en-US" altLang="ja-JP"/>
          </a:p>
        </p:txBody>
      </p:sp>
    </p:spTree>
    <p:extLst>
      <p:ext uri="{BB962C8B-B14F-4D97-AF65-F5344CB8AC3E}">
        <p14:creationId xmlns:p14="http://schemas.microsoft.com/office/powerpoint/2010/main" val="167024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4</a:t>
            </a:fld>
            <a:endParaRPr lang="en-US" altLang="ja-JP"/>
          </a:p>
        </p:txBody>
      </p:sp>
    </p:spTree>
    <p:extLst>
      <p:ext uri="{BB962C8B-B14F-4D97-AF65-F5344CB8AC3E}">
        <p14:creationId xmlns:p14="http://schemas.microsoft.com/office/powerpoint/2010/main" val="2867917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5</a:t>
            </a:fld>
            <a:endParaRPr lang="en-US" altLang="ja-JP"/>
          </a:p>
        </p:txBody>
      </p:sp>
    </p:spTree>
    <p:extLst>
      <p:ext uri="{BB962C8B-B14F-4D97-AF65-F5344CB8AC3E}">
        <p14:creationId xmlns:p14="http://schemas.microsoft.com/office/powerpoint/2010/main" val="245526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ja-JP" altLang="en-US" sz="1300"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6</a:t>
            </a:fld>
            <a:endParaRPr lang="en-US" altLang="ja-JP"/>
          </a:p>
        </p:txBody>
      </p:sp>
    </p:spTree>
    <p:extLst>
      <p:ext uri="{BB962C8B-B14F-4D97-AF65-F5344CB8AC3E}">
        <p14:creationId xmlns:p14="http://schemas.microsoft.com/office/powerpoint/2010/main" val="257982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7</a:t>
            </a:fld>
            <a:endParaRPr lang="en-US" altLang="ja-JP"/>
          </a:p>
        </p:txBody>
      </p:sp>
    </p:spTree>
    <p:extLst>
      <p:ext uri="{BB962C8B-B14F-4D97-AF65-F5344CB8AC3E}">
        <p14:creationId xmlns:p14="http://schemas.microsoft.com/office/powerpoint/2010/main" val="98559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8</a:t>
            </a:fld>
            <a:endParaRPr lang="en-US" altLang="ja-JP"/>
          </a:p>
        </p:txBody>
      </p:sp>
    </p:spTree>
    <p:extLst>
      <p:ext uri="{BB962C8B-B14F-4D97-AF65-F5344CB8AC3E}">
        <p14:creationId xmlns:p14="http://schemas.microsoft.com/office/powerpoint/2010/main" val="52848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9</a:t>
            </a:fld>
            <a:endParaRPr lang="en-US" altLang="ja-JP"/>
          </a:p>
        </p:txBody>
      </p:sp>
    </p:spTree>
    <p:extLst>
      <p:ext uri="{BB962C8B-B14F-4D97-AF65-F5344CB8AC3E}">
        <p14:creationId xmlns:p14="http://schemas.microsoft.com/office/powerpoint/2010/main" val="35807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10</a:t>
            </a:fld>
            <a:endParaRPr lang="en-US" altLang="ja-JP"/>
          </a:p>
        </p:txBody>
      </p:sp>
    </p:spTree>
    <p:extLst>
      <p:ext uri="{BB962C8B-B14F-4D97-AF65-F5344CB8AC3E}">
        <p14:creationId xmlns:p14="http://schemas.microsoft.com/office/powerpoint/2010/main" val="380994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7CE81B-E265-43F3-82B5-88A48DCB34E8}" type="slidenum">
              <a:rPr lang="en-US" altLang="ja-JP" smtClean="0"/>
              <a:pPr/>
              <a:t>11</a:t>
            </a:fld>
            <a:endParaRPr lang="en-US" altLang="ja-JP"/>
          </a:p>
        </p:txBody>
      </p:sp>
    </p:spTree>
    <p:extLst>
      <p:ext uri="{BB962C8B-B14F-4D97-AF65-F5344CB8AC3E}">
        <p14:creationId xmlns:p14="http://schemas.microsoft.com/office/powerpoint/2010/main" val="643063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accent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Freeform 11"/>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Freeform 12"/>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Freeform 13"/>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Freeform 14"/>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Freeform 15"/>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Freeform 16"/>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Freeform 17"/>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Freeform 18"/>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Freeform 19"/>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Freeform 20"/>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Freeform 21"/>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Freeform 22"/>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Freeform 23"/>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Freeform 24"/>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Freeform 25"/>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Freeform 26"/>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Freeform 27"/>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Freeform 28"/>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Freeform 29"/>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Freeform 30"/>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Freeform 31"/>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Freeform 32"/>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Freeform 33"/>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Freeform 34"/>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Freeform 35"/>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Freeform 36"/>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Freeform 37"/>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Freeform 38"/>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Freeform 39"/>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Freeform 40"/>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1" name="Freeform 41"/>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2" name="Freeform 42"/>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3" name="Freeform 43"/>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4" name="Freeform 44"/>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5" name="Freeform 45"/>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Freeform 46"/>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Freeform 47"/>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Freeform 48"/>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Freeform 49"/>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Freeform 50"/>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Freeform 51"/>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Freeform 52"/>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3" name="Freeform 53"/>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Freeform 54"/>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5" name="Freeform 55"/>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Freeform 56"/>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Freeform 57"/>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Freeform 58"/>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Freeform 59"/>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Freeform 60"/>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1" name="Freeform 61"/>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Freeform 62"/>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3" name="Freeform 63"/>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Freeform 64"/>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Freeform 65"/>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46238" name="Picture 158"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pPr lvl="0"/>
            <a:r>
              <a:rPr lang="ja-JP" altLang="en-US" noProof="0"/>
              <a:t>マスター タイトルの書式設定</a:t>
            </a:r>
          </a:p>
        </p:txBody>
      </p:sp>
      <p:sp>
        <p:nvSpPr>
          <p:cNvPr id="46083" name="Rectangle 3"/>
          <p:cNvSpPr>
            <a:spLocks noGrp="1" noChangeArrowheads="1"/>
          </p:cNvSpPr>
          <p:nvPr>
            <p:ph type="subTitle" idx="1"/>
          </p:nvPr>
        </p:nvSpPr>
        <p:spPr>
          <a:xfrm>
            <a:off x="1828800" y="4365104"/>
            <a:ext cx="6934200" cy="1295400"/>
          </a:xfrm>
        </p:spPr>
        <p:txBody>
          <a:bodyPr/>
          <a:lstStyle>
            <a:lvl1pPr marL="0" indent="0">
              <a:buFontTx/>
              <a:buNone/>
              <a:defRPr/>
            </a:lvl1pPr>
          </a:lstStyle>
          <a:p>
            <a:pPr lvl="0"/>
            <a:r>
              <a:rPr lang="ja-JP" altLang="en-US" noProof="0"/>
              <a:t>マスター サブタイトルの書式設定</a:t>
            </a:r>
          </a:p>
        </p:txBody>
      </p:sp>
      <p:sp>
        <p:nvSpPr>
          <p:cNvPr id="46084" name="Rectangle 4"/>
          <p:cNvSpPr>
            <a:spLocks noGrp="1" noChangeArrowheads="1"/>
          </p:cNvSpPr>
          <p:nvPr>
            <p:ph type="dt" sz="half" idx="2"/>
          </p:nvPr>
        </p:nvSpPr>
        <p:spPr>
          <a:xfrm>
            <a:off x="533400" y="6248400"/>
            <a:ext cx="1905000" cy="457200"/>
          </a:xfrm>
          <a:prstGeom prst="rect">
            <a:avLst/>
          </a:prstGeom>
        </p:spPr>
        <p:txBody>
          <a:bodyPr/>
          <a:lstStyle>
            <a:lvl1pPr>
              <a:defRPr/>
            </a:lvl1pPr>
          </a:lstStyle>
          <a:p>
            <a:endParaRPr lang="en-US" altLang="ja-JP"/>
          </a:p>
        </p:txBody>
      </p:sp>
      <p:sp>
        <p:nvSpPr>
          <p:cNvPr id="46085" name="Rectangle 5"/>
          <p:cNvSpPr>
            <a:spLocks noGrp="1" noChangeArrowheads="1"/>
          </p:cNvSpPr>
          <p:nvPr>
            <p:ph type="ftr" sz="quarter" idx="3"/>
          </p:nvPr>
        </p:nvSpPr>
        <p:spPr>
          <a:xfrm>
            <a:off x="3200400" y="6248400"/>
            <a:ext cx="2895600" cy="457200"/>
          </a:xfrm>
          <a:prstGeom prst="rect">
            <a:avLst/>
          </a:prstGeom>
        </p:spPr>
        <p:txBody>
          <a:bodyPr/>
          <a:lstStyle>
            <a:lvl1pPr>
              <a:defRPr/>
            </a:lvl1pPr>
          </a:lstStyle>
          <a:p>
            <a:endParaRPr lang="en-US" altLang="ja-JP"/>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C3A7838B-C073-4C7C-BCA8-F002290FE78D}" type="slidenum">
              <a:rPr lang="en-US" altLang="ja-JP"/>
              <a:pPr/>
              <a:t>‹#›</a:t>
            </a:fld>
            <a:endParaRPr lang="en-US" altLang="ja-JP"/>
          </a:p>
        </p:txBody>
      </p:sp>
      <p:pic>
        <p:nvPicPr>
          <p:cNvPr id="5" name="図 4">
            <a:extLst>
              <a:ext uri="{FF2B5EF4-FFF2-40B4-BE49-F238E27FC236}">
                <a16:creationId xmlns:a16="http://schemas.microsoft.com/office/drawing/2014/main" id="{8E905B03-F160-4543-B739-ABC2422D7C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57253" y="5727178"/>
            <a:ext cx="779243" cy="1026451"/>
          </a:xfrm>
          <a:prstGeom prst="rect">
            <a:avLst/>
          </a:prstGeom>
        </p:spPr>
      </p:pic>
      <p:pic>
        <p:nvPicPr>
          <p:cNvPr id="98" name="図 97">
            <a:extLst>
              <a:ext uri="{FF2B5EF4-FFF2-40B4-BE49-F238E27FC236}">
                <a16:creationId xmlns:a16="http://schemas.microsoft.com/office/drawing/2014/main" id="{D2D1F7F3-F092-4151-A1AB-E3B02C8ACC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91" y="6533245"/>
            <a:ext cx="2637172" cy="3134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a:p>
        </p:txBody>
      </p:sp>
      <p:sp>
        <p:nvSpPr>
          <p:cNvPr id="5" name="Footer Placeholder 4"/>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A63E0CF6-F270-401B-A15D-A3B138B8CB6C}" type="slidenum">
              <a:rPr lang="en-US" altLang="ja-JP"/>
              <a:pPr/>
              <a:t>‹#›</a:t>
            </a:fld>
            <a:endParaRPr lang="en-US" altLang="ja-JP"/>
          </a:p>
        </p:txBody>
      </p:sp>
    </p:spTree>
    <p:extLst>
      <p:ext uri="{BB962C8B-B14F-4D97-AF65-F5344CB8AC3E}">
        <p14:creationId xmlns:p14="http://schemas.microsoft.com/office/powerpoint/2010/main" val="62492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a:p>
        </p:txBody>
      </p:sp>
      <p:sp>
        <p:nvSpPr>
          <p:cNvPr id="5" name="Footer Placeholder 4"/>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7BEFCB00-B5B0-4A3F-A096-C2DD4BD9222C}" type="slidenum">
              <a:rPr lang="en-US" altLang="ja-JP"/>
              <a:pPr/>
              <a:t>‹#›</a:t>
            </a:fld>
            <a:endParaRPr lang="en-US" altLang="ja-JP"/>
          </a:p>
        </p:txBody>
      </p:sp>
    </p:spTree>
    <p:extLst>
      <p:ext uri="{BB962C8B-B14F-4D97-AF65-F5344CB8AC3E}">
        <p14:creationId xmlns:p14="http://schemas.microsoft.com/office/powerpoint/2010/main" val="105031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111966FB-CA6B-41EF-A2FC-EAE7918C4BB5}" type="slidenum">
              <a:rPr lang="ja-JP" altLang="en-US"/>
              <a:pPr>
                <a:defRPr/>
              </a:pPr>
              <a:t>‹#›</a:t>
            </a:fld>
            <a:endParaRPr lang="ja-JP" altLang="en-US" dirty="0"/>
          </a:p>
        </p:txBody>
      </p:sp>
    </p:spTree>
    <p:extLst>
      <p:ext uri="{BB962C8B-B14F-4D97-AF65-F5344CB8AC3E}">
        <p14:creationId xmlns:p14="http://schemas.microsoft.com/office/powerpoint/2010/main" val="87095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FE75CD86-3DDC-4AD2-BD91-45C6DF04CFCB}" type="slidenum">
              <a:rPr lang="ja-JP" altLang="en-US"/>
              <a:pPr>
                <a:defRPr/>
              </a:pPr>
              <a:t>‹#›</a:t>
            </a:fld>
            <a:endParaRPr lang="ja-JP" altLang="en-US" dirty="0"/>
          </a:p>
        </p:txBody>
      </p:sp>
    </p:spTree>
    <p:extLst>
      <p:ext uri="{BB962C8B-B14F-4D97-AF65-F5344CB8AC3E}">
        <p14:creationId xmlns:p14="http://schemas.microsoft.com/office/powerpoint/2010/main" val="279629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C63ABA27-64D3-48AD-8581-1BEA5F2181BF}" type="slidenum">
              <a:rPr lang="ja-JP" altLang="en-US"/>
              <a:pPr>
                <a:defRPr/>
              </a:pPr>
              <a:t>‹#›</a:t>
            </a:fld>
            <a:endParaRPr lang="ja-JP" altLang="en-US" dirty="0"/>
          </a:p>
        </p:txBody>
      </p:sp>
    </p:spTree>
    <p:extLst>
      <p:ext uri="{BB962C8B-B14F-4D97-AF65-F5344CB8AC3E}">
        <p14:creationId xmlns:p14="http://schemas.microsoft.com/office/powerpoint/2010/main" val="1859963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038E720C-B8F1-4D0B-BBD3-0F9259FED52D}" type="slidenum">
              <a:rPr lang="ja-JP" altLang="en-US"/>
              <a:pPr>
                <a:defRPr/>
              </a:pPr>
              <a:t>‹#›</a:t>
            </a:fld>
            <a:endParaRPr lang="ja-JP" altLang="en-US" dirty="0"/>
          </a:p>
        </p:txBody>
      </p:sp>
    </p:spTree>
    <p:extLst>
      <p:ext uri="{BB962C8B-B14F-4D97-AF65-F5344CB8AC3E}">
        <p14:creationId xmlns:p14="http://schemas.microsoft.com/office/powerpoint/2010/main" val="691970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7B4677DF-77F9-4D1A-9D3A-00D6D99A7C99}" type="slidenum">
              <a:rPr lang="ja-JP" altLang="en-US"/>
              <a:pPr>
                <a:defRPr/>
              </a:pPr>
              <a:t>‹#›</a:t>
            </a:fld>
            <a:endParaRPr lang="ja-JP" altLang="en-US" dirty="0"/>
          </a:p>
        </p:txBody>
      </p:sp>
    </p:spTree>
    <p:extLst>
      <p:ext uri="{BB962C8B-B14F-4D97-AF65-F5344CB8AC3E}">
        <p14:creationId xmlns:p14="http://schemas.microsoft.com/office/powerpoint/2010/main" val="202769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2F8E8437-D9E8-4FE4-A187-CBD56EE2EB27}" type="slidenum">
              <a:rPr lang="ja-JP" altLang="en-US"/>
              <a:pPr>
                <a:defRPr/>
              </a:pPr>
              <a:t>‹#›</a:t>
            </a:fld>
            <a:endParaRPr lang="ja-JP" altLang="en-US" dirty="0"/>
          </a:p>
        </p:txBody>
      </p:sp>
    </p:spTree>
    <p:extLst>
      <p:ext uri="{BB962C8B-B14F-4D97-AF65-F5344CB8AC3E}">
        <p14:creationId xmlns:p14="http://schemas.microsoft.com/office/powerpoint/2010/main" val="3601851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89F7B2B-0EED-40EA-91C0-5EAD766C22B6}" type="slidenum">
              <a:rPr lang="ja-JP" altLang="en-US"/>
              <a:pPr>
                <a:defRPr/>
              </a:pPr>
              <a:t>‹#›</a:t>
            </a:fld>
            <a:endParaRPr lang="ja-JP" altLang="en-US" dirty="0"/>
          </a:p>
        </p:txBody>
      </p:sp>
    </p:spTree>
    <p:extLst>
      <p:ext uri="{BB962C8B-B14F-4D97-AF65-F5344CB8AC3E}">
        <p14:creationId xmlns:p14="http://schemas.microsoft.com/office/powerpoint/2010/main" val="339552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9B232CB9-AF95-4D3B-AA7F-D85EDFCDB0BD}" type="slidenum">
              <a:rPr lang="ja-JP" altLang="en-US"/>
              <a:pPr>
                <a:defRPr/>
              </a:pPr>
              <a:t>‹#›</a:t>
            </a:fld>
            <a:endParaRPr lang="ja-JP" altLang="en-US" dirty="0"/>
          </a:p>
        </p:txBody>
      </p:sp>
    </p:spTree>
    <p:extLst>
      <p:ext uri="{BB962C8B-B14F-4D97-AF65-F5344CB8AC3E}">
        <p14:creationId xmlns:p14="http://schemas.microsoft.com/office/powerpoint/2010/main" val="275560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5718" y="572259"/>
            <a:ext cx="8296762" cy="1056541"/>
          </a:xfrm>
        </p:spPr>
        <p:txBody>
          <a:bodyPr/>
          <a:lstStyle>
            <a:lvl1pPr>
              <a:defRPr sz="3600">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sz="3200">
                <a:latin typeface="Meiryo UI" panose="020B0604030504040204" pitchFamily="50" charset="-128"/>
                <a:ea typeface="Meiryo UI" panose="020B0604030504040204" pitchFamily="50" charset="-128"/>
              </a:defRPr>
            </a:lvl1pPr>
            <a:lvl2pPr>
              <a:defRPr sz="2800">
                <a:latin typeface="Meiryo UI" panose="020B0604030504040204" pitchFamily="50" charset="-128"/>
                <a:ea typeface="Meiryo UI" panose="020B0604030504040204" pitchFamily="50" charset="-128"/>
              </a:defRPr>
            </a:lvl2pPr>
            <a:lvl3pPr>
              <a:defRPr sz="24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dirty="0"/>
          </a:p>
        </p:txBody>
      </p:sp>
      <p:sp>
        <p:nvSpPr>
          <p:cNvPr id="5" name="Footer Placeholder 4"/>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F4ECA96E-B521-4663-834A-FAF7D2399001}" type="slidenum">
              <a:rPr lang="en-US" altLang="ja-JP"/>
              <a:pPr/>
              <a:t>‹#›</a:t>
            </a:fld>
            <a:endParaRPr lang="en-US" altLang="ja-JP"/>
          </a:p>
        </p:txBody>
      </p:sp>
    </p:spTree>
    <p:extLst>
      <p:ext uri="{BB962C8B-B14F-4D97-AF65-F5344CB8AC3E}">
        <p14:creationId xmlns:p14="http://schemas.microsoft.com/office/powerpoint/2010/main" val="136297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1972D23E-65A5-4D23-A33E-87F716CD472D}" type="slidenum">
              <a:rPr lang="ja-JP" altLang="en-US"/>
              <a:pPr>
                <a:defRPr/>
              </a:pPr>
              <a:t>‹#›</a:t>
            </a:fld>
            <a:endParaRPr lang="ja-JP" altLang="en-US" dirty="0"/>
          </a:p>
        </p:txBody>
      </p:sp>
    </p:spTree>
    <p:extLst>
      <p:ext uri="{BB962C8B-B14F-4D97-AF65-F5344CB8AC3E}">
        <p14:creationId xmlns:p14="http://schemas.microsoft.com/office/powerpoint/2010/main" val="223351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B9E4AF8-8BB7-4D08-A735-C3C31651E1BB}" type="slidenum">
              <a:rPr lang="ja-JP" altLang="en-US"/>
              <a:pPr>
                <a:defRPr/>
              </a:pPr>
              <a:t>‹#›</a:t>
            </a:fld>
            <a:endParaRPr lang="ja-JP" altLang="en-US" dirty="0"/>
          </a:p>
        </p:txBody>
      </p:sp>
    </p:spTree>
    <p:extLst>
      <p:ext uri="{BB962C8B-B14F-4D97-AF65-F5344CB8AC3E}">
        <p14:creationId xmlns:p14="http://schemas.microsoft.com/office/powerpoint/2010/main" val="2032073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F8F63070-A3FC-4EBE-89C5-2081999BFBB8}" type="slidenum">
              <a:rPr lang="ja-JP" altLang="en-US"/>
              <a:pPr>
                <a:defRPr/>
              </a:pPr>
              <a:t>‹#›</a:t>
            </a:fld>
            <a:endParaRPr lang="ja-JP" altLang="en-US" dirty="0"/>
          </a:p>
        </p:txBody>
      </p:sp>
    </p:spTree>
    <p:extLst>
      <p:ext uri="{BB962C8B-B14F-4D97-AF65-F5344CB8AC3E}">
        <p14:creationId xmlns:p14="http://schemas.microsoft.com/office/powerpoint/2010/main" val="3211131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p:txBody>
          <a:bodyPr/>
          <a:lstStyle>
            <a:lvl1pPr>
              <a:defRPr/>
            </a:lvl1pPr>
          </a:lstStyle>
          <a:p>
            <a:pPr>
              <a:defRPr/>
            </a:pPr>
            <a:fld id="{944EA64F-74F7-424E-8B36-625007CC2BCC}" type="slidenum">
              <a:rPr lang="en-US" altLang="ja-JP"/>
              <a:pPr>
                <a:defRPr/>
              </a:pPr>
              <a:t>‹#›</a:t>
            </a:fld>
            <a:endParaRPr lang="en-US" altLang="ja-JP" dirty="0"/>
          </a:p>
        </p:txBody>
      </p:sp>
    </p:spTree>
    <p:extLst>
      <p:ext uri="{BB962C8B-B14F-4D97-AF65-F5344CB8AC3E}">
        <p14:creationId xmlns:p14="http://schemas.microsoft.com/office/powerpoint/2010/main" val="263156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Date Placeholder 3"/>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a:p>
        </p:txBody>
      </p:sp>
      <p:sp>
        <p:nvSpPr>
          <p:cNvPr id="5" name="Footer Placeholder 4"/>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FB7C8D23-4E17-4A1B-850F-9BCB604E6DFE}" type="slidenum">
              <a:rPr lang="en-US" altLang="ja-JP"/>
              <a:pPr/>
              <a:t>‹#›</a:t>
            </a:fld>
            <a:endParaRPr lang="en-US" altLang="ja-JP"/>
          </a:p>
        </p:txBody>
      </p:sp>
    </p:spTree>
    <p:extLst>
      <p:ext uri="{BB962C8B-B14F-4D97-AF65-F5344CB8AC3E}">
        <p14:creationId xmlns:p14="http://schemas.microsoft.com/office/powerpoint/2010/main" val="398951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a:p>
        </p:txBody>
      </p:sp>
      <p:sp>
        <p:nvSpPr>
          <p:cNvPr id="6" name="Footer Placeholder 5"/>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6C20957B-1988-4510-A124-9B1D0E1FB635}" type="slidenum">
              <a:rPr lang="en-US" altLang="ja-JP"/>
              <a:pPr/>
              <a:t>‹#›</a:t>
            </a:fld>
            <a:endParaRPr lang="en-US" altLang="ja-JP"/>
          </a:p>
        </p:txBody>
      </p:sp>
    </p:spTree>
    <p:extLst>
      <p:ext uri="{BB962C8B-B14F-4D97-AF65-F5344CB8AC3E}">
        <p14:creationId xmlns:p14="http://schemas.microsoft.com/office/powerpoint/2010/main" val="217879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a:p>
        </p:txBody>
      </p:sp>
      <p:sp>
        <p:nvSpPr>
          <p:cNvPr id="8" name="Footer Placeholder 7"/>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16B66919-3B57-4F31-B440-1ACAD0F7018F}" type="slidenum">
              <a:rPr lang="en-US" altLang="ja-JP"/>
              <a:pPr/>
              <a:t>‹#›</a:t>
            </a:fld>
            <a:endParaRPr lang="en-US" altLang="ja-JP"/>
          </a:p>
        </p:txBody>
      </p:sp>
    </p:spTree>
    <p:extLst>
      <p:ext uri="{BB962C8B-B14F-4D97-AF65-F5344CB8AC3E}">
        <p14:creationId xmlns:p14="http://schemas.microsoft.com/office/powerpoint/2010/main" val="316095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a:p>
        </p:txBody>
      </p:sp>
      <p:sp>
        <p:nvSpPr>
          <p:cNvPr id="4" name="Footer Placeholder 3"/>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D887EE29-5A81-4F49-B1DB-E87791C28C94}" type="slidenum">
              <a:rPr lang="en-US" altLang="ja-JP"/>
              <a:pPr/>
              <a:t>‹#›</a:t>
            </a:fld>
            <a:endParaRPr lang="en-US" altLang="ja-JP"/>
          </a:p>
        </p:txBody>
      </p:sp>
    </p:spTree>
    <p:extLst>
      <p:ext uri="{BB962C8B-B14F-4D97-AF65-F5344CB8AC3E}">
        <p14:creationId xmlns:p14="http://schemas.microsoft.com/office/powerpoint/2010/main" val="3346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a:p>
        </p:txBody>
      </p:sp>
      <p:sp>
        <p:nvSpPr>
          <p:cNvPr id="3" name="Footer Placeholder 2"/>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B597003B-9484-49F0-A436-921B36F0BC14}" type="slidenum">
              <a:rPr lang="en-US" altLang="ja-JP"/>
              <a:pPr/>
              <a:t>‹#›</a:t>
            </a:fld>
            <a:endParaRPr lang="en-US" altLang="ja-JP"/>
          </a:p>
        </p:txBody>
      </p:sp>
    </p:spTree>
    <p:extLst>
      <p:ext uri="{BB962C8B-B14F-4D97-AF65-F5344CB8AC3E}">
        <p14:creationId xmlns:p14="http://schemas.microsoft.com/office/powerpoint/2010/main" val="16577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a:p>
        </p:txBody>
      </p:sp>
      <p:sp>
        <p:nvSpPr>
          <p:cNvPr id="6" name="Footer Placeholder 5"/>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FCE30D12-3210-409B-A663-7A2CA4A1454F}" type="slidenum">
              <a:rPr lang="en-US" altLang="ja-JP"/>
              <a:pPr/>
              <a:t>‹#›</a:t>
            </a:fld>
            <a:endParaRPr lang="en-US" altLang="ja-JP"/>
          </a:p>
        </p:txBody>
      </p:sp>
    </p:spTree>
    <p:extLst>
      <p:ext uri="{BB962C8B-B14F-4D97-AF65-F5344CB8AC3E}">
        <p14:creationId xmlns:p14="http://schemas.microsoft.com/office/powerpoint/2010/main" val="35343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85800" y="6292850"/>
            <a:ext cx="1905000" cy="457200"/>
          </a:xfrm>
          <a:prstGeom prst="rect">
            <a:avLst/>
          </a:prstGeom>
        </p:spPr>
        <p:txBody>
          <a:bodyPr/>
          <a:lstStyle>
            <a:lvl1pPr>
              <a:defRPr/>
            </a:lvl1pPr>
          </a:lstStyle>
          <a:p>
            <a:endParaRPr lang="en-US" altLang="ja-JP"/>
          </a:p>
        </p:txBody>
      </p:sp>
      <p:sp>
        <p:nvSpPr>
          <p:cNvPr id="6" name="Footer Placeholder 5"/>
          <p:cNvSpPr>
            <a:spLocks noGrp="1"/>
          </p:cNvSpPr>
          <p:nvPr>
            <p:ph type="ftr" sz="quarter" idx="11"/>
          </p:nvPr>
        </p:nvSpPr>
        <p:spPr>
          <a:xfrm>
            <a:off x="3124200" y="6292850"/>
            <a:ext cx="2895600" cy="457200"/>
          </a:xfrm>
          <a:prstGeom prst="rect">
            <a:avLst/>
          </a:prstGeom>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1EF12BF4-E93D-46DD-8D5F-0DD5A5F72DB6}" type="slidenum">
              <a:rPr lang="en-US" altLang="ja-JP"/>
              <a:pPr/>
              <a:t>‹#›</a:t>
            </a:fld>
            <a:endParaRPr lang="en-US" altLang="ja-JP"/>
          </a:p>
        </p:txBody>
      </p:sp>
    </p:spTree>
    <p:extLst>
      <p:ext uri="{BB962C8B-B14F-4D97-AF65-F5344CB8AC3E}">
        <p14:creationId xmlns:p14="http://schemas.microsoft.com/office/powerpoint/2010/main" val="71839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595718" y="572259"/>
            <a:ext cx="8296762" cy="105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2531" name="Rectangle 3"/>
          <p:cNvSpPr>
            <a:spLocks noGrp="1" noChangeArrowheads="1"/>
          </p:cNvSpPr>
          <p:nvPr>
            <p:ph type="body" idx="1"/>
          </p:nvPr>
        </p:nvSpPr>
        <p:spPr bwMode="auto">
          <a:xfrm>
            <a:off x="357466" y="1772815"/>
            <a:ext cx="8296762" cy="467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2534" name="Rectangle 6"/>
          <p:cNvSpPr>
            <a:spLocks noGrp="1" noChangeArrowheads="1"/>
          </p:cNvSpPr>
          <p:nvPr>
            <p:ph type="sldNum" sz="quarter" idx="4"/>
          </p:nvPr>
        </p:nvSpPr>
        <p:spPr bwMode="auto">
          <a:xfrm>
            <a:off x="-36512" y="6507534"/>
            <a:ext cx="432048" cy="3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0" sz="1400">
                <a:latin typeface="+mj-lt"/>
              </a:defRPr>
            </a:lvl1pPr>
          </a:lstStyle>
          <a:p>
            <a:fld id="{9E115542-B4E8-4F4F-80D7-90288C86B4BE}" type="slidenum">
              <a:rPr lang="en-US" altLang="ja-JP"/>
              <a:pPr/>
              <a:t>‹#›</a:t>
            </a:fld>
            <a:endParaRPr lang="en-US" altLang="ja-JP" dirty="0"/>
          </a:p>
        </p:txBody>
      </p:sp>
      <p:grpSp>
        <p:nvGrpSpPr>
          <p:cNvPr id="22691" name="Group 163"/>
          <p:cNvGrpSpPr>
            <a:grpSpLocks/>
          </p:cNvGrpSpPr>
          <p:nvPr/>
        </p:nvGrpSpPr>
        <p:grpSpPr bwMode="auto">
          <a:xfrm>
            <a:off x="179512" y="17994"/>
            <a:ext cx="8687751" cy="582295"/>
            <a:chOff x="165" y="55"/>
            <a:chExt cx="7818" cy="524"/>
          </a:xfrm>
        </p:grpSpPr>
        <p:grpSp>
          <p:nvGrpSpPr>
            <p:cNvPr id="22690" name="Group 162"/>
            <p:cNvGrpSpPr>
              <a:grpSpLocks/>
            </p:cNvGrpSpPr>
            <p:nvPr userDrawn="1"/>
          </p:nvGrpSpPr>
          <p:grpSpPr bwMode="auto">
            <a:xfrm>
              <a:off x="664" y="104"/>
              <a:ext cx="7319" cy="432"/>
              <a:chOff x="664" y="104"/>
              <a:chExt cx="7319" cy="432"/>
            </a:xfrm>
          </p:grpSpPr>
          <p:sp>
            <p:nvSpPr>
              <p:cNvPr id="22536" name="Freeform 8"/>
              <p:cNvSpPr>
                <a:spLocks/>
              </p:cNvSpPr>
              <p:nvPr/>
            </p:nvSpPr>
            <p:spPr bwMode="ltGray">
              <a:xfrm>
                <a:off x="664" y="104"/>
                <a:ext cx="7319"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accent2"/>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Freeform 12"/>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Freeform 13"/>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Freeform 14"/>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Freeform 15"/>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Freeform 16"/>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Freeform 17"/>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Freeform 18"/>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Freeform 19"/>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Freeform 20"/>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Freeform 21"/>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0" name="Freeform 22"/>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Freeform 23"/>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2" name="Freeform 24"/>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Freeform 25"/>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Freeform 26"/>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Freeform 27"/>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Freeform 28"/>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Freeform 29"/>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8" name="Freeform 30"/>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Freeform 31"/>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0" name="Freeform 32"/>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Freeform 33"/>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Freeform 34"/>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Freeform 35"/>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Freeform 36"/>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Freeform 37"/>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6" name="Freeform 38"/>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7" name="Freeform 39"/>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8" name="Freeform 40"/>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9" name="Freeform 41"/>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0" name="Freeform 42"/>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1" name="Freeform 43"/>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2" name="Freeform 44"/>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3" name="Freeform 45"/>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4"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5" name="Freeform 47"/>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6" name="Freeform 48"/>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7" name="Freeform 49"/>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8" name="Freeform 50"/>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9" name="Freeform 51"/>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0" name="Freeform 52"/>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1" name="Freeform 53"/>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2" name="Freeform 54"/>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3" name="Freeform 55"/>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4" name="Freeform 56"/>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5" name="Freeform 57"/>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6" name="Freeform 58"/>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7" name="Freeform 59"/>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8" name="Freeform 60"/>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9" name="Freeform 61"/>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0" name="Freeform 62"/>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1" name="Freeform 63"/>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2" name="Freeform 64"/>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3" name="Freeform 65"/>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4" name="Freeform 66"/>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7" name="Freeform 69"/>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8" name="Freeform 70"/>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 name="Freeform 71"/>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0" name="Freeform 72"/>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1" name="Freeform 73"/>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2" name="Freeform 74"/>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3" name="Freeform 75"/>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4" name="Freeform 76"/>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5" name="Freeform 77"/>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6" name="Freeform 78"/>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7" name="Freeform 79"/>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8" name="Freeform 80"/>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9" name="Freeform 81"/>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0" name="Freeform 82"/>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1" name="Freeform 83"/>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2" name="Freeform 84"/>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3" name="Freeform 85"/>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4" name="Freeform 86"/>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5" name="Freeform 87"/>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6" name="Freeform 88"/>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7"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8" name="Freeform 90"/>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9" name="Freeform 91"/>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0" name="Freeform 92"/>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1" name="Freeform 93"/>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2" name="Freeform 94"/>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3" name="Freeform 95"/>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4" name="Freeform 96"/>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5" name="Freeform 97"/>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6" name="Freeform 98"/>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7" name="Freeform 99"/>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8" name="Freeform 100"/>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9" name="Freeform 101"/>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0" name="Freeform 102"/>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 name="Freeform 103"/>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2" name="Freeform 104"/>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3" name="Freeform 105"/>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4" name="Freeform 106"/>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 name="Freeform 107"/>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 name="Freeform 108"/>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7" name="Freeform 109"/>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2689" name="Picture 161" descr="earth"/>
            <p:cNvPicPr>
              <a:picLocks noChangeAspect="1" noChangeArrowheads="1"/>
            </p:cNvPicPr>
            <p:nvPr userDrawn="1"/>
          </p:nvPicPr>
          <p:blipFill>
            <a:blip r:embed="rId1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図 2">
            <a:extLst>
              <a:ext uri="{FF2B5EF4-FFF2-40B4-BE49-F238E27FC236}">
                <a16:creationId xmlns:a16="http://schemas.microsoft.com/office/drawing/2014/main" id="{8B98CA2E-F2A5-478D-8BB0-5AE75A61750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732240" y="6164884"/>
            <a:ext cx="2304288" cy="648492"/>
          </a:xfrm>
          <a:prstGeom prst="rect">
            <a:avLst/>
          </a:prstGeom>
        </p:spPr>
      </p:pic>
      <p:pic>
        <p:nvPicPr>
          <p:cNvPr id="4" name="図 3">
            <a:extLst>
              <a:ext uri="{FF2B5EF4-FFF2-40B4-BE49-F238E27FC236}">
                <a16:creationId xmlns:a16="http://schemas.microsoft.com/office/drawing/2014/main" id="{610CFF7B-3ED0-4C98-8D2E-0A33E284FD2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091" y="6533245"/>
            <a:ext cx="2637172" cy="313403"/>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kumimoji="1" sz="3600" i="0">
          <a:solidFill>
            <a:schemeClr val="tx2"/>
          </a:solidFill>
          <a:latin typeface="Meiryo UI" panose="020B0604030504040204" pitchFamily="50" charset="-128"/>
          <a:ea typeface="Meiryo UI" panose="020B0604030504040204" pitchFamily="50" charset="-128"/>
          <a:cs typeface="+mj-cs"/>
        </a:defRPr>
      </a:lvl1pPr>
      <a:lvl2pPr algn="l" rtl="0" eaLnBrk="1" fontAlgn="base" hangingPunct="1">
        <a:spcBef>
          <a:spcPct val="0"/>
        </a:spcBef>
        <a:spcAft>
          <a:spcPct val="0"/>
        </a:spcAft>
        <a:defRPr kumimoji="1" sz="4400" i="1">
          <a:solidFill>
            <a:schemeClr val="tx2"/>
          </a:solidFill>
          <a:latin typeface="Times New Roman" pitchFamily="18" charset="0"/>
          <a:ea typeface="ＭＳ Ｐゴシック" pitchFamily="50" charset="-128"/>
          <a:cs typeface="Tahoma" pitchFamily="34" charset="0"/>
        </a:defRPr>
      </a:lvl2pPr>
      <a:lvl3pPr algn="l" rtl="0" eaLnBrk="1" fontAlgn="base" hangingPunct="1">
        <a:spcBef>
          <a:spcPct val="0"/>
        </a:spcBef>
        <a:spcAft>
          <a:spcPct val="0"/>
        </a:spcAft>
        <a:defRPr kumimoji="1" sz="4400" i="1">
          <a:solidFill>
            <a:schemeClr val="tx2"/>
          </a:solidFill>
          <a:latin typeface="Times New Roman" pitchFamily="18" charset="0"/>
          <a:ea typeface="ＭＳ Ｐゴシック" pitchFamily="50" charset="-128"/>
          <a:cs typeface="Tahoma" pitchFamily="34" charset="0"/>
        </a:defRPr>
      </a:lvl3pPr>
      <a:lvl4pPr algn="l" rtl="0" eaLnBrk="1" fontAlgn="base" hangingPunct="1">
        <a:spcBef>
          <a:spcPct val="0"/>
        </a:spcBef>
        <a:spcAft>
          <a:spcPct val="0"/>
        </a:spcAft>
        <a:defRPr kumimoji="1" sz="4400" i="1">
          <a:solidFill>
            <a:schemeClr val="tx2"/>
          </a:solidFill>
          <a:latin typeface="Times New Roman" pitchFamily="18" charset="0"/>
          <a:ea typeface="ＭＳ Ｐゴシック" pitchFamily="50" charset="-128"/>
          <a:cs typeface="Tahoma" pitchFamily="34" charset="0"/>
        </a:defRPr>
      </a:lvl4pPr>
      <a:lvl5pPr algn="l" rtl="0" eaLnBrk="1" fontAlgn="base" hangingPunct="1">
        <a:spcBef>
          <a:spcPct val="0"/>
        </a:spcBef>
        <a:spcAft>
          <a:spcPct val="0"/>
        </a:spcAft>
        <a:defRPr kumimoji="1" sz="4400" i="1">
          <a:solidFill>
            <a:schemeClr val="tx2"/>
          </a:solidFill>
          <a:latin typeface="Times New Roman" pitchFamily="18" charset="0"/>
          <a:ea typeface="ＭＳ Ｐゴシック" pitchFamily="50" charset="-128"/>
          <a:cs typeface="Tahoma" pitchFamily="34" charset="0"/>
        </a:defRPr>
      </a:lvl5pPr>
      <a:lvl6pPr marL="457200" algn="l" rtl="0" eaLnBrk="1" fontAlgn="base" hangingPunct="1">
        <a:spcBef>
          <a:spcPct val="0"/>
        </a:spcBef>
        <a:spcAft>
          <a:spcPct val="0"/>
        </a:spcAft>
        <a:defRPr kumimoji="1" sz="4400" i="1">
          <a:solidFill>
            <a:schemeClr val="tx2"/>
          </a:solidFill>
          <a:latin typeface="Times New Roman" pitchFamily="18" charset="0"/>
          <a:ea typeface="ＭＳ Ｐゴシック" pitchFamily="50" charset="-128"/>
          <a:cs typeface="Tahoma" pitchFamily="34" charset="0"/>
        </a:defRPr>
      </a:lvl6pPr>
      <a:lvl7pPr marL="914400" algn="l" rtl="0" eaLnBrk="1" fontAlgn="base" hangingPunct="1">
        <a:spcBef>
          <a:spcPct val="0"/>
        </a:spcBef>
        <a:spcAft>
          <a:spcPct val="0"/>
        </a:spcAft>
        <a:defRPr kumimoji="1" sz="4400" i="1">
          <a:solidFill>
            <a:schemeClr val="tx2"/>
          </a:solidFill>
          <a:latin typeface="Times New Roman" pitchFamily="18" charset="0"/>
          <a:ea typeface="ＭＳ Ｐゴシック" pitchFamily="50" charset="-128"/>
          <a:cs typeface="Tahoma" pitchFamily="34" charset="0"/>
        </a:defRPr>
      </a:lvl7pPr>
      <a:lvl8pPr marL="1371600" algn="l" rtl="0" eaLnBrk="1" fontAlgn="base" hangingPunct="1">
        <a:spcBef>
          <a:spcPct val="0"/>
        </a:spcBef>
        <a:spcAft>
          <a:spcPct val="0"/>
        </a:spcAft>
        <a:defRPr kumimoji="1" sz="4400" i="1">
          <a:solidFill>
            <a:schemeClr val="tx2"/>
          </a:solidFill>
          <a:latin typeface="Times New Roman" pitchFamily="18" charset="0"/>
          <a:ea typeface="ＭＳ Ｐゴシック" pitchFamily="50" charset="-128"/>
          <a:cs typeface="Tahoma" pitchFamily="34" charset="0"/>
        </a:defRPr>
      </a:lvl8pPr>
      <a:lvl9pPr marL="1828800" algn="l" rtl="0" eaLnBrk="1" fontAlgn="base" hangingPunct="1">
        <a:spcBef>
          <a:spcPct val="0"/>
        </a:spcBef>
        <a:spcAft>
          <a:spcPct val="0"/>
        </a:spcAft>
        <a:defRPr kumimoji="1" sz="4400" i="1">
          <a:solidFill>
            <a:schemeClr val="tx2"/>
          </a:solidFill>
          <a:latin typeface="Times New Roman" pitchFamily="18" charset="0"/>
          <a:ea typeface="ＭＳ Ｐゴシック" pitchFamily="50" charset="-128"/>
          <a:cs typeface="Tahoma" pitchFamily="34" charset="0"/>
        </a:defRPr>
      </a:lvl9pPr>
    </p:titleStyle>
    <p:bodyStyle>
      <a:lvl1pPr marL="342900" indent="-342900" algn="l" rtl="0" eaLnBrk="1" fontAlgn="base" hangingPunct="1">
        <a:spcBef>
          <a:spcPct val="20000"/>
        </a:spcBef>
        <a:spcAft>
          <a:spcPct val="0"/>
        </a:spcAft>
        <a:buBlip>
          <a:blip r:embed="rId16"/>
        </a:buBlip>
        <a:defRPr kumimoji="1" sz="3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1" fontAlgn="base" hangingPunct="1">
        <a:spcBef>
          <a:spcPct val="20000"/>
        </a:spcBef>
        <a:spcAft>
          <a:spcPct val="0"/>
        </a:spcAft>
        <a:buSzPct val="75000"/>
        <a:buBlip>
          <a:blip r:embed="rId17"/>
        </a:buBlip>
        <a:defRPr kumimoji="1" sz="28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1" fontAlgn="base" hangingPunct="1">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1" fontAlgn="base" hangingPunct="1">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eiryo UI" panose="020B0604030504040204" pitchFamily="50" charset="-128"/>
          <a:ea typeface="Meiryo UI" panose="020B0604030504040204" pitchFamily="50" charset="-128"/>
          <a:cs typeface="+mn-cs"/>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29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0963F57-F5B4-4482-A11A-2A82AFCBB7FA}" type="slidenum">
              <a:rPr lang="ja-JP" altLang="en-US"/>
              <a:pPr>
                <a:defRPr/>
              </a:pPr>
              <a:t>‹#›</a:t>
            </a:fld>
            <a:endParaRPr lang="ja-JP" altLang="en-US" dirty="0"/>
          </a:p>
        </p:txBody>
      </p:sp>
    </p:spTree>
    <p:extLst>
      <p:ext uri="{BB962C8B-B14F-4D97-AF65-F5344CB8AC3E}">
        <p14:creationId xmlns:p14="http://schemas.microsoft.com/office/powerpoint/2010/main" val="2376602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310208" y="1916832"/>
            <a:ext cx="6934200" cy="1888232"/>
          </a:xfrm>
        </p:spPr>
        <p:txBody>
          <a:bodyPr>
            <a:normAutofit fontScale="90000"/>
          </a:bodyPr>
          <a:lstStyle/>
          <a:p>
            <a:pPr algn="ctr"/>
            <a:r>
              <a:rPr lang="ja-JP" altLang="ja-JP" sz="4000" dirty="0"/>
              <a:t>エピネット日本版の正しい</a:t>
            </a:r>
            <a:br>
              <a:rPr lang="en-US" altLang="ja-JP" sz="4000" dirty="0"/>
            </a:br>
            <a:r>
              <a:rPr lang="ja-JP" altLang="ja-JP" sz="4000" dirty="0"/>
              <a:t>データ収集・入力方法</a:t>
            </a:r>
            <a:br>
              <a:rPr lang="en-US" altLang="ja-JP" sz="4000" dirty="0"/>
            </a:br>
            <a:r>
              <a:rPr lang="en-US" altLang="ja-JP" sz="4400" dirty="0">
                <a:solidFill>
                  <a:schemeClr val="tx2">
                    <a:lumMod val="75000"/>
                  </a:schemeClr>
                </a:solidFill>
              </a:rPr>
              <a:t>-</a:t>
            </a:r>
            <a:r>
              <a:rPr lang="ja-JP" altLang="ja-JP" sz="3600" dirty="0">
                <a:solidFill>
                  <a:schemeClr val="tx2">
                    <a:lumMod val="75000"/>
                  </a:schemeClr>
                </a:solidFill>
              </a:rPr>
              <a:t>データ入力の間違い事例</a:t>
            </a:r>
            <a:r>
              <a:rPr lang="ja-JP" altLang="en-US" sz="3600" dirty="0">
                <a:solidFill>
                  <a:schemeClr val="tx2">
                    <a:lumMod val="75000"/>
                  </a:schemeClr>
                </a:solidFill>
              </a:rPr>
              <a:t>等</a:t>
            </a:r>
            <a:r>
              <a:rPr lang="ja-JP" altLang="ja-JP" sz="3600" dirty="0">
                <a:solidFill>
                  <a:schemeClr val="tx2">
                    <a:lumMod val="75000"/>
                  </a:schemeClr>
                </a:solidFill>
              </a:rPr>
              <a:t>から</a:t>
            </a:r>
            <a:r>
              <a:rPr lang="en-US" altLang="ja-JP" sz="3600" dirty="0">
                <a:solidFill>
                  <a:schemeClr val="tx2">
                    <a:lumMod val="75000"/>
                  </a:schemeClr>
                </a:solidFill>
              </a:rPr>
              <a:t>-</a:t>
            </a:r>
            <a:endParaRPr lang="en-US" sz="3600" dirty="0">
              <a:solidFill>
                <a:schemeClr val="tx2">
                  <a:lumMod val="75000"/>
                </a:schemeClr>
              </a:solidFill>
            </a:endParaRPr>
          </a:p>
        </p:txBody>
      </p:sp>
      <p:sp>
        <p:nvSpPr>
          <p:cNvPr id="47107" name="Rectangle 3"/>
          <p:cNvSpPr>
            <a:spLocks noGrp="1" noChangeArrowheads="1"/>
          </p:cNvSpPr>
          <p:nvPr>
            <p:ph type="subTitle" idx="1"/>
          </p:nvPr>
        </p:nvSpPr>
        <p:spPr>
          <a:xfrm>
            <a:off x="539552" y="4094837"/>
            <a:ext cx="8382000" cy="2574523"/>
          </a:xfrm>
        </p:spPr>
        <p:txBody>
          <a:bodyPr>
            <a:normAutofit/>
          </a:bodyPr>
          <a:lstStyle/>
          <a:p>
            <a:r>
              <a:rPr lang="ja-JP" altLang="en-US" sz="2800" dirty="0"/>
              <a:t>　</a:t>
            </a:r>
            <a:r>
              <a:rPr lang="ja-JP" altLang="ja-JP" sz="2800" dirty="0"/>
              <a:t>細見由美子</a:t>
            </a:r>
            <a:r>
              <a:rPr lang="ja-JP" altLang="en-US" sz="2800" dirty="0"/>
              <a:t>（</a:t>
            </a:r>
            <a:r>
              <a:rPr lang="en-US" altLang="ja-JP" sz="2800" dirty="0"/>
              <a:t>International Safety Center, RN</a:t>
            </a:r>
            <a:r>
              <a:rPr lang="ja-JP" altLang="en-US" sz="2800" dirty="0"/>
              <a:t>）</a:t>
            </a:r>
            <a:endParaRPr lang="en-US" altLang="ja-JP" sz="2800" dirty="0"/>
          </a:p>
          <a:p>
            <a:endParaRPr lang="ja-JP" altLang="ja-JP" sz="1050" dirty="0"/>
          </a:p>
          <a:p>
            <a:pPr>
              <a:lnSpc>
                <a:spcPts val="2000"/>
              </a:lnSpc>
            </a:pPr>
            <a:r>
              <a:rPr lang="ja-JP" altLang="en-US" sz="2400" dirty="0">
                <a:solidFill>
                  <a:schemeClr val="tx2"/>
                </a:solidFill>
              </a:rPr>
              <a:t>　</a:t>
            </a:r>
            <a:r>
              <a:rPr lang="ja-JP" altLang="ja-JP" sz="2400" dirty="0">
                <a:solidFill>
                  <a:schemeClr val="tx2"/>
                </a:solidFill>
              </a:rPr>
              <a:t>職業感染制御研究会</a:t>
            </a:r>
            <a:r>
              <a:rPr lang="en-US" altLang="ja-JP" sz="2400" dirty="0">
                <a:solidFill>
                  <a:schemeClr val="tx2"/>
                </a:solidFill>
              </a:rPr>
              <a:t>JESWG</a:t>
            </a:r>
          </a:p>
          <a:p>
            <a:pPr>
              <a:lnSpc>
                <a:spcPts val="2000"/>
              </a:lnSpc>
            </a:pPr>
            <a:r>
              <a:rPr lang="ja-JP" altLang="en-US" sz="2400" dirty="0">
                <a:solidFill>
                  <a:schemeClr val="tx2"/>
                </a:solidFill>
              </a:rPr>
              <a:t>（エピネット日本版サーベイランスワーキンググループ）</a:t>
            </a:r>
            <a:endParaRPr lang="en-US" altLang="ja-JP" sz="2400" dirty="0">
              <a:solidFill>
                <a:schemeClr val="tx2"/>
              </a:solidFill>
            </a:endParaRPr>
          </a:p>
          <a:p>
            <a:pPr>
              <a:lnSpc>
                <a:spcPts val="2000"/>
              </a:lnSpc>
              <a:defRPr/>
            </a:pPr>
            <a:r>
              <a:rPr lang="ja-JP" altLang="en-US" sz="2400" dirty="0">
                <a:cs typeface="Meiryo UI" panose="020B0604030504040204" pitchFamily="50" charset="-128"/>
              </a:rPr>
              <a:t>　木戸内清、</a:t>
            </a:r>
            <a:r>
              <a:rPr lang="ja-JP" altLang="ja-JP" sz="2400" dirty="0">
                <a:cs typeface="Meiryo UI" panose="020B0604030504040204" pitchFamily="50" charset="-128"/>
              </a:rPr>
              <a:t>網中眞由美</a:t>
            </a:r>
            <a:r>
              <a:rPr lang="ja-JP" altLang="en-US" sz="2400" dirty="0">
                <a:cs typeface="Meiryo UI" panose="020B0604030504040204" pitchFamily="50" charset="-128"/>
              </a:rPr>
              <a:t>、黒須一見、森兼啓太、森澤雄司</a:t>
            </a:r>
            <a:endParaRPr lang="en-US" altLang="ja-JP" sz="2400" dirty="0">
              <a:cs typeface="Meiryo UI" panose="020B0604030504040204" pitchFamily="50" charset="-128"/>
            </a:endParaRPr>
          </a:p>
          <a:p>
            <a:pPr>
              <a:lnSpc>
                <a:spcPts val="2000"/>
              </a:lnSpc>
              <a:defRPr/>
            </a:pPr>
            <a:r>
              <a:rPr lang="ja-JP" altLang="en-US" sz="2400" dirty="0">
                <a:cs typeface="Meiryo UI" panose="020B0604030504040204" pitchFamily="50" charset="-128"/>
              </a:rPr>
              <a:t>　</a:t>
            </a:r>
            <a:r>
              <a:rPr lang="ja-JP" altLang="ja-JP" sz="2400" dirty="0">
                <a:cs typeface="Meiryo UI" panose="020B0604030504040204" pitchFamily="50" charset="-128"/>
              </a:rPr>
              <a:t>和田耕治</a:t>
            </a:r>
            <a:r>
              <a:rPr lang="ja-JP" altLang="en-US" sz="2400" dirty="0">
                <a:cs typeface="Meiryo UI" panose="020B0604030504040204" pitchFamily="50" charset="-128"/>
              </a:rPr>
              <a:t>、李宗子、満田年宏、吉川徹</a:t>
            </a:r>
            <a:endParaRPr lang="en-US" sz="2800" dirty="0"/>
          </a:p>
        </p:txBody>
      </p:sp>
      <p:sp>
        <p:nvSpPr>
          <p:cNvPr id="3" name="テキスト ボックス 2">
            <a:extLst>
              <a:ext uri="{FF2B5EF4-FFF2-40B4-BE49-F238E27FC236}">
                <a16:creationId xmlns:a16="http://schemas.microsoft.com/office/drawing/2014/main" id="{E501EFEC-EF03-4E6D-81C5-F1511F6B84E9}"/>
              </a:ext>
            </a:extLst>
          </p:cNvPr>
          <p:cNvSpPr txBox="1"/>
          <p:nvPr/>
        </p:nvSpPr>
        <p:spPr>
          <a:xfrm>
            <a:off x="179512" y="836712"/>
            <a:ext cx="6840760" cy="830997"/>
          </a:xfrm>
          <a:prstGeom prst="rect">
            <a:avLst/>
          </a:prstGeom>
          <a:noFill/>
        </p:spPr>
        <p:txBody>
          <a:bodyPr wrap="square" rtlCol="0">
            <a:spAutoFit/>
          </a:bodyPr>
          <a:lstStyle/>
          <a:p>
            <a:r>
              <a:rPr lang="ja-JP" altLang="en-US" sz="2400" dirty="0">
                <a:latin typeface="+mj-ea"/>
                <a:ea typeface="+mj-ea"/>
              </a:rPr>
              <a:t>第</a:t>
            </a:r>
            <a:r>
              <a:rPr lang="en-US" altLang="ja-JP" sz="2400" dirty="0">
                <a:latin typeface="+mj-ea"/>
                <a:ea typeface="+mj-ea"/>
              </a:rPr>
              <a:t>33</a:t>
            </a:r>
            <a:r>
              <a:rPr lang="ja-JP" altLang="en-US" sz="2400" dirty="0">
                <a:latin typeface="+mj-ea"/>
                <a:ea typeface="+mj-ea"/>
              </a:rPr>
              <a:t>回 日本環境感染学会総会・学術集会</a:t>
            </a:r>
            <a:endParaRPr lang="en-US" altLang="ja-JP" sz="2400" dirty="0">
              <a:latin typeface="+mj-ea"/>
              <a:ea typeface="+mj-ea"/>
            </a:endParaRPr>
          </a:p>
          <a:p>
            <a:r>
              <a:rPr kumimoji="1" lang="ja-JP" altLang="en-US" sz="2400" dirty="0">
                <a:latin typeface="+mj-ea"/>
                <a:ea typeface="+mj-ea"/>
              </a:rPr>
              <a:t>職業感染制御研究会企画　ベーシックレクチャー</a:t>
            </a:r>
            <a:endParaRPr kumimoji="1" lang="en-US" altLang="ja-JP" sz="2400"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9847A-9C99-4E4C-AC9F-5EE3183F3C51}"/>
              </a:ext>
            </a:extLst>
          </p:cNvPr>
          <p:cNvSpPr>
            <a:spLocks noGrp="1"/>
          </p:cNvSpPr>
          <p:nvPr>
            <p:ph type="title"/>
          </p:nvPr>
        </p:nvSpPr>
        <p:spPr/>
        <p:txBody>
          <a:bodyPr>
            <a:normAutofit fontScale="90000"/>
          </a:bodyPr>
          <a:lstStyle/>
          <a:p>
            <a:r>
              <a:rPr kumimoji="1" lang="en-US" altLang="ja-JP" dirty="0"/>
              <a:t>A:</a:t>
            </a:r>
            <a:r>
              <a:rPr kumimoji="1" lang="ja-JP" altLang="en-US" dirty="0"/>
              <a:t>針刺し・切創報告書のうち　</a:t>
            </a:r>
            <a:r>
              <a:rPr kumimoji="1" lang="en-US" altLang="ja-JP" dirty="0"/>
              <a:t>B:</a:t>
            </a:r>
            <a:r>
              <a:rPr kumimoji="1" lang="ja-JP" altLang="en-US" dirty="0"/>
              <a:t>皮膚・粘膜汚染報告書にはない「受傷」に関する</a:t>
            </a:r>
            <a:r>
              <a:rPr lang="ja-JP" altLang="en-US" dirty="0"/>
              <a:t>重要な情報</a:t>
            </a:r>
            <a:endParaRPr kumimoji="1" lang="ja-JP" altLang="en-US" dirty="0"/>
          </a:p>
        </p:txBody>
      </p:sp>
      <p:sp>
        <p:nvSpPr>
          <p:cNvPr id="3" name="コンテンツ プレースホルダー 2">
            <a:extLst>
              <a:ext uri="{FF2B5EF4-FFF2-40B4-BE49-F238E27FC236}">
                <a16:creationId xmlns:a16="http://schemas.microsoft.com/office/drawing/2014/main" id="{3EB9A176-BA1E-4EF8-9699-F24C66F3D329}"/>
              </a:ext>
            </a:extLst>
          </p:cNvPr>
          <p:cNvSpPr>
            <a:spLocks noGrp="1"/>
          </p:cNvSpPr>
          <p:nvPr>
            <p:ph idx="1"/>
          </p:nvPr>
        </p:nvSpPr>
        <p:spPr>
          <a:xfrm>
            <a:off x="323528" y="1844823"/>
            <a:ext cx="8784976" cy="4968553"/>
          </a:xfrm>
        </p:spPr>
        <p:txBody>
          <a:bodyPr>
            <a:normAutofit fontScale="92500"/>
          </a:bodyPr>
          <a:lstStyle/>
          <a:p>
            <a:pPr marL="0" lvl="0" indent="0">
              <a:buNone/>
            </a:pPr>
            <a:r>
              <a:rPr lang="en-US" altLang="ja-JP" sz="2600" b="1" dirty="0">
                <a:solidFill>
                  <a:srgbClr val="000000"/>
                </a:solidFill>
              </a:rPr>
              <a:t>13. </a:t>
            </a:r>
            <a:r>
              <a:rPr lang="ja-JP" altLang="ja-JP" sz="2600" b="1" dirty="0">
                <a:solidFill>
                  <a:srgbClr val="000000"/>
                </a:solidFill>
              </a:rPr>
              <a:t>受傷の程度　針刺し・切創の程度</a:t>
            </a:r>
            <a:r>
              <a:rPr lang="en-US" altLang="ja-JP" sz="2600" b="1" dirty="0">
                <a:solidFill>
                  <a:srgbClr val="000000"/>
                </a:solidFill>
              </a:rPr>
              <a:t> (1</a:t>
            </a:r>
            <a:r>
              <a:rPr lang="ja-JP" altLang="ja-JP" sz="2600" b="1" dirty="0" err="1">
                <a:solidFill>
                  <a:srgbClr val="000000"/>
                </a:solidFill>
              </a:rPr>
              <a:t>つだけ</a:t>
            </a:r>
            <a:r>
              <a:rPr lang="ja-JP" altLang="ja-JP" sz="2600" b="1" dirty="0">
                <a:solidFill>
                  <a:srgbClr val="000000"/>
                </a:solidFill>
              </a:rPr>
              <a:t>チェック</a:t>
            </a:r>
            <a:r>
              <a:rPr lang="en-US" altLang="ja-JP" sz="2600" b="1" dirty="0">
                <a:solidFill>
                  <a:srgbClr val="000000"/>
                </a:solidFill>
              </a:rPr>
              <a:t>)</a:t>
            </a:r>
            <a:r>
              <a:rPr lang="ja-JP" altLang="ja-JP" sz="2600" b="1" dirty="0">
                <a:solidFill>
                  <a:srgbClr val="000000"/>
                </a:solidFill>
              </a:rPr>
              <a:t> </a:t>
            </a:r>
          </a:p>
          <a:p>
            <a:pPr marL="0" lvl="0" indent="0">
              <a:buNone/>
            </a:pPr>
            <a:r>
              <a:rPr lang="ja-JP" altLang="en-US" sz="2200" dirty="0">
                <a:solidFill>
                  <a:srgbClr val="000000"/>
                </a:solidFill>
              </a:rPr>
              <a:t>　</a:t>
            </a:r>
            <a:r>
              <a:rPr lang="en-US" altLang="ja-JP" sz="2200" dirty="0">
                <a:solidFill>
                  <a:srgbClr val="000000"/>
                </a:solidFill>
              </a:rPr>
              <a:t>1-1 □ </a:t>
            </a:r>
            <a:r>
              <a:rPr lang="ja-JP" altLang="ja-JP" sz="2200" dirty="0">
                <a:solidFill>
                  <a:srgbClr val="000000"/>
                </a:solidFill>
              </a:rPr>
              <a:t>出血なし </a:t>
            </a:r>
          </a:p>
          <a:p>
            <a:pPr marL="0" lvl="0" indent="0">
              <a:buNone/>
            </a:pPr>
            <a:r>
              <a:rPr lang="ja-JP" altLang="en-US" sz="2200" dirty="0">
                <a:solidFill>
                  <a:srgbClr val="000000"/>
                </a:solidFill>
              </a:rPr>
              <a:t>　</a:t>
            </a:r>
            <a:r>
              <a:rPr lang="en-US" altLang="ja-JP" sz="2200" dirty="0">
                <a:solidFill>
                  <a:srgbClr val="000000"/>
                </a:solidFill>
              </a:rPr>
              <a:t>1-2 □ </a:t>
            </a:r>
            <a:r>
              <a:rPr lang="ja-JP" altLang="ja-JP" sz="2200" dirty="0">
                <a:solidFill>
                  <a:srgbClr val="000000"/>
                </a:solidFill>
              </a:rPr>
              <a:t>表在性（少量の出血） </a:t>
            </a:r>
          </a:p>
          <a:p>
            <a:pPr marL="0" lvl="0" indent="0">
              <a:buNone/>
            </a:pPr>
            <a:r>
              <a:rPr lang="ja-JP" altLang="en-US" sz="2200" dirty="0">
                <a:solidFill>
                  <a:srgbClr val="000000"/>
                </a:solidFill>
              </a:rPr>
              <a:t>　  </a:t>
            </a:r>
            <a:r>
              <a:rPr lang="en-US" altLang="ja-JP" sz="2200" dirty="0">
                <a:solidFill>
                  <a:srgbClr val="000000"/>
                </a:solidFill>
              </a:rPr>
              <a:t>2  □ </a:t>
            </a:r>
            <a:r>
              <a:rPr lang="ja-JP" altLang="ja-JP" sz="2200" dirty="0">
                <a:solidFill>
                  <a:srgbClr val="000000"/>
                </a:solidFill>
              </a:rPr>
              <a:t>中程度</a:t>
            </a:r>
            <a:r>
              <a:rPr lang="en-US" altLang="ja-JP" sz="2200" dirty="0">
                <a:solidFill>
                  <a:srgbClr val="000000"/>
                </a:solidFill>
              </a:rPr>
              <a:t>(</a:t>
            </a:r>
            <a:r>
              <a:rPr lang="ja-JP" altLang="ja-JP" sz="2200" dirty="0">
                <a:solidFill>
                  <a:srgbClr val="000000"/>
                </a:solidFill>
              </a:rPr>
              <a:t>皮膚の針刺し・切創、中等量の出血</a:t>
            </a:r>
            <a:r>
              <a:rPr lang="en-US" altLang="ja-JP" sz="2200" dirty="0">
                <a:solidFill>
                  <a:srgbClr val="000000"/>
                </a:solidFill>
              </a:rPr>
              <a:t>)</a:t>
            </a:r>
            <a:endParaRPr lang="ja-JP" altLang="ja-JP" sz="2200" dirty="0">
              <a:solidFill>
                <a:srgbClr val="000000"/>
              </a:solidFill>
            </a:endParaRPr>
          </a:p>
          <a:p>
            <a:pPr marL="0" lvl="0" indent="0">
              <a:buNone/>
            </a:pPr>
            <a:r>
              <a:rPr lang="ja-JP" altLang="en-US" sz="2200" dirty="0">
                <a:solidFill>
                  <a:srgbClr val="000000"/>
                </a:solidFill>
              </a:rPr>
              <a:t>　  </a:t>
            </a:r>
            <a:r>
              <a:rPr lang="en-US" altLang="ja-JP" sz="2200" dirty="0">
                <a:solidFill>
                  <a:srgbClr val="000000"/>
                </a:solidFill>
              </a:rPr>
              <a:t>3  □ </a:t>
            </a:r>
            <a:r>
              <a:rPr lang="ja-JP" altLang="ja-JP" sz="2200" dirty="0">
                <a:solidFill>
                  <a:srgbClr val="000000"/>
                </a:solidFill>
              </a:rPr>
              <a:t>重症（深い針刺し・切創、著しい出血）</a:t>
            </a:r>
          </a:p>
          <a:p>
            <a:pPr marL="0" indent="0">
              <a:buNone/>
            </a:pPr>
            <a:r>
              <a:rPr lang="en-US" altLang="ja-JP" sz="2800" b="1" dirty="0"/>
              <a:t>7. </a:t>
            </a:r>
            <a:r>
              <a:rPr lang="ja-JP" altLang="en-US" sz="2800" b="1" dirty="0"/>
              <a:t>器材の汚染</a:t>
            </a:r>
            <a:r>
              <a:rPr lang="en-US" altLang="ja-JP" sz="2800" b="1" dirty="0"/>
              <a:t>-</a:t>
            </a:r>
            <a:r>
              <a:rPr lang="ja-JP" altLang="en-US" sz="2800" b="1" dirty="0"/>
              <a:t>器材は血液・体液などで汚染されていましたか</a:t>
            </a:r>
            <a:r>
              <a:rPr lang="en-US" altLang="ja-JP" sz="2800" b="1" dirty="0"/>
              <a:t>? </a:t>
            </a:r>
          </a:p>
          <a:p>
            <a:pPr marL="0" indent="0">
              <a:buNone/>
            </a:pPr>
            <a:r>
              <a:rPr lang="ja-JP" altLang="en-US" sz="2400" dirty="0"/>
              <a:t>　</a:t>
            </a:r>
            <a:r>
              <a:rPr lang="en-US" altLang="ja-JP" sz="2400" dirty="0"/>
              <a:t>1 □ </a:t>
            </a:r>
            <a:r>
              <a:rPr lang="ja-JP" altLang="en-US" sz="2400" dirty="0"/>
              <a:t>見える程度の血液などが付いていた </a:t>
            </a:r>
          </a:p>
          <a:p>
            <a:pPr marL="0" indent="0">
              <a:buNone/>
            </a:pPr>
            <a:r>
              <a:rPr lang="ja-JP" altLang="en-US" sz="2400" dirty="0"/>
              <a:t>　</a:t>
            </a:r>
            <a:r>
              <a:rPr lang="en-US" altLang="ja-JP" sz="2400" dirty="0"/>
              <a:t>2 □ </a:t>
            </a:r>
            <a:r>
              <a:rPr lang="ja-JP" altLang="en-US" sz="2400" dirty="0"/>
              <a:t>血液などに接触したが、受傷時には見える程度の血液などは付いて　</a:t>
            </a:r>
            <a:endParaRPr lang="en-US" altLang="ja-JP" sz="2400" dirty="0"/>
          </a:p>
          <a:p>
            <a:pPr marL="0" indent="0">
              <a:spcBef>
                <a:spcPts val="0"/>
              </a:spcBef>
              <a:buNone/>
            </a:pPr>
            <a:r>
              <a:rPr lang="ja-JP" altLang="en-US" sz="2400" dirty="0"/>
              <a:t>　　　　　　いなかった（付着の程度が確認できなかった場合を含む） </a:t>
            </a:r>
          </a:p>
          <a:p>
            <a:pPr marL="0" indent="0">
              <a:buNone/>
            </a:pPr>
            <a:r>
              <a:rPr lang="ja-JP" altLang="en-US" sz="2400" dirty="0"/>
              <a:t>　</a:t>
            </a:r>
            <a:r>
              <a:rPr lang="en-US" altLang="ja-JP" sz="2400" dirty="0"/>
              <a:t>3 □ </a:t>
            </a:r>
            <a:r>
              <a:rPr lang="ja-JP" altLang="en-US" sz="2400" dirty="0"/>
              <a:t>血液などで汚染されていなかった </a:t>
            </a:r>
          </a:p>
          <a:p>
            <a:pPr marL="0" indent="0">
              <a:buNone/>
            </a:pPr>
            <a:r>
              <a:rPr lang="ja-JP" altLang="en-US" sz="2400" dirty="0"/>
              <a:t>　</a:t>
            </a:r>
            <a:r>
              <a:rPr lang="en-US" altLang="ja-JP" sz="2400" dirty="0"/>
              <a:t>4 □ </a:t>
            </a:r>
            <a:r>
              <a:rPr lang="ja-JP" altLang="en-US" sz="2400" dirty="0"/>
              <a:t>汚染されていたかどうか不明</a:t>
            </a:r>
          </a:p>
        </p:txBody>
      </p:sp>
      <p:sp>
        <p:nvSpPr>
          <p:cNvPr id="4" name="スライド番号プレースホルダー 3">
            <a:extLst>
              <a:ext uri="{FF2B5EF4-FFF2-40B4-BE49-F238E27FC236}">
                <a16:creationId xmlns:a16="http://schemas.microsoft.com/office/drawing/2014/main" id="{432D0E59-7C53-4CC7-A6FB-CA655211BF00}"/>
              </a:ext>
            </a:extLst>
          </p:cNvPr>
          <p:cNvSpPr>
            <a:spLocks noGrp="1"/>
          </p:cNvSpPr>
          <p:nvPr>
            <p:ph type="sldNum" sz="quarter" idx="12"/>
          </p:nvPr>
        </p:nvSpPr>
        <p:spPr/>
        <p:txBody>
          <a:bodyPr/>
          <a:lstStyle/>
          <a:p>
            <a:fld id="{F4ECA96E-B521-4663-834A-FAF7D2399001}" type="slidenum">
              <a:rPr lang="en-US" altLang="ja-JP" smtClean="0"/>
              <a:pPr/>
              <a:t>10</a:t>
            </a:fld>
            <a:endParaRPr lang="en-US" altLang="ja-JP"/>
          </a:p>
        </p:txBody>
      </p:sp>
    </p:spTree>
    <p:extLst>
      <p:ext uri="{BB962C8B-B14F-4D97-AF65-F5344CB8AC3E}">
        <p14:creationId xmlns:p14="http://schemas.microsoft.com/office/powerpoint/2010/main" val="2649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a:extLst>
              <a:ext uri="{FF2B5EF4-FFF2-40B4-BE49-F238E27FC236}">
                <a16:creationId xmlns:a16="http://schemas.microsoft.com/office/drawing/2014/main" id="{60F13597-4868-4A09-9719-8C388119346B}"/>
              </a:ext>
            </a:extLst>
          </p:cNvPr>
          <p:cNvSpPr>
            <a:spLocks noGrp="1" noChangeArrowheads="1"/>
          </p:cNvSpPr>
          <p:nvPr>
            <p:ph type="title"/>
          </p:nvPr>
        </p:nvSpPr>
        <p:spPr>
          <a:xfrm>
            <a:off x="595718" y="620688"/>
            <a:ext cx="8296762" cy="936104"/>
          </a:xfrm>
        </p:spPr>
        <p:txBody>
          <a:bodyPr>
            <a:noAutofit/>
          </a:bodyPr>
          <a:lstStyle/>
          <a:p>
            <a:r>
              <a:rPr lang="en-US" altLang="ja-JP" sz="3100" dirty="0">
                <a:latin typeface="+mj-ea"/>
              </a:rPr>
              <a:t>A. </a:t>
            </a:r>
            <a:r>
              <a:rPr lang="ja-JP" altLang="en-US" sz="3100" dirty="0">
                <a:latin typeface="+mj-ea"/>
              </a:rPr>
              <a:t>針刺し・切創報告書で把握可能な針刺し損傷による感染リスクを高める要因に関連した情報</a:t>
            </a:r>
          </a:p>
        </p:txBody>
      </p:sp>
      <p:sp>
        <p:nvSpPr>
          <p:cNvPr id="5" name="スライド番号プレースホルダー 3">
            <a:extLst>
              <a:ext uri="{FF2B5EF4-FFF2-40B4-BE49-F238E27FC236}">
                <a16:creationId xmlns:a16="http://schemas.microsoft.com/office/drawing/2014/main" id="{3E45D0C6-B39E-4A6A-806E-1407DEF62E0B}"/>
              </a:ext>
            </a:extLst>
          </p:cNvPr>
          <p:cNvSpPr>
            <a:spLocks noGrp="1"/>
          </p:cNvSpPr>
          <p:nvPr>
            <p:ph type="sldNum" sz="quarter" idx="12"/>
          </p:nvPr>
        </p:nvSpPr>
        <p:spPr/>
        <p:txBody>
          <a:bodyPr/>
          <a:lstStyle/>
          <a:p>
            <a:fld id="{1C4F79D6-ABD9-42BC-BC63-F68C149E7839}" type="slidenum">
              <a:rPr lang="en-US" altLang="ja-JP"/>
              <a:pPr/>
              <a:t>11</a:t>
            </a:fld>
            <a:endParaRPr lang="en-US" altLang="ja-JP"/>
          </a:p>
        </p:txBody>
      </p:sp>
      <p:sp>
        <p:nvSpPr>
          <p:cNvPr id="3" name="コンテンツ プレースホルダー 2">
            <a:extLst>
              <a:ext uri="{FF2B5EF4-FFF2-40B4-BE49-F238E27FC236}">
                <a16:creationId xmlns:a16="http://schemas.microsoft.com/office/drawing/2014/main" id="{1B9FE954-AB4C-4FC6-8E66-5527F51797EA}"/>
              </a:ext>
            </a:extLst>
          </p:cNvPr>
          <p:cNvSpPr>
            <a:spLocks noGrp="1"/>
          </p:cNvSpPr>
          <p:nvPr>
            <p:ph idx="1"/>
          </p:nvPr>
        </p:nvSpPr>
        <p:spPr>
          <a:xfrm>
            <a:off x="179512" y="1844824"/>
            <a:ext cx="8712968" cy="4608511"/>
          </a:xfrm>
        </p:spPr>
        <p:txBody>
          <a:bodyPr>
            <a:noAutofit/>
          </a:bodyPr>
          <a:lstStyle/>
          <a:p>
            <a:pPr>
              <a:buFont typeface="Symbol" panose="05050102010706020507" pitchFamily="18" charset="2"/>
              <a:buNone/>
            </a:pPr>
            <a:r>
              <a:rPr lang="ja-JP" altLang="en-US" sz="2800" dirty="0"/>
              <a:t>　針刺し損傷による</a:t>
            </a:r>
            <a:r>
              <a:rPr lang="en-US" altLang="ja-JP" sz="2800" dirty="0"/>
              <a:t>HIV</a:t>
            </a:r>
            <a:r>
              <a:rPr lang="ja-JP" altLang="en-US" sz="2800" dirty="0"/>
              <a:t>感染リスクを高める要因</a:t>
            </a:r>
            <a:endParaRPr lang="en-US" altLang="ja-JP" sz="2800" dirty="0"/>
          </a:p>
          <a:p>
            <a:pPr lvl="0" algn="r">
              <a:spcBef>
                <a:spcPts val="0"/>
              </a:spcBef>
              <a:buNone/>
            </a:pPr>
            <a:r>
              <a:rPr lang="en-US" altLang="ja-JP" sz="2000" i="1" dirty="0"/>
              <a:t>Cardo et al, NEJM 1997;337:1485-90 (CDC)</a:t>
            </a:r>
            <a:endParaRPr lang="ja-JP" altLang="en-US" sz="2000" dirty="0"/>
          </a:p>
          <a:p>
            <a:pPr>
              <a:buFont typeface="Symbol" panose="05050102010706020507" pitchFamily="18" charset="2"/>
              <a:buNone/>
            </a:pPr>
            <a:r>
              <a:rPr lang="ja-JP" altLang="en-US" sz="2800" u="sng" dirty="0"/>
              <a:t>リスク要因	   </a:t>
            </a:r>
            <a:r>
              <a:rPr lang="en-US" altLang="ja-JP" sz="2800" u="sng" dirty="0"/>
              <a:t>Adjusted Odds ratio(95%CI)</a:t>
            </a:r>
          </a:p>
          <a:p>
            <a:pPr>
              <a:buFont typeface="Symbol" panose="05050102010706020507" pitchFamily="18" charset="2"/>
              <a:buNone/>
            </a:pPr>
            <a:r>
              <a:rPr lang="en-US" altLang="ja-JP" sz="2800" dirty="0"/>
              <a:t>1</a:t>
            </a:r>
            <a:r>
              <a:rPr lang="ja-JP" altLang="en-US" sz="2800" dirty="0"/>
              <a:t>）深い針刺し切創</a:t>
            </a:r>
            <a:r>
              <a:rPr lang="en-US" altLang="ja-JP" sz="2800" dirty="0"/>
              <a:t>			15</a:t>
            </a:r>
            <a:r>
              <a:rPr lang="ja-JP" altLang="en-US" sz="2800" dirty="0"/>
              <a:t>（</a:t>
            </a:r>
            <a:r>
              <a:rPr lang="en-US" altLang="ja-JP" sz="2800" dirty="0"/>
              <a:t>6.0-41</a:t>
            </a:r>
            <a:r>
              <a:rPr lang="ja-JP" altLang="en-US" sz="2800" dirty="0"/>
              <a:t>）</a:t>
            </a:r>
          </a:p>
          <a:p>
            <a:pPr>
              <a:buNone/>
            </a:pPr>
            <a:r>
              <a:rPr lang="ja-JP" altLang="en-US" sz="2800" dirty="0">
                <a:solidFill>
                  <a:schemeClr val="tx2"/>
                </a:solidFill>
              </a:rPr>
              <a:t>→</a:t>
            </a:r>
            <a:r>
              <a:rPr lang="ja-JP" altLang="en-US" sz="2000" dirty="0">
                <a:solidFill>
                  <a:schemeClr val="tx2"/>
                </a:solidFill>
              </a:rPr>
              <a:t>エピネット日本版</a:t>
            </a:r>
            <a:r>
              <a:rPr lang="en-US" altLang="ja-JP" sz="2800" dirty="0">
                <a:solidFill>
                  <a:schemeClr val="tx2"/>
                </a:solidFill>
              </a:rPr>
              <a:t>A</a:t>
            </a:r>
            <a:r>
              <a:rPr lang="ja-JP" altLang="en-US" sz="2800" dirty="0">
                <a:solidFill>
                  <a:schemeClr val="tx2"/>
                </a:solidFill>
              </a:rPr>
              <a:t>　</a:t>
            </a:r>
            <a:r>
              <a:rPr lang="en-US" altLang="ja-JP" sz="2800" dirty="0">
                <a:solidFill>
                  <a:schemeClr val="tx2"/>
                </a:solidFill>
              </a:rPr>
              <a:t>13.</a:t>
            </a:r>
            <a:r>
              <a:rPr lang="ja-JP" altLang="en-US" sz="2800" dirty="0">
                <a:solidFill>
                  <a:schemeClr val="tx2"/>
                </a:solidFill>
              </a:rPr>
              <a:t>受傷の程度</a:t>
            </a:r>
            <a:r>
              <a:rPr lang="en-US" altLang="ja-JP" sz="2800" dirty="0">
                <a:solidFill>
                  <a:schemeClr val="tx2"/>
                </a:solidFill>
              </a:rPr>
              <a:t>:</a:t>
            </a:r>
            <a:r>
              <a:rPr lang="ja-JP" altLang="en-US" sz="2800" dirty="0">
                <a:solidFill>
                  <a:schemeClr val="tx2"/>
                </a:solidFill>
              </a:rPr>
              <a:t>針刺し・切創の程度</a:t>
            </a:r>
          </a:p>
          <a:p>
            <a:pPr>
              <a:buFont typeface="Symbol" panose="05050102010706020507" pitchFamily="18" charset="2"/>
              <a:buNone/>
            </a:pPr>
            <a:r>
              <a:rPr lang="en-US" altLang="ja-JP" sz="2800" dirty="0"/>
              <a:t>2</a:t>
            </a:r>
            <a:r>
              <a:rPr lang="ja-JP" altLang="en-US" sz="2800" dirty="0"/>
              <a:t>）器材への血液付着</a:t>
            </a:r>
            <a:r>
              <a:rPr lang="en-US" altLang="ja-JP" sz="2800" dirty="0"/>
              <a:t>			6.2</a:t>
            </a:r>
            <a:r>
              <a:rPr lang="ja-JP" altLang="en-US" sz="2800" dirty="0"/>
              <a:t>（</a:t>
            </a:r>
            <a:r>
              <a:rPr lang="en-US" altLang="ja-JP" sz="2800" dirty="0"/>
              <a:t>2.2-21</a:t>
            </a:r>
            <a:r>
              <a:rPr lang="ja-JP" altLang="en-US" sz="2800" dirty="0"/>
              <a:t>）</a:t>
            </a:r>
          </a:p>
          <a:p>
            <a:pPr>
              <a:buNone/>
            </a:pPr>
            <a:r>
              <a:rPr lang="ja-JP" altLang="en-US" sz="2800" dirty="0">
                <a:solidFill>
                  <a:schemeClr val="tx2"/>
                </a:solidFill>
              </a:rPr>
              <a:t>→</a:t>
            </a:r>
            <a:r>
              <a:rPr lang="ja-JP" altLang="en-US" sz="2000" dirty="0">
                <a:solidFill>
                  <a:srgbClr val="CC6600"/>
                </a:solidFill>
              </a:rPr>
              <a:t>エピネット日本版</a:t>
            </a:r>
            <a:r>
              <a:rPr lang="en-US" altLang="ja-JP" sz="2800" dirty="0">
                <a:solidFill>
                  <a:schemeClr val="tx2"/>
                </a:solidFill>
              </a:rPr>
              <a:t>A</a:t>
            </a:r>
            <a:r>
              <a:rPr lang="ja-JP" altLang="en-US" sz="2800" dirty="0">
                <a:solidFill>
                  <a:schemeClr val="tx2"/>
                </a:solidFill>
              </a:rPr>
              <a:t>　</a:t>
            </a:r>
            <a:r>
              <a:rPr lang="en-US" altLang="ja-JP" sz="2800" dirty="0">
                <a:solidFill>
                  <a:schemeClr val="tx2"/>
                </a:solidFill>
              </a:rPr>
              <a:t>7.</a:t>
            </a:r>
            <a:r>
              <a:rPr lang="ja-JP" altLang="en-US" sz="2800" dirty="0">
                <a:solidFill>
                  <a:schemeClr val="tx2"/>
                </a:solidFill>
              </a:rPr>
              <a:t>器材の汚染</a:t>
            </a:r>
            <a:r>
              <a:rPr lang="en-US" altLang="ja-JP" sz="2800" dirty="0">
                <a:solidFill>
                  <a:schemeClr val="tx2"/>
                </a:solidFill>
              </a:rPr>
              <a:t>:</a:t>
            </a:r>
            <a:r>
              <a:rPr lang="ja-JP" altLang="en-US" sz="2800" dirty="0">
                <a:solidFill>
                  <a:schemeClr val="tx2"/>
                </a:solidFill>
              </a:rPr>
              <a:t>器材は血液体液で汚染</a:t>
            </a:r>
            <a:r>
              <a:rPr lang="en-US" altLang="ja-JP" sz="2800" dirty="0">
                <a:solidFill>
                  <a:schemeClr val="tx2"/>
                </a:solidFill>
              </a:rPr>
              <a:t>?</a:t>
            </a:r>
          </a:p>
          <a:p>
            <a:pPr>
              <a:buFont typeface="Symbol" panose="05050102010706020507" pitchFamily="18" charset="2"/>
              <a:buNone/>
            </a:pPr>
            <a:r>
              <a:rPr lang="en-US" altLang="ja-JP" sz="2800" dirty="0"/>
              <a:t>3</a:t>
            </a:r>
            <a:r>
              <a:rPr lang="ja-JP" altLang="en-US" sz="2800" dirty="0"/>
              <a:t>）動脈・静脈に挿入された中空針</a:t>
            </a:r>
            <a:r>
              <a:rPr lang="en-US" altLang="ja-JP" sz="2800" dirty="0"/>
              <a:t>	4.3</a:t>
            </a:r>
            <a:r>
              <a:rPr lang="ja-JP" altLang="en-US" sz="2800" dirty="0"/>
              <a:t>（</a:t>
            </a:r>
            <a:r>
              <a:rPr lang="en-US" altLang="ja-JP" sz="2800" dirty="0"/>
              <a:t>1.7-12</a:t>
            </a:r>
            <a:r>
              <a:rPr lang="ja-JP" altLang="en-US" sz="2800" dirty="0"/>
              <a:t>）</a:t>
            </a:r>
          </a:p>
          <a:p>
            <a:pPr>
              <a:buNone/>
            </a:pPr>
            <a:r>
              <a:rPr lang="en-US" altLang="ja-JP" sz="2800" dirty="0">
                <a:solidFill>
                  <a:schemeClr val="tx2"/>
                </a:solidFill>
              </a:rPr>
              <a:t>→</a:t>
            </a:r>
            <a:r>
              <a:rPr lang="ja-JP" altLang="en-US" sz="2000" dirty="0">
                <a:solidFill>
                  <a:srgbClr val="CC6600"/>
                </a:solidFill>
              </a:rPr>
              <a:t>エピネット日本版</a:t>
            </a:r>
            <a:r>
              <a:rPr lang="en-US" altLang="ja-JP" sz="2800" dirty="0">
                <a:solidFill>
                  <a:schemeClr val="tx2"/>
                </a:solidFill>
              </a:rPr>
              <a:t>A</a:t>
            </a:r>
            <a:r>
              <a:rPr lang="ja-JP" altLang="en-US" sz="2800" dirty="0">
                <a:solidFill>
                  <a:schemeClr val="tx2"/>
                </a:solidFill>
              </a:rPr>
              <a:t>　</a:t>
            </a:r>
            <a:r>
              <a:rPr lang="en-US" altLang="ja-JP" sz="2800" dirty="0">
                <a:solidFill>
                  <a:schemeClr val="tx2"/>
                </a:solidFill>
              </a:rPr>
              <a:t>8.</a:t>
            </a:r>
            <a:r>
              <a:rPr lang="ja-JP" altLang="en-US" sz="2800" dirty="0">
                <a:solidFill>
                  <a:schemeClr val="tx2"/>
                </a:solidFill>
              </a:rPr>
              <a:t>使用目的、　</a:t>
            </a:r>
            <a:r>
              <a:rPr lang="en-US" altLang="ja-JP" sz="2800" dirty="0">
                <a:solidFill>
                  <a:schemeClr val="tx2"/>
                </a:solidFill>
              </a:rPr>
              <a:t>10.</a:t>
            </a:r>
            <a:r>
              <a:rPr lang="ja-JP" altLang="en-US" sz="2800" dirty="0">
                <a:solidFill>
                  <a:schemeClr val="tx2"/>
                </a:solidFill>
              </a:rPr>
              <a:t>原因器材</a:t>
            </a:r>
            <a:endParaRPr lang="en-US" altLang="ja-JP" sz="2800" dirty="0">
              <a:solidFill>
                <a:schemeClr val="tx2"/>
              </a:solidFill>
            </a:endParaRPr>
          </a:p>
        </p:txBody>
      </p:sp>
    </p:spTree>
    <p:extLst>
      <p:ext uri="{BB962C8B-B14F-4D97-AF65-F5344CB8AC3E}">
        <p14:creationId xmlns:p14="http://schemas.microsoft.com/office/powerpoint/2010/main" val="421183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ipe(left)">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856B3DD-0549-4758-8E75-BC9F242265C7}"/>
              </a:ext>
            </a:extLst>
          </p:cNvPr>
          <p:cNvSpPr/>
          <p:nvPr/>
        </p:nvSpPr>
        <p:spPr bwMode="auto">
          <a:xfrm>
            <a:off x="6660232" y="6093296"/>
            <a:ext cx="2483768" cy="72008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 name="タイトル 1">
            <a:extLst>
              <a:ext uri="{FF2B5EF4-FFF2-40B4-BE49-F238E27FC236}">
                <a16:creationId xmlns:a16="http://schemas.microsoft.com/office/drawing/2014/main" id="{D805D33D-E6C8-417D-A80A-6DC55D6F00EC}"/>
              </a:ext>
            </a:extLst>
          </p:cNvPr>
          <p:cNvSpPr>
            <a:spLocks noGrp="1"/>
          </p:cNvSpPr>
          <p:nvPr>
            <p:ph type="title"/>
          </p:nvPr>
        </p:nvSpPr>
        <p:spPr>
          <a:xfrm>
            <a:off x="357467" y="572259"/>
            <a:ext cx="8296762" cy="1056541"/>
          </a:xfrm>
        </p:spPr>
        <p:txBody>
          <a:bodyPr>
            <a:normAutofit fontScale="90000"/>
          </a:bodyPr>
          <a:lstStyle/>
          <a:p>
            <a:r>
              <a:rPr lang="en-US" altLang="ja-JP" dirty="0"/>
              <a:t>JES2015 A.</a:t>
            </a:r>
            <a:r>
              <a:rPr lang="ja-JP" altLang="en-US" dirty="0"/>
              <a:t>針刺し切創報告書</a:t>
            </a:r>
            <a:r>
              <a:rPr kumimoji="1" lang="ja-JP" altLang="en-US" dirty="0"/>
              <a:t>「</a:t>
            </a:r>
            <a:r>
              <a:rPr kumimoji="1" lang="en-US" altLang="ja-JP" dirty="0"/>
              <a:t>8.</a:t>
            </a:r>
            <a:r>
              <a:rPr kumimoji="1" lang="ja-JP" altLang="en-US" dirty="0"/>
              <a:t>使用目的」の設問</a:t>
            </a:r>
            <a:r>
              <a:rPr lang="ja-JP" altLang="en-US" dirty="0"/>
              <a:t>の「その他」回答で記載の多い事項</a:t>
            </a:r>
            <a:endParaRPr kumimoji="1" lang="ja-JP" altLang="en-US" dirty="0"/>
          </a:p>
        </p:txBody>
      </p:sp>
      <p:sp>
        <p:nvSpPr>
          <p:cNvPr id="3" name="コンテンツ プレースホルダー 2">
            <a:extLst>
              <a:ext uri="{FF2B5EF4-FFF2-40B4-BE49-F238E27FC236}">
                <a16:creationId xmlns:a16="http://schemas.microsoft.com/office/drawing/2014/main" id="{1650643C-3C75-4E94-80B8-EB1A12171BCF}"/>
              </a:ext>
            </a:extLst>
          </p:cNvPr>
          <p:cNvSpPr>
            <a:spLocks noGrp="1"/>
          </p:cNvSpPr>
          <p:nvPr>
            <p:ph idx="1"/>
          </p:nvPr>
        </p:nvSpPr>
        <p:spPr>
          <a:xfrm>
            <a:off x="357466" y="1916832"/>
            <a:ext cx="8296762" cy="4752528"/>
          </a:xfrm>
        </p:spPr>
        <p:txBody>
          <a:bodyPr>
            <a:normAutofit fontScale="92500" lnSpcReduction="20000"/>
          </a:bodyPr>
          <a:lstStyle/>
          <a:p>
            <a:r>
              <a:rPr lang="ja-JP" altLang="en-US" dirty="0"/>
              <a:t>「使用目的」</a:t>
            </a:r>
            <a:r>
              <a:rPr lang="en-US" altLang="ja-JP" dirty="0"/>
              <a:t>6,041</a:t>
            </a:r>
            <a:r>
              <a:rPr lang="ja-JP" altLang="en-US" dirty="0"/>
              <a:t>件回答中「その他」での回答が　</a:t>
            </a:r>
            <a:r>
              <a:rPr lang="en-US" altLang="ja-JP" dirty="0"/>
              <a:t>1,172</a:t>
            </a:r>
            <a:r>
              <a:rPr lang="ja-JP" altLang="en-US" dirty="0"/>
              <a:t>件</a:t>
            </a:r>
            <a:r>
              <a:rPr lang="en-US" altLang="ja-JP" dirty="0"/>
              <a:t>(19.4%)</a:t>
            </a:r>
          </a:p>
          <a:p>
            <a:pPr lvl="1"/>
            <a:r>
              <a:rPr lang="ja-JP" altLang="en-US" dirty="0"/>
              <a:t>選択肢に該当する使用目的を「その他」で記載：</a:t>
            </a:r>
            <a:r>
              <a:rPr lang="en-US" altLang="ja-JP" dirty="0"/>
              <a:t>98</a:t>
            </a:r>
            <a:r>
              <a:rPr lang="ja-JP" altLang="en-US" dirty="0"/>
              <a:t>件</a:t>
            </a:r>
            <a:endParaRPr lang="en-US" altLang="ja-JP" dirty="0"/>
          </a:p>
          <a:p>
            <a:pPr lvl="1"/>
            <a:r>
              <a:rPr lang="ja-JP" altLang="en-US" dirty="0"/>
              <a:t>原因器材の記載：</a:t>
            </a:r>
            <a:r>
              <a:rPr lang="en-US" altLang="ja-JP" dirty="0"/>
              <a:t>52</a:t>
            </a:r>
            <a:r>
              <a:rPr lang="ja-JP" altLang="en-US" dirty="0"/>
              <a:t>件</a:t>
            </a:r>
            <a:endParaRPr lang="en-US" altLang="ja-JP" dirty="0"/>
          </a:p>
          <a:p>
            <a:pPr lvl="1"/>
            <a:r>
              <a:rPr lang="en-US" altLang="ja-JP" dirty="0">
                <a:solidFill>
                  <a:schemeClr val="tx2"/>
                </a:solidFill>
              </a:rPr>
              <a:t>16. </a:t>
            </a:r>
            <a:r>
              <a:rPr lang="ja-JP" altLang="en-US" dirty="0">
                <a:solidFill>
                  <a:schemeClr val="tx2"/>
                </a:solidFill>
              </a:rPr>
              <a:t>薬剤準備・輸液準備（ミキシングなど）</a:t>
            </a:r>
            <a:r>
              <a:rPr lang="ja-JP" altLang="en-US" dirty="0"/>
              <a:t>：</a:t>
            </a:r>
            <a:r>
              <a:rPr lang="en-US" altLang="ja-JP" dirty="0"/>
              <a:t>75</a:t>
            </a:r>
            <a:r>
              <a:rPr lang="ja-JP" altLang="en-US" dirty="0"/>
              <a:t>件</a:t>
            </a:r>
            <a:endParaRPr lang="en-US" altLang="ja-JP" dirty="0"/>
          </a:p>
          <a:p>
            <a:pPr lvl="1"/>
            <a:r>
              <a:rPr lang="en-US" altLang="ja-JP" dirty="0">
                <a:solidFill>
                  <a:schemeClr val="tx2"/>
                </a:solidFill>
              </a:rPr>
              <a:t>17.</a:t>
            </a:r>
            <a:r>
              <a:rPr lang="en-US" altLang="ja-JP" dirty="0"/>
              <a:t> </a:t>
            </a:r>
            <a:r>
              <a:rPr lang="ja-JP" altLang="en-US" dirty="0">
                <a:solidFill>
                  <a:schemeClr val="tx2"/>
                </a:solidFill>
              </a:rPr>
              <a:t>病理検体切り出し</a:t>
            </a:r>
            <a:r>
              <a:rPr lang="ja-JP" altLang="en-US" dirty="0"/>
              <a:t>：</a:t>
            </a:r>
            <a:r>
              <a:rPr lang="en-US" altLang="ja-JP" dirty="0"/>
              <a:t>53</a:t>
            </a:r>
            <a:r>
              <a:rPr lang="ja-JP" altLang="en-US" dirty="0"/>
              <a:t>件</a:t>
            </a:r>
            <a:endParaRPr lang="en-US" altLang="ja-JP" dirty="0"/>
          </a:p>
          <a:p>
            <a:pPr lvl="1"/>
            <a:r>
              <a:rPr lang="en-US" altLang="ja-JP" dirty="0">
                <a:solidFill>
                  <a:schemeClr val="tx2"/>
                </a:solidFill>
              </a:rPr>
              <a:t>18.</a:t>
            </a:r>
            <a:r>
              <a:rPr lang="en-US" altLang="ja-JP" dirty="0"/>
              <a:t> </a:t>
            </a:r>
            <a:r>
              <a:rPr lang="ja-JP" altLang="en-US" dirty="0">
                <a:solidFill>
                  <a:schemeClr val="tx2"/>
                </a:solidFill>
              </a:rPr>
              <a:t>歯科治療関連</a:t>
            </a:r>
            <a:r>
              <a:rPr lang="ja-JP" altLang="en-US" dirty="0"/>
              <a:t>：</a:t>
            </a:r>
            <a:r>
              <a:rPr lang="en-US" altLang="ja-JP" dirty="0"/>
              <a:t>70</a:t>
            </a:r>
            <a:r>
              <a:rPr lang="ja-JP" altLang="en-US" dirty="0"/>
              <a:t>件</a:t>
            </a:r>
            <a:endParaRPr lang="en-US" altLang="ja-JP" dirty="0"/>
          </a:p>
          <a:p>
            <a:r>
              <a:rPr lang="en-US" altLang="ja-JP" dirty="0"/>
              <a:t>Ver.5</a:t>
            </a:r>
            <a:r>
              <a:rPr lang="ja-JP" altLang="en-US" dirty="0"/>
              <a:t>における表記変更</a:t>
            </a:r>
            <a:endParaRPr lang="en-US" altLang="ja-JP" dirty="0"/>
          </a:p>
          <a:p>
            <a:pPr lvl="1"/>
            <a:r>
              <a:rPr lang="ja-JP" altLang="en-US" dirty="0"/>
              <a:t>上記</a:t>
            </a:r>
            <a:r>
              <a:rPr lang="en-US" altLang="ja-JP" dirty="0"/>
              <a:t>16.17.18</a:t>
            </a:r>
            <a:r>
              <a:rPr lang="ja-JP" altLang="en-US" dirty="0"/>
              <a:t>の選択肢を追加</a:t>
            </a:r>
            <a:endParaRPr lang="en-US" altLang="ja-JP" dirty="0"/>
          </a:p>
          <a:p>
            <a:pPr lvl="1"/>
            <a:r>
              <a:rPr lang="ja-JP" altLang="en-US" dirty="0"/>
              <a:t>「</a:t>
            </a:r>
            <a:r>
              <a:rPr lang="en-US" altLang="ja-JP" dirty="0"/>
              <a:t>99.</a:t>
            </a:r>
            <a:r>
              <a:rPr lang="ja-JP" altLang="en-US" dirty="0"/>
              <a:t>その他」の設問への追記　</a:t>
            </a:r>
            <a:r>
              <a:rPr lang="ja-JP" altLang="en-US" dirty="0">
                <a:solidFill>
                  <a:schemeClr val="tx2"/>
                </a:solidFill>
              </a:rPr>
              <a:t>記載：原因器材ではなく、器材が使用された目的（処置・手技など）を記載して下さい</a:t>
            </a:r>
            <a:endParaRPr lang="en-US" altLang="ja-JP" dirty="0">
              <a:solidFill>
                <a:schemeClr val="tx2"/>
              </a:solidFill>
            </a:endParaRPr>
          </a:p>
        </p:txBody>
      </p:sp>
      <p:sp>
        <p:nvSpPr>
          <p:cNvPr id="4" name="スライド番号プレースホルダー 3">
            <a:extLst>
              <a:ext uri="{FF2B5EF4-FFF2-40B4-BE49-F238E27FC236}">
                <a16:creationId xmlns:a16="http://schemas.microsoft.com/office/drawing/2014/main" id="{F83D71FF-96DE-4F30-A310-99D453807DBA}"/>
              </a:ext>
            </a:extLst>
          </p:cNvPr>
          <p:cNvSpPr>
            <a:spLocks noGrp="1"/>
          </p:cNvSpPr>
          <p:nvPr>
            <p:ph type="sldNum" sz="quarter" idx="12"/>
          </p:nvPr>
        </p:nvSpPr>
        <p:spPr/>
        <p:txBody>
          <a:bodyPr/>
          <a:lstStyle/>
          <a:p>
            <a:fld id="{F4ECA96E-B521-4663-834A-FAF7D2399001}" type="slidenum">
              <a:rPr lang="en-US" altLang="ja-JP" smtClean="0"/>
              <a:pPr/>
              <a:t>12</a:t>
            </a:fld>
            <a:endParaRPr lang="en-US" altLang="ja-JP"/>
          </a:p>
        </p:txBody>
      </p:sp>
    </p:spTree>
    <p:extLst>
      <p:ext uri="{BB962C8B-B14F-4D97-AF65-F5344CB8AC3E}">
        <p14:creationId xmlns:p14="http://schemas.microsoft.com/office/powerpoint/2010/main" val="244755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up)">
                                      <p:cBhvr>
                                        <p:cTn id="7" dur="500"/>
                                        <p:tgtEl>
                                          <p:spTgt spid="3">
                                            <p:txEl>
                                              <p:pRg st="6" end="6"/>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up)">
                                      <p:cBhvr>
                                        <p:cTn id="10" dur="500"/>
                                        <p:tgtEl>
                                          <p:spTgt spid="3">
                                            <p:txEl>
                                              <p:pRg st="7" end="7"/>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ipe(up)">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AD6FF-A9B1-4DB6-A1FD-6D0466150BC1}"/>
              </a:ext>
            </a:extLst>
          </p:cNvPr>
          <p:cNvSpPr>
            <a:spLocks noGrp="1"/>
          </p:cNvSpPr>
          <p:nvPr>
            <p:ph type="title"/>
          </p:nvPr>
        </p:nvSpPr>
        <p:spPr/>
        <p:txBody>
          <a:bodyPr>
            <a:normAutofit fontScale="90000"/>
          </a:bodyPr>
          <a:lstStyle/>
          <a:p>
            <a:r>
              <a:rPr lang="ja-JP" altLang="en-US" sz="3200" dirty="0"/>
              <a:t>設問「</a:t>
            </a:r>
            <a:r>
              <a:rPr lang="en-US" altLang="ja-JP" sz="3200" dirty="0"/>
              <a:t>10. </a:t>
            </a:r>
            <a:r>
              <a:rPr lang="ja-JP" altLang="en-US" sz="3200" dirty="0"/>
              <a:t>針刺し・切創の原因となった器材は</a:t>
            </a:r>
            <a:r>
              <a:rPr lang="en-US" altLang="ja-JP" sz="3200" dirty="0"/>
              <a:t>?</a:t>
            </a:r>
            <a:r>
              <a:rPr lang="ja-JP" altLang="en-US" sz="3200" dirty="0"/>
              <a:t>」</a:t>
            </a:r>
            <a:br>
              <a:rPr lang="en-US" altLang="ja-JP" sz="3200" dirty="0"/>
            </a:br>
            <a:r>
              <a:rPr lang="en-US" altLang="ja-JP" sz="3200" dirty="0"/>
              <a:t>JES2015 </a:t>
            </a:r>
            <a:r>
              <a:rPr lang="ja-JP" altLang="en-US" dirty="0"/>
              <a:t>原因器材の回答間違い事例</a:t>
            </a:r>
            <a:endParaRPr kumimoji="1" lang="ja-JP" altLang="en-US" dirty="0"/>
          </a:p>
        </p:txBody>
      </p:sp>
      <p:sp>
        <p:nvSpPr>
          <p:cNvPr id="3" name="コンテンツ プレースホルダー 2">
            <a:extLst>
              <a:ext uri="{FF2B5EF4-FFF2-40B4-BE49-F238E27FC236}">
                <a16:creationId xmlns:a16="http://schemas.microsoft.com/office/drawing/2014/main" id="{F4E2C723-7D4E-4BBA-9826-CB06D9ED86A8}"/>
              </a:ext>
            </a:extLst>
          </p:cNvPr>
          <p:cNvSpPr>
            <a:spLocks noGrp="1"/>
          </p:cNvSpPr>
          <p:nvPr>
            <p:ph idx="1"/>
          </p:nvPr>
        </p:nvSpPr>
        <p:spPr>
          <a:xfrm>
            <a:off x="357466" y="1700808"/>
            <a:ext cx="8463006" cy="4608512"/>
          </a:xfrm>
        </p:spPr>
        <p:txBody>
          <a:bodyPr>
            <a:normAutofit/>
          </a:bodyPr>
          <a:lstStyle/>
          <a:p>
            <a:r>
              <a:rPr lang="ja-JP" altLang="en-US" sz="2800" dirty="0">
                <a:solidFill>
                  <a:schemeClr val="tx2"/>
                </a:solidFill>
              </a:rPr>
              <a:t>「⑧真空採血セットの針」と回答入力した事例　　　　　</a:t>
            </a:r>
            <a:r>
              <a:rPr lang="ja-JP" altLang="en-US" sz="2800" dirty="0"/>
              <a:t>⇒「</a:t>
            </a:r>
            <a:r>
              <a:rPr lang="en-US" altLang="ja-JP" sz="2800" dirty="0"/>
              <a:t>17.</a:t>
            </a:r>
            <a:r>
              <a:rPr lang="ja-JP" altLang="en-US" sz="2800" dirty="0"/>
              <a:t>針刺し・切創発生時の状況及び背景について、詳しく記載してください」を確認すると</a:t>
            </a:r>
            <a:endParaRPr lang="en-US" altLang="ja-JP" sz="2800" dirty="0"/>
          </a:p>
          <a:p>
            <a:pPr lvl="1"/>
            <a:r>
              <a:rPr lang="ja-JP" altLang="en-US" dirty="0"/>
              <a:t>安全装置付き翼状針を使用し真空採血を実施した。抜針の際、安全装置を作動させたつもりだったが不完全で、廃棄時飛び出ていた針で受傷。</a:t>
            </a:r>
            <a:endParaRPr lang="en-US" altLang="ja-JP" dirty="0"/>
          </a:p>
          <a:p>
            <a:pPr lvl="1"/>
            <a:r>
              <a:rPr lang="ja-JP" altLang="en-US" dirty="0"/>
              <a:t>患者に対し採血施行時、安全器材付きの真空採血用翼状針を使用。抜針の際、安全装置の作動が不十分であり少し針が出た状態になっている事に気づかず抜針部の止血をしようとしたところ事故が起きた。</a:t>
            </a:r>
            <a:endParaRPr lang="en-US" altLang="ja-JP" dirty="0"/>
          </a:p>
        </p:txBody>
      </p:sp>
      <p:sp>
        <p:nvSpPr>
          <p:cNvPr id="4" name="スライド番号プレースホルダー 3">
            <a:extLst>
              <a:ext uri="{FF2B5EF4-FFF2-40B4-BE49-F238E27FC236}">
                <a16:creationId xmlns:a16="http://schemas.microsoft.com/office/drawing/2014/main" id="{3D733261-A8C6-427A-BC47-EE98A55049B3}"/>
              </a:ext>
            </a:extLst>
          </p:cNvPr>
          <p:cNvSpPr>
            <a:spLocks noGrp="1"/>
          </p:cNvSpPr>
          <p:nvPr>
            <p:ph type="sldNum" sz="quarter" idx="12"/>
          </p:nvPr>
        </p:nvSpPr>
        <p:spPr/>
        <p:txBody>
          <a:bodyPr/>
          <a:lstStyle/>
          <a:p>
            <a:fld id="{F4ECA96E-B521-4663-834A-FAF7D2399001}" type="slidenum">
              <a:rPr lang="en-US" altLang="ja-JP" smtClean="0"/>
              <a:pPr/>
              <a:t>13</a:t>
            </a:fld>
            <a:endParaRPr lang="en-US" altLang="ja-JP"/>
          </a:p>
        </p:txBody>
      </p:sp>
    </p:spTree>
    <p:extLst>
      <p:ext uri="{BB962C8B-B14F-4D97-AF65-F5344CB8AC3E}">
        <p14:creationId xmlns:p14="http://schemas.microsoft.com/office/powerpoint/2010/main" val="29294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D8000A1-70C1-4C72-A1B5-117DA3A9CD02}"/>
              </a:ext>
            </a:extLst>
          </p:cNvPr>
          <p:cNvSpPr/>
          <p:nvPr/>
        </p:nvSpPr>
        <p:spPr bwMode="auto">
          <a:xfrm>
            <a:off x="6660232" y="6093296"/>
            <a:ext cx="2483768" cy="72008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pic>
        <p:nvPicPr>
          <p:cNvPr id="5" name="図 4">
            <a:extLst>
              <a:ext uri="{FF2B5EF4-FFF2-40B4-BE49-F238E27FC236}">
                <a16:creationId xmlns:a16="http://schemas.microsoft.com/office/drawing/2014/main" id="{1A6D67A3-1ED9-4AB5-BC67-043C4E908D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808343">
            <a:off x="5413120" y="4078111"/>
            <a:ext cx="3962509" cy="2104532"/>
          </a:xfrm>
          <a:prstGeom prst="rect">
            <a:avLst/>
          </a:prstGeom>
        </p:spPr>
      </p:pic>
      <p:sp>
        <p:nvSpPr>
          <p:cNvPr id="2" name="タイトル 1">
            <a:extLst>
              <a:ext uri="{FF2B5EF4-FFF2-40B4-BE49-F238E27FC236}">
                <a16:creationId xmlns:a16="http://schemas.microsoft.com/office/drawing/2014/main" id="{DEDD13B1-C900-4AFD-B9FE-220D03244403}"/>
              </a:ext>
            </a:extLst>
          </p:cNvPr>
          <p:cNvSpPr>
            <a:spLocks noGrp="1"/>
          </p:cNvSpPr>
          <p:nvPr>
            <p:ph type="title"/>
          </p:nvPr>
        </p:nvSpPr>
        <p:spPr/>
        <p:txBody>
          <a:bodyPr>
            <a:normAutofit fontScale="90000"/>
          </a:bodyPr>
          <a:lstStyle/>
          <a:p>
            <a:r>
              <a:rPr kumimoji="1" lang="en-US" altLang="ja-JP" dirty="0"/>
              <a:t>JES2015 </a:t>
            </a:r>
            <a:r>
              <a:rPr kumimoji="1" lang="ja-JP" altLang="en-US" dirty="0"/>
              <a:t>「</a:t>
            </a:r>
            <a:r>
              <a:rPr kumimoji="1" lang="en-US" altLang="ja-JP" dirty="0"/>
              <a:t>8.</a:t>
            </a:r>
            <a:r>
              <a:rPr kumimoji="1" lang="ja-JP" altLang="en-US" dirty="0"/>
              <a:t>真空採血セットの針」が原因器材</a:t>
            </a:r>
            <a:r>
              <a:rPr lang="ja-JP" altLang="en-US" dirty="0"/>
              <a:t>と入力されたデータの詳細検証</a:t>
            </a:r>
            <a:endParaRPr kumimoji="1" lang="ja-JP" altLang="en-US" dirty="0"/>
          </a:p>
        </p:txBody>
      </p:sp>
      <p:sp>
        <p:nvSpPr>
          <p:cNvPr id="3" name="コンテンツ プレースホルダー 2">
            <a:extLst>
              <a:ext uri="{FF2B5EF4-FFF2-40B4-BE49-F238E27FC236}">
                <a16:creationId xmlns:a16="http://schemas.microsoft.com/office/drawing/2014/main" id="{AA663403-3C2A-406A-93C0-46825B799020}"/>
              </a:ext>
            </a:extLst>
          </p:cNvPr>
          <p:cNvSpPr>
            <a:spLocks noGrp="1"/>
          </p:cNvSpPr>
          <p:nvPr>
            <p:ph idx="1"/>
          </p:nvPr>
        </p:nvSpPr>
        <p:spPr>
          <a:xfrm>
            <a:off x="357466" y="1700808"/>
            <a:ext cx="8296762" cy="2520281"/>
          </a:xfrm>
        </p:spPr>
        <p:txBody>
          <a:bodyPr>
            <a:normAutofit fontScale="92500" lnSpcReduction="10000"/>
          </a:bodyPr>
          <a:lstStyle/>
          <a:p>
            <a:r>
              <a:rPr lang="ja-JP" altLang="en-US" sz="2800" dirty="0"/>
              <a:t>「</a:t>
            </a:r>
            <a:r>
              <a:rPr lang="en-US" altLang="ja-JP" sz="2800" dirty="0"/>
              <a:t>8.</a:t>
            </a:r>
            <a:r>
              <a:rPr lang="ja-JP" altLang="en-US" sz="2800" dirty="0"/>
              <a:t>真空採血セットの針」の集計データは</a:t>
            </a:r>
            <a:r>
              <a:rPr lang="en-US" altLang="ja-JP" sz="2800" dirty="0"/>
              <a:t>109</a:t>
            </a:r>
            <a:r>
              <a:rPr lang="ja-JP" altLang="en-US" sz="2800" dirty="0"/>
              <a:t>件だったが、記述文の確認により少なくとも</a:t>
            </a:r>
            <a:r>
              <a:rPr lang="en-US" altLang="ja-JP" sz="2800" dirty="0"/>
              <a:t>25</a:t>
            </a:r>
            <a:r>
              <a:rPr lang="ja-JP" altLang="en-US" sz="2800" dirty="0"/>
              <a:t>件</a:t>
            </a:r>
            <a:r>
              <a:rPr lang="en-US" altLang="ja-JP" sz="2800" dirty="0"/>
              <a:t>(22.9%)</a:t>
            </a:r>
            <a:r>
              <a:rPr lang="ja-JP" altLang="en-US" sz="2800" dirty="0"/>
              <a:t>は翼状針による針刺し切創事例で、そのうち</a:t>
            </a:r>
            <a:r>
              <a:rPr lang="en-US" altLang="ja-JP" sz="2800" dirty="0"/>
              <a:t>23</a:t>
            </a:r>
            <a:r>
              <a:rPr lang="ja-JP" altLang="en-US" sz="2800" dirty="0"/>
              <a:t>件は安全装置付き翼状針と回答</a:t>
            </a:r>
            <a:endParaRPr lang="en-US" altLang="ja-JP" sz="2800" dirty="0"/>
          </a:p>
          <a:p>
            <a:r>
              <a:rPr kumimoji="1" lang="ja-JP" altLang="en-US" sz="2800" dirty="0"/>
              <a:t>翼状針以外のデータ</a:t>
            </a:r>
            <a:r>
              <a:rPr kumimoji="1" lang="en-US" altLang="ja-JP" sz="2800" dirty="0"/>
              <a:t>84</a:t>
            </a:r>
            <a:r>
              <a:rPr kumimoji="1" lang="ja-JP" altLang="en-US" sz="2800" dirty="0"/>
              <a:t>件のうち</a:t>
            </a:r>
            <a:r>
              <a:rPr kumimoji="1" lang="en-US" altLang="ja-JP" sz="2800" dirty="0"/>
              <a:t>18</a:t>
            </a:r>
            <a:r>
              <a:rPr kumimoji="1" lang="ja-JP" altLang="en-US" sz="2800" dirty="0"/>
              <a:t>件</a:t>
            </a:r>
            <a:r>
              <a:rPr kumimoji="1" lang="en-US" altLang="ja-JP" sz="2800" dirty="0"/>
              <a:t>(21%)</a:t>
            </a:r>
            <a:r>
              <a:rPr kumimoji="1" lang="ja-JP" altLang="en-US" sz="2800" dirty="0"/>
              <a:t>の真空採血セットのゴムスリーブの針</a:t>
            </a:r>
            <a:r>
              <a:rPr lang="ja-JP" altLang="en-US" sz="2800" dirty="0"/>
              <a:t>による針刺しが確認された</a:t>
            </a:r>
            <a:endParaRPr kumimoji="1" lang="en-US" altLang="ja-JP" sz="2800" dirty="0"/>
          </a:p>
        </p:txBody>
      </p:sp>
      <p:graphicFrame>
        <p:nvGraphicFramePr>
          <p:cNvPr id="15" name="グラフ 14">
            <a:extLst>
              <a:ext uri="{FF2B5EF4-FFF2-40B4-BE49-F238E27FC236}">
                <a16:creationId xmlns:a16="http://schemas.microsoft.com/office/drawing/2014/main" id="{96E4813E-6CEA-4553-B256-52141DD51D77}"/>
              </a:ext>
            </a:extLst>
          </p:cNvPr>
          <p:cNvGraphicFramePr/>
          <p:nvPr>
            <p:extLst>
              <p:ext uri="{D42A27DB-BD31-4B8C-83A1-F6EECF244321}">
                <p14:modId xmlns:p14="http://schemas.microsoft.com/office/powerpoint/2010/main" val="2784341219"/>
              </p:ext>
            </p:extLst>
          </p:nvPr>
        </p:nvGraphicFramePr>
        <p:xfrm>
          <a:off x="323528" y="4005064"/>
          <a:ext cx="6696744" cy="2736304"/>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618B26EA-B2ED-4269-8DB1-45EC4F5B14BD}"/>
              </a:ext>
            </a:extLst>
          </p:cNvPr>
          <p:cNvSpPr txBox="1"/>
          <p:nvPr/>
        </p:nvSpPr>
        <p:spPr>
          <a:xfrm>
            <a:off x="1835696" y="4293096"/>
            <a:ext cx="1080120" cy="830997"/>
          </a:xfrm>
          <a:prstGeom prst="rect">
            <a:avLst/>
          </a:prstGeom>
          <a:noFill/>
        </p:spPr>
        <p:txBody>
          <a:bodyPr wrap="square" rtlCol="0">
            <a:spAutoFit/>
          </a:bodyPr>
          <a:lstStyle/>
          <a:p>
            <a:pPr algn="ctr"/>
            <a:r>
              <a:rPr kumimoji="1" lang="en-US" altLang="ja-JP" sz="2400" dirty="0"/>
              <a:t>22.9%</a:t>
            </a:r>
          </a:p>
          <a:p>
            <a:pPr algn="ctr"/>
            <a:r>
              <a:rPr lang="en-US" altLang="ja-JP" sz="2400" dirty="0"/>
              <a:t>(25</a:t>
            </a:r>
            <a:r>
              <a:rPr lang="ja-JP" altLang="en-US" sz="2400" dirty="0"/>
              <a:t>件</a:t>
            </a:r>
            <a:r>
              <a:rPr lang="en-US" altLang="ja-JP" sz="2400" dirty="0"/>
              <a:t>)</a:t>
            </a:r>
            <a:endParaRPr kumimoji="1" lang="ja-JP" altLang="en-US" sz="2400" dirty="0"/>
          </a:p>
        </p:txBody>
      </p:sp>
      <p:sp>
        <p:nvSpPr>
          <p:cNvPr id="17" name="テキスト ボックス 16">
            <a:extLst>
              <a:ext uri="{FF2B5EF4-FFF2-40B4-BE49-F238E27FC236}">
                <a16:creationId xmlns:a16="http://schemas.microsoft.com/office/drawing/2014/main" id="{CF074110-53E5-4E84-BAE1-F0E6E6263647}"/>
              </a:ext>
            </a:extLst>
          </p:cNvPr>
          <p:cNvSpPr txBox="1"/>
          <p:nvPr/>
        </p:nvSpPr>
        <p:spPr>
          <a:xfrm>
            <a:off x="1979712" y="5301208"/>
            <a:ext cx="1080120" cy="830997"/>
          </a:xfrm>
          <a:prstGeom prst="rect">
            <a:avLst/>
          </a:prstGeom>
          <a:noFill/>
        </p:spPr>
        <p:txBody>
          <a:bodyPr wrap="square" rtlCol="0">
            <a:spAutoFit/>
          </a:bodyPr>
          <a:lstStyle/>
          <a:p>
            <a:pPr algn="ctr"/>
            <a:r>
              <a:rPr kumimoji="1" lang="en-US" altLang="ja-JP" sz="2400" dirty="0"/>
              <a:t>16.5%</a:t>
            </a:r>
          </a:p>
          <a:p>
            <a:pPr algn="ctr"/>
            <a:r>
              <a:rPr lang="en-US" altLang="ja-JP" sz="2400" dirty="0"/>
              <a:t>(18</a:t>
            </a:r>
            <a:r>
              <a:rPr lang="ja-JP" altLang="en-US" sz="2400" dirty="0"/>
              <a:t>件</a:t>
            </a:r>
            <a:r>
              <a:rPr lang="en-US" altLang="ja-JP" sz="2400" dirty="0"/>
              <a:t>)</a:t>
            </a:r>
            <a:endParaRPr kumimoji="1" lang="ja-JP" altLang="en-US" sz="2400" dirty="0"/>
          </a:p>
        </p:txBody>
      </p:sp>
      <p:sp>
        <p:nvSpPr>
          <p:cNvPr id="18" name="テキスト ボックス 17">
            <a:extLst>
              <a:ext uri="{FF2B5EF4-FFF2-40B4-BE49-F238E27FC236}">
                <a16:creationId xmlns:a16="http://schemas.microsoft.com/office/drawing/2014/main" id="{2D3DF437-BF5A-4C50-B12A-F9981D6E865E}"/>
              </a:ext>
            </a:extLst>
          </p:cNvPr>
          <p:cNvSpPr txBox="1"/>
          <p:nvPr/>
        </p:nvSpPr>
        <p:spPr>
          <a:xfrm>
            <a:off x="539552" y="5031540"/>
            <a:ext cx="1080120" cy="830997"/>
          </a:xfrm>
          <a:prstGeom prst="rect">
            <a:avLst/>
          </a:prstGeom>
          <a:noFill/>
        </p:spPr>
        <p:txBody>
          <a:bodyPr wrap="square" rtlCol="0">
            <a:spAutoFit/>
          </a:bodyPr>
          <a:lstStyle/>
          <a:p>
            <a:pPr algn="ctr"/>
            <a:r>
              <a:rPr kumimoji="1" lang="en-US" altLang="ja-JP" sz="2400" dirty="0"/>
              <a:t>60.6%</a:t>
            </a:r>
          </a:p>
          <a:p>
            <a:pPr algn="ctr"/>
            <a:r>
              <a:rPr lang="en-US" altLang="ja-JP" sz="2400" dirty="0"/>
              <a:t>(66</a:t>
            </a:r>
            <a:r>
              <a:rPr lang="ja-JP" altLang="en-US" sz="2400" dirty="0"/>
              <a:t>件</a:t>
            </a:r>
            <a:r>
              <a:rPr lang="en-US" altLang="ja-JP" sz="2400" dirty="0"/>
              <a:t>)</a:t>
            </a:r>
            <a:endParaRPr kumimoji="1" lang="ja-JP" altLang="en-US" sz="2400" dirty="0"/>
          </a:p>
        </p:txBody>
      </p:sp>
      <p:sp>
        <p:nvSpPr>
          <p:cNvPr id="6" name="スライド番号プレースホルダー 5">
            <a:extLst>
              <a:ext uri="{FF2B5EF4-FFF2-40B4-BE49-F238E27FC236}">
                <a16:creationId xmlns:a16="http://schemas.microsoft.com/office/drawing/2014/main" id="{3127DF72-1A1E-40C3-8EAA-3D60AC819C7B}"/>
              </a:ext>
            </a:extLst>
          </p:cNvPr>
          <p:cNvSpPr>
            <a:spLocks noGrp="1"/>
          </p:cNvSpPr>
          <p:nvPr>
            <p:ph type="sldNum" sz="quarter" idx="12"/>
          </p:nvPr>
        </p:nvSpPr>
        <p:spPr/>
        <p:txBody>
          <a:bodyPr/>
          <a:lstStyle/>
          <a:p>
            <a:fld id="{F4ECA96E-B521-4663-834A-FAF7D2399001}" type="slidenum">
              <a:rPr lang="en-US" altLang="ja-JP" smtClean="0"/>
              <a:pPr/>
              <a:t>14</a:t>
            </a:fld>
            <a:endParaRPr lang="en-US" altLang="ja-JP"/>
          </a:p>
        </p:txBody>
      </p:sp>
      <p:sp>
        <p:nvSpPr>
          <p:cNvPr id="4" name="四角形: 角を丸くする 3">
            <a:extLst>
              <a:ext uri="{FF2B5EF4-FFF2-40B4-BE49-F238E27FC236}">
                <a16:creationId xmlns:a16="http://schemas.microsoft.com/office/drawing/2014/main" id="{9E57914C-7320-496E-AFC3-C828C8EE76B0}"/>
              </a:ext>
            </a:extLst>
          </p:cNvPr>
          <p:cNvSpPr/>
          <p:nvPr/>
        </p:nvSpPr>
        <p:spPr bwMode="auto">
          <a:xfrm rot="19877322">
            <a:off x="5436096" y="5592010"/>
            <a:ext cx="1584176" cy="288033"/>
          </a:xfrm>
          <a:prstGeom prst="round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12" name="四角形: 角を丸くする 11">
            <a:extLst>
              <a:ext uri="{FF2B5EF4-FFF2-40B4-BE49-F238E27FC236}">
                <a16:creationId xmlns:a16="http://schemas.microsoft.com/office/drawing/2014/main" id="{EF21F2DB-99E6-48F4-BBE6-82EB39A69929}"/>
              </a:ext>
            </a:extLst>
          </p:cNvPr>
          <p:cNvSpPr/>
          <p:nvPr/>
        </p:nvSpPr>
        <p:spPr bwMode="auto">
          <a:xfrm rot="19877322">
            <a:off x="7929107" y="4144464"/>
            <a:ext cx="1257421" cy="302806"/>
          </a:xfrm>
          <a:prstGeom prst="round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72342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AF625AF4-EB55-4A59-BAA8-407895B246C6}"/>
              </a:ext>
            </a:extLst>
          </p:cNvPr>
          <p:cNvSpPr>
            <a:spLocks noGrp="1" noChangeArrowheads="1"/>
          </p:cNvSpPr>
          <p:nvPr>
            <p:ph type="title" idx="4294967295"/>
          </p:nvPr>
        </p:nvSpPr>
        <p:spPr>
          <a:xfrm>
            <a:off x="395536" y="44624"/>
            <a:ext cx="7772400" cy="914400"/>
          </a:xfrm>
        </p:spPr>
        <p:txBody>
          <a:bodyPr/>
          <a:lstStyle/>
          <a:p>
            <a:pPr algn="ctr"/>
            <a:r>
              <a:rPr lang="ja-JP" altLang="en-US" sz="2800" dirty="0"/>
              <a:t>エピネット日本版</a:t>
            </a:r>
            <a:r>
              <a:rPr lang="en-US" altLang="ja-JP" sz="2800" dirty="0"/>
              <a:t>A</a:t>
            </a:r>
            <a:r>
              <a:rPr lang="ja-JP" altLang="en-US" sz="2800" dirty="0"/>
              <a:t>：原因器材の特定</a:t>
            </a:r>
            <a:br>
              <a:rPr lang="ja-JP" altLang="en-US" sz="2800" dirty="0"/>
            </a:br>
            <a:r>
              <a:rPr lang="en-US" altLang="ja-JP" sz="2400" dirty="0"/>
              <a:t>10. </a:t>
            </a:r>
            <a:r>
              <a:rPr lang="ja-JP" altLang="en-US" sz="2400" dirty="0"/>
              <a:t>針刺し・切創の原因となった器材は</a:t>
            </a:r>
            <a:r>
              <a:rPr lang="en-US" altLang="ja-JP" sz="2400" dirty="0"/>
              <a:t>?</a:t>
            </a:r>
          </a:p>
        </p:txBody>
      </p:sp>
      <p:sp>
        <p:nvSpPr>
          <p:cNvPr id="394243" name="AutoShape 3">
            <a:extLst>
              <a:ext uri="{FF2B5EF4-FFF2-40B4-BE49-F238E27FC236}">
                <a16:creationId xmlns:a16="http://schemas.microsoft.com/office/drawing/2014/main" id="{A4F6B8F8-ACC4-47A6-A9A1-9EF8CE614D50}"/>
              </a:ext>
            </a:extLst>
          </p:cNvPr>
          <p:cNvSpPr>
            <a:spLocks noGrp="1" noChangeAspect="1" noChangeArrowheads="1"/>
          </p:cNvSpPr>
          <p:nvPr>
            <p:ph type="body" sz="half" idx="4294967295"/>
          </p:nvPr>
        </p:nvSpPr>
        <p:spPr>
          <a:xfrm>
            <a:off x="0" y="990600"/>
            <a:ext cx="4495800" cy="5562600"/>
          </a:xfrm>
        </p:spPr>
        <p:txBody>
          <a:bodyPr/>
          <a:lstStyle/>
          <a:p>
            <a:pPr>
              <a:lnSpc>
                <a:spcPct val="80000"/>
              </a:lnSpc>
              <a:buFont typeface="Symbol" panose="05050102010706020507" pitchFamily="18" charset="2"/>
              <a:buNone/>
            </a:pPr>
            <a:r>
              <a:rPr lang="en-US" altLang="ja-JP" sz="1800" dirty="0">
                <a:solidFill>
                  <a:schemeClr val="tx2"/>
                </a:solidFill>
                <a:latin typeface="HGSｺﾞｼｯｸE" panose="020B0900000000000000" pitchFamily="50" charset="-128"/>
                <a:ea typeface="HGSｺﾞｼｯｸE" panose="020B0900000000000000" pitchFamily="50" charset="-128"/>
              </a:rPr>
              <a:t>■</a:t>
            </a:r>
            <a:r>
              <a:rPr lang="ja-JP" altLang="en-US" sz="1800" dirty="0">
                <a:solidFill>
                  <a:schemeClr val="tx2"/>
                </a:solidFill>
                <a:latin typeface="HGSｺﾞｼｯｸE" panose="020B0900000000000000" pitchFamily="50" charset="-128"/>
                <a:ea typeface="HGSｺﾞｼｯｸE" panose="020B0900000000000000" pitchFamily="50" charset="-128"/>
              </a:rPr>
              <a:t>器材項目</a:t>
            </a:r>
            <a:r>
              <a:rPr lang="en-US" altLang="ja-JP" sz="1800" dirty="0">
                <a:solidFill>
                  <a:schemeClr val="tx2"/>
                </a:solidFill>
                <a:latin typeface="HGSｺﾞｼｯｸE" panose="020B0900000000000000" pitchFamily="50" charset="-128"/>
                <a:ea typeface="HGSｺﾞｼｯｸE" panose="020B0900000000000000" pitchFamily="50" charset="-128"/>
              </a:rPr>
              <a:t>: </a:t>
            </a:r>
            <a:r>
              <a:rPr lang="ja-JP" altLang="en-US" sz="1800" dirty="0">
                <a:solidFill>
                  <a:schemeClr val="tx2"/>
                </a:solidFill>
                <a:latin typeface="HGSｺﾞｼｯｸE" panose="020B0900000000000000" pitchFamily="50" charset="-128"/>
                <a:ea typeface="HGSｺﾞｼｯｸE" panose="020B0900000000000000" pitchFamily="50" charset="-128"/>
              </a:rPr>
              <a:t>針（中空針）（</a:t>
            </a:r>
            <a:r>
              <a:rPr lang="en-US" altLang="ja-JP" sz="1800" dirty="0">
                <a:solidFill>
                  <a:schemeClr val="tx2"/>
                </a:solidFill>
                <a:latin typeface="HGSｺﾞｼｯｸE" panose="020B0900000000000000" pitchFamily="50" charset="-128"/>
                <a:ea typeface="HGSｺﾞｼｯｸE" panose="020B0900000000000000" pitchFamily="50" charset="-128"/>
              </a:rPr>
              <a:t>1 </a:t>
            </a:r>
            <a:r>
              <a:rPr lang="ja-JP" altLang="en-US" sz="1800" dirty="0" err="1">
                <a:solidFill>
                  <a:schemeClr val="tx2"/>
                </a:solidFill>
                <a:latin typeface="HGSｺﾞｼｯｸE" panose="020B0900000000000000" pitchFamily="50" charset="-128"/>
                <a:ea typeface="HGSｺﾞｼｯｸE" panose="020B0900000000000000" pitchFamily="50" charset="-128"/>
              </a:rPr>
              <a:t>つだけ</a:t>
            </a:r>
            <a:r>
              <a:rPr lang="ja-JP" altLang="en-US" sz="1800" dirty="0">
                <a:solidFill>
                  <a:schemeClr val="tx2"/>
                </a:solidFill>
                <a:latin typeface="HGSｺﾞｼｯｸE" panose="020B0900000000000000" pitchFamily="50" charset="-128"/>
                <a:ea typeface="HGSｺﾞｼｯｸE" panose="020B0900000000000000" pitchFamily="50" charset="-128"/>
              </a:rPr>
              <a:t>ﾁｪｯｸ）</a:t>
            </a:r>
          </a:p>
          <a:p>
            <a:pPr>
              <a:lnSpc>
                <a:spcPct val="80000"/>
              </a:lnSpc>
              <a:buFont typeface="Symbol" panose="05050102010706020507" pitchFamily="18" charset="2"/>
              <a:buNone/>
            </a:pPr>
            <a:r>
              <a:rPr lang="ja-JP" altLang="en-US" sz="1800" dirty="0">
                <a:solidFill>
                  <a:schemeClr val="tx2"/>
                </a:solidFill>
                <a:latin typeface="HGSｺﾞｼｯｸE" panose="020B0900000000000000" pitchFamily="50" charset="-128"/>
                <a:ea typeface="HGSｺﾞｼｯｸE" panose="020B0900000000000000" pitchFamily="50" charset="-128"/>
              </a:rPr>
              <a:t>（</a:t>
            </a:r>
            <a:r>
              <a:rPr lang="en-US" altLang="ja-JP" sz="1800" dirty="0">
                <a:solidFill>
                  <a:schemeClr val="tx2"/>
                </a:solidFill>
                <a:latin typeface="HGSｺﾞｼｯｸE" panose="020B0900000000000000" pitchFamily="50" charset="-128"/>
                <a:ea typeface="HGSｺﾞｼｯｸE" panose="020B0900000000000000" pitchFamily="50" charset="-128"/>
              </a:rPr>
              <a:t>1</a:t>
            </a:r>
            <a:r>
              <a:rPr lang="ja-JP" altLang="en-US" sz="1800" dirty="0">
                <a:solidFill>
                  <a:schemeClr val="tx2"/>
                </a:solidFill>
                <a:latin typeface="HGSｺﾞｼｯｸE" panose="020B0900000000000000" pitchFamily="50" charset="-128"/>
                <a:ea typeface="HGSｺﾞｼｯｸE" panose="020B0900000000000000" pitchFamily="50" charset="-128"/>
              </a:rPr>
              <a:t>～</a:t>
            </a:r>
            <a:r>
              <a:rPr lang="en-US" altLang="ja-JP" sz="1800" dirty="0">
                <a:solidFill>
                  <a:schemeClr val="tx2"/>
                </a:solidFill>
                <a:latin typeface="HGSｺﾞｼｯｸE" panose="020B0900000000000000" pitchFamily="50" charset="-128"/>
                <a:ea typeface="HGSｺﾞｼｯｸE" panose="020B0900000000000000" pitchFamily="50" charset="-128"/>
              </a:rPr>
              <a:t>29</a:t>
            </a:r>
            <a:r>
              <a:rPr lang="ja-JP" altLang="en-US" sz="1800" dirty="0">
                <a:solidFill>
                  <a:schemeClr val="tx2"/>
                </a:solidFill>
                <a:latin typeface="HGSｺﾞｼｯｸE" panose="020B0900000000000000" pitchFamily="50" charset="-128"/>
                <a:ea typeface="HGSｺﾞｼｯｸE" panose="020B0900000000000000" pitchFamily="50" charset="-128"/>
              </a:rPr>
              <a:t>の針を選択した方は</a:t>
            </a:r>
            <a:r>
              <a:rPr lang="en-US" altLang="ja-JP" sz="1800" dirty="0">
                <a:solidFill>
                  <a:schemeClr val="tx2"/>
                </a:solidFill>
                <a:latin typeface="HGSｺﾞｼｯｸE" panose="020B0900000000000000" pitchFamily="50" charset="-128"/>
                <a:ea typeface="HGSｺﾞｼｯｸE" panose="020B0900000000000000" pitchFamily="50" charset="-128"/>
              </a:rPr>
              <a:t>,『</a:t>
            </a:r>
            <a:r>
              <a:rPr lang="ja-JP" altLang="en-US" sz="1800" dirty="0">
                <a:solidFill>
                  <a:schemeClr val="tx2"/>
                </a:solidFill>
                <a:latin typeface="HGSｺﾞｼｯｸE" panose="020B0900000000000000" pitchFamily="50" charset="-128"/>
                <a:ea typeface="HGSｺﾞｼｯｸE" panose="020B0900000000000000" pitchFamily="50" charset="-128"/>
              </a:rPr>
              <a:t>原因器材のｹﾞｰｼﾞ数</a:t>
            </a:r>
            <a:r>
              <a:rPr lang="en-US" altLang="ja-JP" sz="1800" dirty="0">
                <a:solidFill>
                  <a:schemeClr val="tx2"/>
                </a:solidFill>
                <a:latin typeface="HGSｺﾞｼｯｸE" panose="020B0900000000000000" pitchFamily="50" charset="-128"/>
                <a:ea typeface="HGSｺﾞｼｯｸE" panose="020B0900000000000000" pitchFamily="50" charset="-128"/>
              </a:rPr>
              <a:t>』</a:t>
            </a:r>
            <a:r>
              <a:rPr lang="ja-JP" altLang="en-US" sz="1800" dirty="0">
                <a:solidFill>
                  <a:schemeClr val="tx2"/>
                </a:solidFill>
                <a:latin typeface="HGSｺﾞｼｯｸE" panose="020B0900000000000000" pitchFamily="50" charset="-128"/>
                <a:ea typeface="HGSｺﾞｼｯｸE" panose="020B0900000000000000" pitchFamily="50" charset="-128"/>
              </a:rPr>
              <a:t>をお答えください）</a:t>
            </a:r>
          </a:p>
          <a:p>
            <a:pPr>
              <a:lnSpc>
                <a:spcPct val="80000"/>
              </a:lnSpc>
              <a:buFont typeface="Symbol" panose="05050102010706020507" pitchFamily="18" charset="2"/>
              <a:buNone/>
            </a:pPr>
            <a:endParaRPr lang="ja-JP" altLang="en-US" sz="1400" dirty="0">
              <a:solidFill>
                <a:schemeClr val="tx2"/>
              </a:solidFill>
              <a:latin typeface="HGSｺﾞｼｯｸE" panose="020B0900000000000000" pitchFamily="50" charset="-128"/>
              <a:ea typeface="HGSｺﾞｼｯｸE" panose="020B0900000000000000" pitchFamily="50" charset="-128"/>
            </a:endParaRPr>
          </a:p>
          <a:p>
            <a:pPr>
              <a:lnSpc>
                <a:spcPct val="80000"/>
              </a:lnSpc>
              <a:buFont typeface="Symbol" panose="05050102010706020507" pitchFamily="18" charset="2"/>
              <a:buNone/>
            </a:pPr>
            <a:r>
              <a:rPr lang="en-US" altLang="ja-JP" sz="1400" dirty="0">
                <a:solidFill>
                  <a:schemeClr val="tx2"/>
                </a:solidFill>
                <a:latin typeface="HGSｺﾞｼｯｸE" panose="020B0900000000000000" pitchFamily="50" charset="-128"/>
                <a:ea typeface="HGSｺﾞｼｯｸE" panose="020B0900000000000000" pitchFamily="50" charset="-128"/>
              </a:rPr>
              <a:t>1  </a:t>
            </a:r>
            <a:r>
              <a:rPr lang="ja-JP" altLang="en-US" sz="1400" dirty="0">
                <a:solidFill>
                  <a:schemeClr val="tx2"/>
                </a:solidFill>
                <a:latin typeface="HGSｺﾞｼｯｸE" panose="020B0900000000000000" pitchFamily="50" charset="-128"/>
                <a:ea typeface="HGSｺﾞｼｯｸE" panose="020B0900000000000000" pitchFamily="50" charset="-128"/>
              </a:rPr>
              <a:t>使い捨て注射器の針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2  </a:t>
            </a:r>
            <a:r>
              <a:rPr lang="ja-JP" altLang="en-US" sz="1400" dirty="0">
                <a:latin typeface="HGSｺﾞｼｯｸE" panose="020B0900000000000000" pitchFamily="50" charset="-128"/>
                <a:ea typeface="HGSｺﾞｼｯｸE" panose="020B0900000000000000" pitchFamily="50" charset="-128"/>
              </a:rPr>
              <a:t>最初から薬剤が充填されている注射器の針</a:t>
            </a:r>
          </a:p>
          <a:p>
            <a:pPr>
              <a:lnSpc>
                <a:spcPct val="80000"/>
              </a:lnSpc>
              <a:buFont typeface="Symbol" panose="05050102010706020507" pitchFamily="18" charset="2"/>
              <a:buNone/>
            </a:pPr>
            <a:r>
              <a:rPr lang="ja-JP" altLang="en-US" sz="1400" dirty="0">
                <a:latin typeface="HGSｺﾞｼｯｸE" panose="020B0900000000000000" pitchFamily="50" charset="-128"/>
                <a:ea typeface="HGSｺﾞｼｯｸE" panose="020B0900000000000000" pitchFamily="50" charset="-128"/>
              </a:rPr>
              <a:t>（ペン式インスリン用注射器等）</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3 </a:t>
            </a:r>
            <a:r>
              <a:rPr lang="ja-JP" altLang="en-US" sz="1400" dirty="0">
                <a:latin typeface="HGSｺﾞｼｯｸE" panose="020B0900000000000000" pitchFamily="50" charset="-128"/>
                <a:ea typeface="HGSｺﾞｼｯｸE" panose="020B0900000000000000" pitchFamily="50" charset="-128"/>
              </a:rPr>
              <a:t>血液ガス専用の注射器の針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4 </a:t>
            </a:r>
            <a:r>
              <a:rPr lang="ja-JP" altLang="en-US" sz="1400" dirty="0">
                <a:latin typeface="HGSｺﾞｼｯｸE" panose="020B0900000000000000" pitchFamily="50" charset="-128"/>
                <a:ea typeface="HGSｺﾞｼｯｸE" panose="020B0900000000000000" pitchFamily="50" charset="-128"/>
              </a:rPr>
              <a:t>その他、あるいは種類のわからない注射器の針</a:t>
            </a:r>
            <a:r>
              <a:rPr lang="en-US" altLang="ja-JP" sz="1400" dirty="0">
                <a:latin typeface="HGSｺﾞｼｯｸE" panose="020B0900000000000000" pitchFamily="50" charset="-128"/>
                <a:ea typeface="HGSｺﾞｼｯｸE" panose="020B0900000000000000" pitchFamily="50" charset="-128"/>
              </a:rPr>
              <a:t>(</a:t>
            </a:r>
            <a:r>
              <a:rPr lang="ja-JP" altLang="en-US" sz="1400" dirty="0">
                <a:latin typeface="HGSｺﾞｼｯｸE" panose="020B0900000000000000" pitchFamily="50" charset="-128"/>
                <a:ea typeface="HGSｺﾞｼｯｸE" panose="020B0900000000000000" pitchFamily="50" charset="-128"/>
              </a:rPr>
              <a:t>ガラス製注射器の針を含む</a:t>
            </a:r>
            <a:r>
              <a:rPr lang="en-US" altLang="ja-JP" sz="1400" dirty="0">
                <a:latin typeface="HGSｺﾞｼｯｸE" panose="020B0900000000000000" pitchFamily="50" charset="-128"/>
                <a:ea typeface="HGSｺﾞｼｯｸE" panose="020B0900000000000000" pitchFamily="50" charset="-128"/>
              </a:rPr>
              <a:t>)</a:t>
            </a:r>
            <a:endParaRPr lang="ja-JP" altLang="en-US" sz="1400" dirty="0">
              <a:latin typeface="HGSｺﾞｼｯｸE" panose="020B0900000000000000" pitchFamily="50" charset="-128"/>
              <a:ea typeface="HGSｺﾞｼｯｸE" panose="020B0900000000000000" pitchFamily="50" charset="-128"/>
            </a:endParaRP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5 </a:t>
            </a:r>
            <a:r>
              <a:rPr lang="ja-JP" altLang="en-US" sz="1400" dirty="0">
                <a:latin typeface="HGSｺﾞｼｯｸE" panose="020B0900000000000000" pitchFamily="50" charset="-128"/>
                <a:ea typeface="HGSｺﾞｼｯｸE" panose="020B0900000000000000" pitchFamily="50" charset="-128"/>
              </a:rPr>
              <a:t>点滴ライン接続・増設等に用いる針</a:t>
            </a:r>
          </a:p>
          <a:p>
            <a:pPr>
              <a:lnSpc>
                <a:spcPct val="80000"/>
              </a:lnSpc>
              <a:buFont typeface="Symbol" panose="05050102010706020507" pitchFamily="18" charset="2"/>
              <a:buNone/>
            </a:pPr>
            <a:r>
              <a:rPr lang="en-US" altLang="ja-JP" sz="1400" b="1" dirty="0">
                <a:solidFill>
                  <a:srgbClr val="C00000"/>
                </a:solidFill>
                <a:latin typeface="HGSｺﾞｼｯｸE" panose="020B0900000000000000" pitchFamily="50" charset="-128"/>
                <a:ea typeface="HGSｺﾞｼｯｸE" panose="020B0900000000000000" pitchFamily="50" charset="-128"/>
              </a:rPr>
              <a:t>6 </a:t>
            </a:r>
            <a:r>
              <a:rPr lang="ja-JP" altLang="en-US" sz="1400" b="1" dirty="0">
                <a:solidFill>
                  <a:srgbClr val="C00000"/>
                </a:solidFill>
                <a:latin typeface="HGSｺﾞｼｯｸE" panose="020B0900000000000000" pitchFamily="50" charset="-128"/>
                <a:ea typeface="HGSｺﾞｼｯｸE" panose="020B0900000000000000" pitchFamily="50" charset="-128"/>
              </a:rPr>
              <a:t>翼状針及び点滴セットと一体となった翼状針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7 </a:t>
            </a:r>
            <a:r>
              <a:rPr lang="ja-JP" altLang="en-US" sz="1400" dirty="0">
                <a:latin typeface="HGSｺﾞｼｯｸE" panose="020B0900000000000000" pitchFamily="50" charset="-128"/>
                <a:ea typeface="HGSｺﾞｼｯｸE" panose="020B0900000000000000" pitchFamily="50" charset="-128"/>
              </a:rPr>
              <a:t>静脈留置針（静脈カテーテル、サーフロー、エラスター、</a:t>
            </a:r>
          </a:p>
          <a:p>
            <a:pPr>
              <a:lnSpc>
                <a:spcPct val="80000"/>
              </a:lnSpc>
              <a:buFont typeface="Symbol" panose="05050102010706020507" pitchFamily="18" charset="2"/>
              <a:buNone/>
            </a:pPr>
            <a:r>
              <a:rPr lang="ja-JP" altLang="en-US" sz="1400" dirty="0">
                <a:latin typeface="HGSｺﾞｼｯｸE" panose="020B0900000000000000" pitchFamily="50" charset="-128"/>
                <a:ea typeface="HGSｺﾞｼｯｸE" panose="020B0900000000000000" pitchFamily="50" charset="-128"/>
              </a:rPr>
              <a:t>アンギオカット等）</a:t>
            </a:r>
          </a:p>
          <a:p>
            <a:pPr>
              <a:lnSpc>
                <a:spcPct val="80000"/>
              </a:lnSpc>
              <a:buFont typeface="Symbol" panose="05050102010706020507" pitchFamily="18" charset="2"/>
              <a:buNone/>
            </a:pPr>
            <a:r>
              <a:rPr lang="en-US" altLang="ja-JP" sz="1400" b="1" dirty="0">
                <a:solidFill>
                  <a:srgbClr val="C00000"/>
                </a:solidFill>
                <a:latin typeface="HGSｺﾞｼｯｸE" panose="020B0900000000000000" pitchFamily="50" charset="-128"/>
                <a:ea typeface="HGSｺﾞｼｯｸE" panose="020B0900000000000000" pitchFamily="50" charset="-128"/>
              </a:rPr>
              <a:t>8 </a:t>
            </a:r>
            <a:r>
              <a:rPr lang="ja-JP" altLang="en-US" sz="1400" b="1" dirty="0">
                <a:solidFill>
                  <a:srgbClr val="C00000"/>
                </a:solidFill>
                <a:latin typeface="HGSｺﾞｼｯｸE" panose="020B0900000000000000" pitchFamily="50" charset="-128"/>
                <a:ea typeface="HGSｺﾞｼｯｸE" panose="020B0900000000000000" pitchFamily="50" charset="-128"/>
              </a:rPr>
              <a:t>真空採血セットの針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9 </a:t>
            </a:r>
            <a:r>
              <a:rPr lang="ja-JP" altLang="en-US" sz="1400" dirty="0">
                <a:latin typeface="HGSｺﾞｼｯｸE" panose="020B0900000000000000" pitchFamily="50" charset="-128"/>
                <a:ea typeface="HGSｺﾞｼｯｸE" panose="020B0900000000000000" pitchFamily="50" charset="-128"/>
              </a:rPr>
              <a:t>ルンバール針又は硬膜外針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10 </a:t>
            </a:r>
            <a:r>
              <a:rPr lang="ja-JP" altLang="en-US" sz="1400" dirty="0">
                <a:latin typeface="HGSｺﾞｼｯｸE" panose="020B0900000000000000" pitchFamily="50" charset="-128"/>
                <a:ea typeface="HGSｺﾞｼｯｸE" panose="020B0900000000000000" pitchFamily="50" charset="-128"/>
              </a:rPr>
              <a:t>何にも接続されていない注射針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11 </a:t>
            </a:r>
            <a:r>
              <a:rPr lang="ja-JP" altLang="en-US" sz="1400" dirty="0">
                <a:latin typeface="HGSｺﾞｼｯｸE" panose="020B0900000000000000" pitchFamily="50" charset="-128"/>
                <a:ea typeface="HGSｺﾞｼｯｸE" panose="020B0900000000000000" pitchFamily="50" charset="-128"/>
              </a:rPr>
              <a:t>動脈カテーテル誘導針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12 </a:t>
            </a:r>
            <a:r>
              <a:rPr lang="ja-JP" altLang="en-US" sz="1400" dirty="0">
                <a:latin typeface="HGSｺﾞｼｯｸE" panose="020B0900000000000000" pitchFamily="50" charset="-128"/>
                <a:ea typeface="HGSｺﾞｼｯｸE" panose="020B0900000000000000" pitchFamily="50" charset="-128"/>
              </a:rPr>
              <a:t>中心静脈カテーテル誘導針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13 </a:t>
            </a:r>
            <a:r>
              <a:rPr lang="ja-JP" altLang="en-US" sz="1400" dirty="0">
                <a:latin typeface="HGSｺﾞｼｯｸE" panose="020B0900000000000000" pitchFamily="50" charset="-128"/>
                <a:ea typeface="HGSｺﾞｼｯｸE" panose="020B0900000000000000" pitchFamily="50" charset="-128"/>
              </a:rPr>
              <a:t>鼓膜カテーテル針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14 </a:t>
            </a:r>
            <a:r>
              <a:rPr lang="ja-JP" altLang="en-US" sz="1400" dirty="0">
                <a:latin typeface="HGSｺﾞｼｯｸE" panose="020B0900000000000000" pitchFamily="50" charset="-128"/>
                <a:ea typeface="HGSｺﾞｼｯｸE" panose="020B0900000000000000" pitchFamily="50" charset="-128"/>
              </a:rPr>
              <a:t>その他の血液用カテーテル（心臓カテーテル等）</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15 </a:t>
            </a:r>
            <a:r>
              <a:rPr lang="ja-JP" altLang="en-US" sz="1400" dirty="0">
                <a:latin typeface="HGSｺﾞｼｯｸE" panose="020B0900000000000000" pitchFamily="50" charset="-128"/>
                <a:ea typeface="HGSｺﾞｼｯｸE" panose="020B0900000000000000" pitchFamily="50" charset="-128"/>
              </a:rPr>
              <a:t>その他の非血液用カテーテル（眼科用等）</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28 </a:t>
            </a:r>
            <a:r>
              <a:rPr lang="ja-JP" altLang="en-US" sz="1400" dirty="0">
                <a:latin typeface="HGSｺﾞｼｯｸE" panose="020B0900000000000000" pitchFamily="50" charset="-128"/>
                <a:ea typeface="HGSｺﾞｼｯｸE" panose="020B0900000000000000" pitchFamily="50" charset="-128"/>
              </a:rPr>
              <a:t>分類不能な針</a:t>
            </a:r>
          </a:p>
          <a:p>
            <a:pPr>
              <a:lnSpc>
                <a:spcPct val="80000"/>
              </a:lnSpc>
              <a:buFont typeface="Symbol" panose="05050102010706020507" pitchFamily="18" charset="2"/>
              <a:buNone/>
            </a:pPr>
            <a:r>
              <a:rPr lang="en-US" altLang="ja-JP" sz="1400" dirty="0">
                <a:latin typeface="HGSｺﾞｼｯｸE" panose="020B0900000000000000" pitchFamily="50" charset="-128"/>
                <a:ea typeface="HGSｺﾞｼｯｸE" panose="020B0900000000000000" pitchFamily="50" charset="-128"/>
              </a:rPr>
              <a:t>29 </a:t>
            </a:r>
            <a:r>
              <a:rPr lang="ja-JP" altLang="en-US" sz="1400" dirty="0">
                <a:latin typeface="HGSｺﾞｼｯｸE" panose="020B0900000000000000" pitchFamily="50" charset="-128"/>
                <a:ea typeface="HGSｺﾞｼｯｸE" panose="020B0900000000000000" pitchFamily="50" charset="-128"/>
              </a:rPr>
              <a:t>その他の針</a:t>
            </a:r>
          </a:p>
        </p:txBody>
      </p:sp>
      <p:sp>
        <p:nvSpPr>
          <p:cNvPr id="394244" name="AutoShape 4">
            <a:extLst>
              <a:ext uri="{FF2B5EF4-FFF2-40B4-BE49-F238E27FC236}">
                <a16:creationId xmlns:a16="http://schemas.microsoft.com/office/drawing/2014/main" id="{A2888758-4EA1-4323-AB2A-B453637715B0}"/>
              </a:ext>
            </a:extLst>
          </p:cNvPr>
          <p:cNvSpPr>
            <a:spLocks noChangeAspect="1" noChangeArrowheads="1"/>
          </p:cNvSpPr>
          <p:nvPr/>
        </p:nvSpPr>
        <p:spPr bwMode="auto">
          <a:xfrm>
            <a:off x="4355976" y="990600"/>
            <a:ext cx="475252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90000"/>
              <a:buFont typeface="Symbol" panose="05050102010706020507" pitchFamily="18" charset="2"/>
              <a:buChar cha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a:solidFill>
                  <a:schemeClr val="tx1"/>
                </a:solidFill>
                <a:latin typeface="Times New Roman" panose="02020603050405020304" pitchFamily="18" charset="0"/>
                <a:ea typeface="ＭＳ Ｐゴシック" panose="020B0600070205080204" pitchFamily="50" charset="-128"/>
              </a:defRPr>
            </a:lvl9pPr>
          </a:lstStyle>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a:t>
            </a:r>
            <a:r>
              <a:rPr kumimoji="1" lang="ja-JP" altLang="en-US"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器材項目</a:t>
            </a:r>
            <a:r>
              <a:rPr kumimoji="1" lang="en-US" altLang="ja-JP"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 </a:t>
            </a:r>
            <a:r>
              <a:rPr kumimoji="1" lang="ja-JP" altLang="en-US"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手術器材等（手術器材およびその他の鋭利な器材）（</a:t>
            </a:r>
            <a:r>
              <a:rPr kumimoji="1" lang="en-US" altLang="ja-JP"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1</a:t>
            </a:r>
            <a:r>
              <a:rPr kumimoji="1" lang="ja-JP" altLang="en-US" sz="1800" b="0" i="0" u="none" strike="noStrike" kern="1200" cap="none" spc="0" normalizeH="0" baseline="0" noProof="0" dirty="0" err="1">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つだけ</a:t>
            </a:r>
            <a:r>
              <a:rPr kumimoji="1" lang="ja-JP" altLang="en-US"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ﾁｪｯｸ）</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30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ランセット（耳介・指・足底からの穿刺採血用）</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31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縫合針</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32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再生使用する外科用メス（替え刃を含む）</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33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剃刀、刃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34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プラスチック製ピペット</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35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はさみ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36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電気メス</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37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骨切りメス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38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骨片</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39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布鉗子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40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マイクロトームの刃</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41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トロッカー</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套管針</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)42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プラスチック製の吸引チューブ</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43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プラスチック製の検体容器・試験管</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1" i="0" u="none" strike="noStrike" kern="1200" cap="none" spc="0" normalizeH="0" baseline="0" noProof="0" dirty="0">
                <a:ln>
                  <a:noFill/>
                </a:ln>
                <a:solidFill>
                  <a:srgbClr val="C00000"/>
                </a:solidFill>
                <a:effectLst/>
                <a:uLnTx/>
                <a:uFillTx/>
                <a:latin typeface="HGSｺﾞｼｯｸE" panose="020B0900000000000000" pitchFamily="50" charset="-128"/>
                <a:ea typeface="HGSｺﾞｼｯｸE" panose="020B0900000000000000" pitchFamily="50" charset="-128"/>
                <a:cs typeface="Tahoma"/>
              </a:rPr>
              <a:t>44 </a:t>
            </a:r>
            <a:r>
              <a:rPr kumimoji="1" lang="ja-JP" altLang="en-US" sz="1400" b="1" i="0" u="none" strike="noStrike" kern="1200" cap="none" spc="0" normalizeH="0" baseline="0" noProof="0" dirty="0">
                <a:ln>
                  <a:noFill/>
                </a:ln>
                <a:solidFill>
                  <a:srgbClr val="C00000"/>
                </a:solidFill>
                <a:effectLst/>
                <a:uLnTx/>
                <a:uFillTx/>
                <a:latin typeface="HGSｺﾞｼｯｸE" panose="020B0900000000000000" pitchFamily="50" charset="-128"/>
                <a:ea typeface="HGSｺﾞｼｯｸE" panose="020B0900000000000000" pitchFamily="50" charset="-128"/>
                <a:cs typeface="Tahoma"/>
              </a:rPr>
              <a:t>指の爪、歯</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45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ディスポーザブル外科用メス</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46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レトラクター、スキンフック、ボーンフック</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47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ステーブル</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金属縫合糸</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48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ワイヤ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49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ピン</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50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ドリルビット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51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摂子、鉗子類</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58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種類のわからない鋭利器材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59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その他</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ja-JP" altLang="en-US"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 器材項目</a:t>
            </a:r>
            <a:r>
              <a:rPr kumimoji="1" lang="en-US" altLang="ja-JP"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 </a:t>
            </a:r>
            <a:r>
              <a:rPr kumimoji="1" lang="ja-JP" altLang="en-US"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ガラス製器材（</a:t>
            </a:r>
            <a:r>
              <a:rPr kumimoji="1" lang="en-US" altLang="ja-JP"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1 </a:t>
            </a:r>
            <a:r>
              <a:rPr kumimoji="1" lang="ja-JP" altLang="en-US" sz="1800" b="0" i="0" u="none" strike="noStrike" kern="1200" cap="none" spc="0" normalizeH="0" baseline="0" noProof="0" dirty="0" err="1">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つだけ</a:t>
            </a:r>
            <a:r>
              <a:rPr kumimoji="1" lang="ja-JP" altLang="en-US" sz="1800" b="0" i="0" u="none" strike="noStrike" kern="1200" cap="none" spc="0" normalizeH="0" baseline="0" noProof="0" dirty="0">
                <a:ln>
                  <a:noFill/>
                </a:ln>
                <a:solidFill>
                  <a:srgbClr val="CC6600"/>
                </a:solidFill>
                <a:effectLst/>
                <a:uLnTx/>
                <a:uFillTx/>
                <a:latin typeface="HGSｺﾞｼｯｸE" panose="020B0900000000000000" pitchFamily="50" charset="-128"/>
                <a:ea typeface="HGSｺﾞｼｯｸE" panose="020B0900000000000000" pitchFamily="50" charset="-128"/>
                <a:cs typeface="Tahoma"/>
              </a:rPr>
              <a:t>ﾁｪｯｸ）</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60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薬剤アンプル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61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薬剤バイアル</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62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点滴液瓶あるいは大きな薬液瓶</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63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ガラス製ピペット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64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ガラス製の真空採血管</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65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試験管・検体容器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66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ガラスの毛細管</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67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ガラススライド	</a:t>
            </a: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78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種類のわからないガラス製品</a:t>
            </a:r>
          </a:p>
          <a:p>
            <a:pPr marL="342900" marR="0" lvl="0" indent="-342900" algn="l" defTabSz="914400" rtl="0" eaLnBrk="1" fontAlgn="base" latinLnBrk="0" hangingPunct="1">
              <a:lnSpc>
                <a:spcPct val="90000"/>
              </a:lnSpc>
              <a:spcBef>
                <a:spcPct val="20000"/>
              </a:spcBef>
              <a:spcAft>
                <a:spcPct val="0"/>
              </a:spcAft>
              <a:buClr>
                <a:srgbClr val="CC6600"/>
              </a:buClr>
              <a:buSzPct val="90000"/>
              <a:buFont typeface="Symbol" panose="05050102010706020507" pitchFamily="18" charset="2"/>
              <a:buNone/>
              <a:tabLst/>
              <a:defRPr/>
            </a:pPr>
            <a:r>
              <a:rPr kumimoji="1" lang="en-US" altLang="ja-JP"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79 </a:t>
            </a:r>
            <a:r>
              <a:rPr kumimoji="1" lang="ja-JP" altLang="en-US" sz="1400" b="0" i="0" u="none" strike="noStrike" kern="1200" cap="none" spc="0" normalizeH="0" baseline="0" noProof="0" dirty="0">
                <a:ln>
                  <a:noFill/>
                </a:ln>
                <a:solidFill>
                  <a:srgbClr val="000000"/>
                </a:solidFill>
                <a:effectLst/>
                <a:uLnTx/>
                <a:uFillTx/>
                <a:latin typeface="HGSｺﾞｼｯｸE" panose="020B0900000000000000" pitchFamily="50" charset="-128"/>
                <a:ea typeface="HGSｺﾞｼｯｸE" panose="020B0900000000000000" pitchFamily="50" charset="-128"/>
                <a:cs typeface="Tahoma"/>
              </a:rPr>
              <a:t>その他のガラス製品</a:t>
            </a:r>
          </a:p>
        </p:txBody>
      </p:sp>
      <p:sp>
        <p:nvSpPr>
          <p:cNvPr id="394245" name="Rectangle 5">
            <a:extLst>
              <a:ext uri="{FF2B5EF4-FFF2-40B4-BE49-F238E27FC236}">
                <a16:creationId xmlns:a16="http://schemas.microsoft.com/office/drawing/2014/main" id="{C802FDFD-954C-4A3B-988C-92CD02E41412}"/>
              </a:ext>
            </a:extLst>
          </p:cNvPr>
          <p:cNvSpPr>
            <a:spLocks noChangeArrowheads="1"/>
          </p:cNvSpPr>
          <p:nvPr/>
        </p:nvSpPr>
        <p:spPr bwMode="auto">
          <a:xfrm>
            <a:off x="44896" y="990600"/>
            <a:ext cx="8991600" cy="57912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Tahoma"/>
            </a:endParaRPr>
          </a:p>
        </p:txBody>
      </p:sp>
      <p:sp>
        <p:nvSpPr>
          <p:cNvPr id="2" name="吹き出し: 四角形 1">
            <a:extLst>
              <a:ext uri="{FF2B5EF4-FFF2-40B4-BE49-F238E27FC236}">
                <a16:creationId xmlns:a16="http://schemas.microsoft.com/office/drawing/2014/main" id="{4C6E5531-35A5-4C9E-A6C6-C1036A13378C}"/>
              </a:ext>
            </a:extLst>
          </p:cNvPr>
          <p:cNvSpPr/>
          <p:nvPr/>
        </p:nvSpPr>
        <p:spPr bwMode="auto">
          <a:xfrm>
            <a:off x="4427984" y="1772816"/>
            <a:ext cx="4533328" cy="4094584"/>
          </a:xfrm>
          <a:prstGeom prst="wedgeRectCallout">
            <a:avLst>
              <a:gd name="adj1" fmla="val -68560"/>
              <a:gd name="adj2" fmla="val 17701"/>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sng" strike="noStrike" kern="1200" cap="none" spc="0" normalizeH="0" baseline="0" noProof="0" dirty="0">
                <a:ln>
                  <a:noFill/>
                </a:ln>
                <a:solidFill>
                  <a:srgbClr val="000000"/>
                </a:solidFill>
                <a:effectLst/>
                <a:uLnTx/>
                <a:uFillTx/>
                <a:latin typeface="Tahoma" pitchFamily="34" charset="0"/>
                <a:ea typeface="ＭＳ Ｐゴシック" pitchFamily="50" charset="-128"/>
                <a:cs typeface="Tahoma"/>
              </a:rPr>
              <a:t>エピネット日本版</a:t>
            </a:r>
            <a:r>
              <a:rPr lang="en-US" altLang="ja-JP" sz="2400" u="sng" dirty="0">
                <a:solidFill>
                  <a:srgbClr val="000000"/>
                </a:solidFill>
                <a:cs typeface="Tahoma"/>
              </a:rPr>
              <a:t>V</a:t>
            </a:r>
            <a:r>
              <a:rPr kumimoji="1" lang="en-US" altLang="ja-JP" sz="2400" b="0" i="0" u="sng" strike="noStrike" kern="1200" cap="none" spc="0" normalizeH="0" baseline="0" noProof="0" dirty="0">
                <a:ln>
                  <a:noFill/>
                </a:ln>
                <a:solidFill>
                  <a:srgbClr val="000000"/>
                </a:solidFill>
                <a:effectLst/>
                <a:uLnTx/>
                <a:uFillTx/>
                <a:latin typeface="Tahoma" pitchFamily="34" charset="0"/>
                <a:ea typeface="ＭＳ Ｐゴシック" pitchFamily="50" charset="-128"/>
                <a:cs typeface="Tahoma"/>
              </a:rPr>
              <a:t>er.5</a:t>
            </a:r>
            <a:r>
              <a:rPr kumimoji="1" lang="ja-JP" altLang="en-US" sz="2400" b="0" i="0" u="sng" strike="noStrike" kern="1200" cap="none" spc="0" normalizeH="0" baseline="0" noProof="0" dirty="0">
                <a:ln>
                  <a:noFill/>
                </a:ln>
                <a:solidFill>
                  <a:srgbClr val="000000"/>
                </a:solidFill>
                <a:effectLst/>
                <a:uLnTx/>
                <a:uFillTx/>
                <a:latin typeface="Tahoma" pitchFamily="34" charset="0"/>
                <a:ea typeface="ＭＳ Ｐゴシック" pitchFamily="50" charset="-128"/>
                <a:cs typeface="Tahoma"/>
              </a:rPr>
              <a:t>の表記変更</a:t>
            </a:r>
            <a:endParaRPr kumimoji="1" lang="en-US" altLang="ja-JP" sz="2400" b="0" i="0" u="sng" strike="noStrike" kern="1200" cap="none" spc="0" normalizeH="0" baseline="0" noProof="0" dirty="0">
              <a:ln>
                <a:noFill/>
              </a:ln>
              <a:solidFill>
                <a:srgbClr val="000000"/>
              </a:solidFill>
              <a:effectLst/>
              <a:uLnTx/>
              <a:uFillTx/>
              <a:latin typeface="Tahoma" pitchFamily="34" charset="0"/>
              <a:ea typeface="ＭＳ Ｐゴシック" pitchFamily="50" charset="-128"/>
              <a:cs typeface="Tahoma"/>
            </a:endParaRPr>
          </a:p>
          <a:p>
            <a:pPr lvl="0"/>
            <a:r>
              <a:rPr lang="en-US" altLang="ja-JP" sz="2400" dirty="0"/>
              <a:t>6. </a:t>
            </a:r>
            <a:r>
              <a:rPr lang="ja-JP" altLang="en-US" sz="2400" dirty="0"/>
              <a:t>翼状針（真空採血セット・点滴セットと接続された翼状針を含む） </a:t>
            </a:r>
          </a:p>
          <a:p>
            <a:pPr lvl="0"/>
            <a:r>
              <a:rPr lang="en-US" altLang="ja-JP" sz="2400" dirty="0">
                <a:solidFill>
                  <a:schemeClr val="tx2"/>
                </a:solidFill>
              </a:rPr>
              <a:t>8. </a:t>
            </a:r>
            <a:r>
              <a:rPr lang="ja-JP" altLang="en-US" sz="2400" dirty="0">
                <a:solidFill>
                  <a:schemeClr val="tx2"/>
                </a:solidFill>
              </a:rPr>
              <a:t>真空採血セットの針 （注：真空採血セットに接続した翼状針による受傷は“６”で回答）</a:t>
            </a:r>
            <a:endParaRPr lang="en-US" altLang="ja-JP" sz="2400" dirty="0">
              <a:solidFill>
                <a:schemeClr val="tx2"/>
              </a:solidFill>
            </a:endParaRPr>
          </a:p>
          <a:p>
            <a:pPr lvl="0"/>
            <a:r>
              <a:rPr lang="en-US" altLang="ja-JP" sz="2800" dirty="0">
                <a:solidFill>
                  <a:srgbClr val="000000"/>
                </a:solidFill>
              </a:rPr>
              <a:t>※6.</a:t>
            </a:r>
            <a:r>
              <a:rPr lang="ja-JP" altLang="en-US" sz="2800" dirty="0">
                <a:solidFill>
                  <a:srgbClr val="000000"/>
                </a:solidFill>
              </a:rPr>
              <a:t>翼状針と、８</a:t>
            </a:r>
            <a:r>
              <a:rPr lang="en-US" altLang="ja-JP" sz="2800" dirty="0">
                <a:solidFill>
                  <a:srgbClr val="000000"/>
                </a:solidFill>
              </a:rPr>
              <a:t>.</a:t>
            </a:r>
            <a:r>
              <a:rPr lang="ja-JP" altLang="en-US" sz="2800" dirty="0">
                <a:solidFill>
                  <a:srgbClr val="000000"/>
                </a:solidFill>
              </a:rPr>
              <a:t>真空採血セットのチェック間違いを防ぐために、注）を追記し、６</a:t>
            </a:r>
            <a:r>
              <a:rPr lang="en-US" altLang="ja-JP" sz="2800" dirty="0">
                <a:solidFill>
                  <a:srgbClr val="000000"/>
                </a:solidFill>
              </a:rPr>
              <a:t>.</a:t>
            </a:r>
            <a:r>
              <a:rPr lang="ja-JP" altLang="en-US" sz="2800" dirty="0">
                <a:solidFill>
                  <a:srgbClr val="000000"/>
                </a:solidFill>
              </a:rPr>
              <a:t>と８</a:t>
            </a:r>
            <a:r>
              <a:rPr lang="en-US" altLang="ja-JP" sz="2800" dirty="0">
                <a:solidFill>
                  <a:srgbClr val="000000"/>
                </a:solidFill>
              </a:rPr>
              <a:t>.</a:t>
            </a:r>
            <a:r>
              <a:rPr lang="ja-JP" altLang="en-US" sz="2800" dirty="0">
                <a:solidFill>
                  <a:srgbClr val="000000"/>
                </a:solidFill>
              </a:rPr>
              <a:t>を続けて７を下にずらす</a:t>
            </a:r>
            <a:endParaRPr kumimoji="1" lang="en-US" altLang="ja-JP" sz="2800" b="0" i="0" u="none" strike="noStrike" kern="1200" cap="none" spc="0" normalizeH="0" baseline="0" noProof="0" dirty="0">
              <a:ln>
                <a:noFill/>
              </a:ln>
              <a:solidFill>
                <a:srgbClr val="000000"/>
              </a:solidFill>
              <a:effectLst/>
              <a:uLnTx/>
              <a:uFillTx/>
              <a:latin typeface="Tahoma" pitchFamily="34" charset="0"/>
              <a:ea typeface="ＭＳ Ｐゴシック" pitchFamily="50" charset="-128"/>
              <a:cs typeface="Tahoma"/>
            </a:endParaRPr>
          </a:p>
        </p:txBody>
      </p:sp>
    </p:spTree>
    <p:extLst>
      <p:ext uri="{BB962C8B-B14F-4D97-AF65-F5344CB8AC3E}">
        <p14:creationId xmlns:p14="http://schemas.microsoft.com/office/powerpoint/2010/main" val="3831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9BE0483-4CD5-48D6-BD6C-1A6920FAA0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27984" y="82086"/>
            <a:ext cx="4680520" cy="6731290"/>
          </a:xfrm>
          <a:prstGeom prst="rect">
            <a:avLst/>
          </a:prstGeom>
        </p:spPr>
      </p:pic>
      <p:pic>
        <p:nvPicPr>
          <p:cNvPr id="5" name="図 4">
            <a:extLst>
              <a:ext uri="{FF2B5EF4-FFF2-40B4-BE49-F238E27FC236}">
                <a16:creationId xmlns:a16="http://schemas.microsoft.com/office/drawing/2014/main" id="{398D6C70-CBBB-40D1-AE94-94BCF8244F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3388"/>
            <a:ext cx="4499992" cy="6749988"/>
          </a:xfrm>
          <a:prstGeom prst="rect">
            <a:avLst/>
          </a:prstGeom>
        </p:spPr>
      </p:pic>
      <p:sp>
        <p:nvSpPr>
          <p:cNvPr id="4" name="Rectangle 4">
            <a:extLst>
              <a:ext uri="{FF2B5EF4-FFF2-40B4-BE49-F238E27FC236}">
                <a16:creationId xmlns:a16="http://schemas.microsoft.com/office/drawing/2014/main" id="{30D409BE-DC3F-4BEF-B350-57ED3132B5D3}"/>
              </a:ext>
            </a:extLst>
          </p:cNvPr>
          <p:cNvSpPr txBox="1">
            <a:spLocks noChangeArrowheads="1"/>
          </p:cNvSpPr>
          <p:nvPr/>
        </p:nvSpPr>
        <p:spPr>
          <a:xfrm>
            <a:off x="683568" y="836712"/>
            <a:ext cx="7834064" cy="4720208"/>
          </a:xfrm>
          <a:prstGeom prst="rect">
            <a:avLst/>
          </a:prstGeom>
          <a:solidFill>
            <a:schemeClr val="bg2"/>
          </a:solidFill>
          <a:ln w="381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lstStyle>
            <a:lvl1pPr marL="342900" indent="-342900" algn="l" rtl="0" eaLnBrk="1" fontAlgn="base" hangingPunct="1">
              <a:spcBef>
                <a:spcPct val="20000"/>
              </a:spcBef>
              <a:spcAft>
                <a:spcPct val="0"/>
              </a:spcAft>
              <a:buBlip>
                <a:blip r:embed="rId4"/>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Blip>
                <a:blip r:embed="rId5"/>
              </a:buBlip>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cs typeface="+mn-cs"/>
              </a:defRPr>
            </a:lvl9pPr>
          </a:lstStyle>
          <a:p>
            <a:pPr algn="ctr">
              <a:lnSpc>
                <a:spcPct val="90000"/>
              </a:lnSpc>
              <a:buFont typeface="Symbol" panose="05050102010706020507" pitchFamily="18" charset="2"/>
              <a:buNone/>
            </a:pPr>
            <a:r>
              <a:rPr lang="en-US" altLang="ja-JP" sz="2800" kern="0" dirty="0">
                <a:solidFill>
                  <a:schemeClr val="tx2">
                    <a:lumMod val="50000"/>
                  </a:schemeClr>
                </a:solidFill>
                <a:latin typeface="Meiryo UI" panose="020B0604030504040204" pitchFamily="50" charset="-128"/>
                <a:ea typeface="Meiryo UI" panose="020B0604030504040204" pitchFamily="50" charset="-128"/>
              </a:rPr>
              <a:t>B</a:t>
            </a:r>
            <a:r>
              <a:rPr lang="ja-JP" altLang="en-US" sz="2800" kern="0" dirty="0">
                <a:solidFill>
                  <a:schemeClr val="tx2">
                    <a:lumMod val="50000"/>
                  </a:schemeClr>
                </a:solidFill>
                <a:latin typeface="Meiryo UI" panose="020B0604030504040204" pitchFamily="50" charset="-128"/>
                <a:ea typeface="Meiryo UI" panose="020B0604030504040204" pitchFamily="50" charset="-128"/>
              </a:rPr>
              <a:t>：皮膚・粘膜曝露報告書の項目</a:t>
            </a:r>
          </a:p>
          <a:p>
            <a:pPr>
              <a:lnSpc>
                <a:spcPct val="90000"/>
              </a:lnSpc>
              <a:buFont typeface="Symbol" panose="05050102010706020507" pitchFamily="18" charset="2"/>
              <a:buNone/>
            </a:pP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1.</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報告者  </a:t>
            </a: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2.</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発生日時  </a:t>
            </a: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3.</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職種  </a:t>
            </a: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4.</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発生場所</a:t>
            </a:r>
            <a:endParaRPr lang="en-US" altLang="ja-JP" sz="2800" kern="0" dirty="0">
              <a:solidFill>
                <a:schemeClr val="accent3">
                  <a:lumMod val="50000"/>
                </a:schemeClr>
              </a:solidFill>
              <a:latin typeface="Meiryo UI" panose="020B0604030504040204" pitchFamily="50" charset="-128"/>
              <a:ea typeface="Meiryo UI" panose="020B0604030504040204" pitchFamily="50" charset="-128"/>
            </a:endParaRPr>
          </a:p>
          <a:p>
            <a:pPr>
              <a:lnSpc>
                <a:spcPct val="90000"/>
              </a:lnSpc>
              <a:buFont typeface="Symbol" panose="05050102010706020507" pitchFamily="18" charset="2"/>
              <a:buNone/>
            </a:pP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5.</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曝露源の患者の感染性</a:t>
            </a:r>
            <a:r>
              <a:rPr lang="ja-JP" altLang="en-US" sz="2800" kern="0" dirty="0">
                <a:solidFill>
                  <a:schemeClr val="tx2"/>
                </a:solidFill>
                <a:latin typeface="Meiryo UI" panose="020B0604030504040204" pitchFamily="50" charset="-128"/>
                <a:ea typeface="Meiryo UI" panose="020B0604030504040204" pitchFamily="50" charset="-128"/>
              </a:rPr>
              <a:t>   </a:t>
            </a:r>
            <a:r>
              <a:rPr lang="en-US" altLang="ja-JP" sz="2800" kern="0" dirty="0">
                <a:solidFill>
                  <a:schemeClr val="tx2"/>
                </a:solidFill>
                <a:latin typeface="Meiryo UI" panose="020B0604030504040204" pitchFamily="50" charset="-128"/>
                <a:ea typeface="Meiryo UI" panose="020B0604030504040204" pitchFamily="50" charset="-128"/>
              </a:rPr>
              <a:t>6.</a:t>
            </a:r>
            <a:r>
              <a:rPr lang="ja-JP" altLang="en-US" sz="2800" kern="0" dirty="0">
                <a:solidFill>
                  <a:schemeClr val="tx2"/>
                </a:solidFill>
                <a:latin typeface="Meiryo UI" panose="020B0604030504040204" pitchFamily="50" charset="-128"/>
                <a:ea typeface="Meiryo UI" panose="020B0604030504040204" pitchFamily="50" charset="-128"/>
              </a:rPr>
              <a:t>曝露した血液体液</a:t>
            </a:r>
          </a:p>
          <a:p>
            <a:pPr>
              <a:lnSpc>
                <a:spcPct val="90000"/>
              </a:lnSpc>
              <a:buFont typeface="Symbol" panose="05050102010706020507" pitchFamily="18" charset="2"/>
              <a:buNone/>
            </a:pPr>
            <a:r>
              <a:rPr lang="en-US" altLang="ja-JP" sz="2800" kern="0" dirty="0">
                <a:solidFill>
                  <a:schemeClr val="tx2"/>
                </a:solidFill>
                <a:latin typeface="Meiryo UI" panose="020B0604030504040204" pitchFamily="50" charset="-128"/>
                <a:ea typeface="Meiryo UI" panose="020B0604030504040204" pitchFamily="50" charset="-128"/>
              </a:rPr>
              <a:t>7.</a:t>
            </a:r>
            <a:r>
              <a:rPr lang="ja-JP" altLang="en-US" sz="2800" kern="0" dirty="0">
                <a:solidFill>
                  <a:schemeClr val="tx2"/>
                </a:solidFill>
                <a:latin typeface="Meiryo UI" panose="020B0604030504040204" pitchFamily="50" charset="-128"/>
                <a:ea typeface="Meiryo UI" panose="020B0604030504040204" pitchFamily="50" charset="-128"/>
              </a:rPr>
              <a:t>曝露部位および状態　　</a:t>
            </a:r>
            <a:r>
              <a:rPr lang="en-US" altLang="ja-JP" sz="2800" kern="0" dirty="0">
                <a:solidFill>
                  <a:schemeClr val="tx2"/>
                </a:solidFill>
                <a:latin typeface="Meiryo UI" panose="020B0604030504040204" pitchFamily="50" charset="-128"/>
                <a:ea typeface="Meiryo UI" panose="020B0604030504040204" pitchFamily="50" charset="-128"/>
              </a:rPr>
              <a:t>8.</a:t>
            </a:r>
            <a:r>
              <a:rPr lang="ja-JP" altLang="en-US" sz="2800" kern="0" dirty="0">
                <a:solidFill>
                  <a:schemeClr val="tx2"/>
                </a:solidFill>
                <a:latin typeface="Meiryo UI" panose="020B0604030504040204" pitchFamily="50" charset="-128"/>
                <a:ea typeface="Meiryo UI" panose="020B0604030504040204" pitchFamily="50" charset="-128"/>
              </a:rPr>
              <a:t>曝露した状況</a:t>
            </a:r>
            <a:endParaRPr lang="en-US" altLang="ja-JP" sz="2800" kern="0" dirty="0">
              <a:solidFill>
                <a:schemeClr val="tx2"/>
              </a:solidFill>
              <a:latin typeface="Meiryo UI" panose="020B0604030504040204" pitchFamily="50" charset="-128"/>
              <a:ea typeface="Meiryo UI" panose="020B0604030504040204" pitchFamily="50" charset="-128"/>
            </a:endParaRPr>
          </a:p>
          <a:p>
            <a:pPr>
              <a:lnSpc>
                <a:spcPct val="90000"/>
              </a:lnSpc>
              <a:buFont typeface="Symbol" panose="05050102010706020507" pitchFamily="18" charset="2"/>
              <a:buNone/>
            </a:pPr>
            <a:r>
              <a:rPr lang="en-US" altLang="ja-JP" sz="2800" kern="0" dirty="0">
                <a:solidFill>
                  <a:schemeClr val="tx2"/>
                </a:solidFill>
                <a:latin typeface="Meiryo UI" panose="020B0604030504040204" pitchFamily="50" charset="-128"/>
                <a:ea typeface="Meiryo UI" panose="020B0604030504040204" pitchFamily="50" charset="-128"/>
              </a:rPr>
              <a:t>9.</a:t>
            </a:r>
            <a:r>
              <a:rPr lang="ja-JP" altLang="en-US" sz="2800" kern="0" dirty="0">
                <a:solidFill>
                  <a:schemeClr val="tx2"/>
                </a:solidFill>
                <a:latin typeface="Meiryo UI" panose="020B0604030504040204" pitchFamily="50" charset="-128"/>
                <a:ea typeface="Meiryo UI" panose="020B0604030504040204" pitchFamily="50" charset="-128"/>
              </a:rPr>
              <a:t>曝露時着用の防衣・防具</a:t>
            </a:r>
            <a:endParaRPr lang="en-US" altLang="ja-JP" sz="2800" kern="0" dirty="0">
              <a:solidFill>
                <a:schemeClr val="tx2"/>
              </a:solidFill>
              <a:latin typeface="Meiryo UI" panose="020B0604030504040204" pitchFamily="50" charset="-128"/>
              <a:ea typeface="Meiryo UI" panose="020B0604030504040204" pitchFamily="50" charset="-128"/>
            </a:endParaRPr>
          </a:p>
          <a:p>
            <a:pPr>
              <a:lnSpc>
                <a:spcPct val="90000"/>
              </a:lnSpc>
              <a:buFont typeface="Symbol" panose="05050102010706020507" pitchFamily="18" charset="2"/>
              <a:buNone/>
            </a:pPr>
            <a:r>
              <a:rPr lang="en-US" altLang="ja-JP" sz="2800" kern="0" dirty="0">
                <a:solidFill>
                  <a:schemeClr val="tx2"/>
                </a:solidFill>
                <a:latin typeface="Meiryo UI" panose="020B0604030504040204" pitchFamily="50" charset="-128"/>
                <a:ea typeface="Meiryo UI" panose="020B0604030504040204" pitchFamily="50" charset="-128"/>
              </a:rPr>
              <a:t>10.</a:t>
            </a:r>
            <a:r>
              <a:rPr lang="ja-JP" altLang="en-US" sz="2800" kern="0" dirty="0">
                <a:solidFill>
                  <a:schemeClr val="tx2"/>
                </a:solidFill>
                <a:latin typeface="Meiryo UI" panose="020B0604030504040204" pitchFamily="50" charset="-128"/>
                <a:ea typeface="Meiryo UI" panose="020B0604030504040204" pitchFamily="50" charset="-128"/>
              </a:rPr>
              <a:t>曝露の経緯      </a:t>
            </a:r>
            <a:r>
              <a:rPr lang="en-US" altLang="ja-JP" sz="2800" kern="0" dirty="0">
                <a:solidFill>
                  <a:schemeClr val="tx2"/>
                </a:solidFill>
                <a:latin typeface="Meiryo UI" panose="020B0604030504040204" pitchFamily="50" charset="-128"/>
                <a:ea typeface="Meiryo UI" panose="020B0604030504040204" pitchFamily="50" charset="-128"/>
              </a:rPr>
              <a:t>11.</a:t>
            </a:r>
            <a:r>
              <a:rPr lang="ja-JP" altLang="en-US" sz="2800" kern="0" dirty="0">
                <a:solidFill>
                  <a:schemeClr val="tx2"/>
                </a:solidFill>
                <a:latin typeface="Meiryo UI" panose="020B0604030504040204" pitchFamily="50" charset="-128"/>
                <a:ea typeface="Meiryo UI" panose="020B0604030504040204" pitchFamily="50" charset="-128"/>
              </a:rPr>
              <a:t>血液体液曝露</a:t>
            </a:r>
            <a:r>
              <a:rPr lang="en-US" altLang="ja-JP" sz="2800" kern="0" dirty="0">
                <a:solidFill>
                  <a:schemeClr val="tx2"/>
                </a:solidFill>
                <a:latin typeface="Meiryo UI" panose="020B0604030504040204" pitchFamily="50" charset="-128"/>
                <a:ea typeface="Meiryo UI" panose="020B0604030504040204" pitchFamily="50" charset="-128"/>
              </a:rPr>
              <a:t>(</a:t>
            </a:r>
            <a:r>
              <a:rPr lang="ja-JP" altLang="en-US" sz="2800" kern="0" dirty="0">
                <a:solidFill>
                  <a:schemeClr val="tx2"/>
                </a:solidFill>
                <a:latin typeface="Meiryo UI" panose="020B0604030504040204" pitchFamily="50" charset="-128"/>
                <a:ea typeface="Meiryo UI" panose="020B0604030504040204" pitchFamily="50" charset="-128"/>
              </a:rPr>
              <a:t>接触</a:t>
            </a:r>
            <a:r>
              <a:rPr lang="en-US" altLang="ja-JP" sz="2800" kern="0" dirty="0">
                <a:solidFill>
                  <a:schemeClr val="tx2"/>
                </a:solidFill>
                <a:latin typeface="Meiryo UI" panose="020B0604030504040204" pitchFamily="50" charset="-128"/>
                <a:ea typeface="Meiryo UI" panose="020B0604030504040204" pitchFamily="50" charset="-128"/>
              </a:rPr>
              <a:t>)</a:t>
            </a:r>
            <a:r>
              <a:rPr lang="ja-JP" altLang="en-US" sz="2800" kern="0" dirty="0">
                <a:solidFill>
                  <a:schemeClr val="tx2"/>
                </a:solidFill>
                <a:latin typeface="Meiryo UI" panose="020B0604030504040204" pitchFamily="50" charset="-128"/>
                <a:ea typeface="Meiryo UI" panose="020B0604030504040204" pitchFamily="50" charset="-128"/>
              </a:rPr>
              <a:t>時間</a:t>
            </a:r>
          </a:p>
          <a:p>
            <a:pPr>
              <a:lnSpc>
                <a:spcPct val="90000"/>
              </a:lnSpc>
              <a:buFont typeface="Symbol" panose="05050102010706020507" pitchFamily="18" charset="2"/>
              <a:buNone/>
            </a:pPr>
            <a:r>
              <a:rPr lang="en-US" altLang="ja-JP" sz="2800" kern="0" dirty="0">
                <a:solidFill>
                  <a:schemeClr val="tx2"/>
                </a:solidFill>
                <a:latin typeface="Meiryo UI" panose="020B0604030504040204" pitchFamily="50" charset="-128"/>
                <a:ea typeface="Meiryo UI" panose="020B0604030504040204" pitchFamily="50" charset="-128"/>
              </a:rPr>
              <a:t>12.</a:t>
            </a:r>
            <a:r>
              <a:rPr lang="ja-JP" altLang="en-US" sz="2800" kern="0" dirty="0">
                <a:solidFill>
                  <a:schemeClr val="tx2"/>
                </a:solidFill>
                <a:latin typeface="Meiryo UI" panose="020B0604030504040204" pitchFamily="50" charset="-128"/>
                <a:ea typeface="Meiryo UI" panose="020B0604030504040204" pitchFamily="50" charset="-128"/>
              </a:rPr>
              <a:t>曝露血液体液の量　</a:t>
            </a:r>
            <a:r>
              <a:rPr lang="en-US" altLang="ja-JP" sz="2800" kern="0" dirty="0">
                <a:solidFill>
                  <a:schemeClr val="tx2"/>
                </a:solidFill>
                <a:latin typeface="Meiryo UI" panose="020B0604030504040204" pitchFamily="50" charset="-128"/>
                <a:ea typeface="Meiryo UI" panose="020B0604030504040204" pitchFamily="50" charset="-128"/>
              </a:rPr>
              <a:t>13.</a:t>
            </a:r>
            <a:r>
              <a:rPr lang="ja-JP" altLang="en-US" sz="2800" kern="0" dirty="0">
                <a:solidFill>
                  <a:schemeClr val="tx2"/>
                </a:solidFill>
                <a:latin typeface="Meiryo UI" panose="020B0604030504040204" pitchFamily="50" charset="-128"/>
                <a:ea typeface="Meiryo UI" panose="020B0604030504040204" pitchFamily="50" charset="-128"/>
              </a:rPr>
              <a:t>曝露部位</a:t>
            </a:r>
            <a:endParaRPr lang="en-US" altLang="ja-JP" sz="2800" kern="0" dirty="0">
              <a:solidFill>
                <a:schemeClr val="tx2"/>
              </a:solidFill>
              <a:latin typeface="Meiryo UI" panose="020B0604030504040204" pitchFamily="50" charset="-128"/>
              <a:ea typeface="Meiryo UI" panose="020B0604030504040204" pitchFamily="50" charset="-128"/>
            </a:endParaRPr>
          </a:p>
          <a:p>
            <a:pPr>
              <a:lnSpc>
                <a:spcPct val="90000"/>
              </a:lnSpc>
              <a:buFont typeface="Symbol" panose="05050102010706020507" pitchFamily="18" charset="2"/>
              <a:buNone/>
            </a:pP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14.</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曝露者の</a:t>
            </a: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HBs</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抗体　</a:t>
            </a: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15. </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緊急処置時の有無</a:t>
            </a:r>
            <a:endParaRPr lang="en-US" altLang="ja-JP" sz="2800" kern="0" dirty="0">
              <a:solidFill>
                <a:schemeClr val="accent3">
                  <a:lumMod val="50000"/>
                </a:schemeClr>
              </a:solidFill>
              <a:latin typeface="Meiryo UI" panose="020B0604030504040204" pitchFamily="50" charset="-128"/>
              <a:ea typeface="Meiryo UI" panose="020B0604030504040204" pitchFamily="50" charset="-128"/>
            </a:endParaRPr>
          </a:p>
          <a:p>
            <a:pPr>
              <a:lnSpc>
                <a:spcPct val="90000"/>
              </a:lnSpc>
              <a:buFont typeface="Symbol" panose="05050102010706020507" pitchFamily="18" charset="2"/>
              <a:buNone/>
            </a:pP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16.</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曝露時の状況や背景について詳しく記載</a:t>
            </a:r>
            <a:endParaRPr lang="en-US" altLang="ja-JP" sz="2800" kern="0" dirty="0">
              <a:solidFill>
                <a:schemeClr val="accent3">
                  <a:lumMod val="50000"/>
                </a:schemeClr>
              </a:solidFill>
              <a:latin typeface="Meiryo UI" panose="020B0604030504040204" pitchFamily="50" charset="-128"/>
              <a:ea typeface="Meiryo UI" panose="020B0604030504040204" pitchFamily="50" charset="-128"/>
            </a:endParaRPr>
          </a:p>
          <a:p>
            <a:pPr>
              <a:lnSpc>
                <a:spcPct val="90000"/>
              </a:lnSpc>
              <a:buFont typeface="Symbol" panose="05050102010706020507" pitchFamily="18" charset="2"/>
              <a:buNone/>
            </a:pPr>
            <a:r>
              <a:rPr lang="en-US" altLang="ja-JP" sz="2800" kern="0" dirty="0">
                <a:solidFill>
                  <a:schemeClr val="accent3">
                    <a:lumMod val="50000"/>
                  </a:schemeClr>
                </a:solidFill>
                <a:latin typeface="Meiryo UI" panose="020B0604030504040204" pitchFamily="50" charset="-128"/>
                <a:ea typeface="Meiryo UI" panose="020B0604030504040204" pitchFamily="50" charset="-128"/>
              </a:rPr>
              <a:t>17.</a:t>
            </a:r>
            <a:r>
              <a:rPr lang="ja-JP" altLang="en-US" sz="2800" kern="0" dirty="0">
                <a:solidFill>
                  <a:schemeClr val="accent3">
                    <a:lumMod val="50000"/>
                  </a:schemeClr>
                </a:solidFill>
                <a:latin typeface="Meiryo UI" panose="020B0604030504040204" pitchFamily="50" charset="-128"/>
                <a:ea typeface="Meiryo UI" panose="020B0604030504040204" pitchFamily="50" charset="-128"/>
              </a:rPr>
              <a:t>どうすれば曝露を防ぐことができたか記載</a:t>
            </a:r>
          </a:p>
        </p:txBody>
      </p:sp>
      <p:sp>
        <p:nvSpPr>
          <p:cNvPr id="2" name="スライド番号プレースホルダー 1">
            <a:extLst>
              <a:ext uri="{FF2B5EF4-FFF2-40B4-BE49-F238E27FC236}">
                <a16:creationId xmlns:a16="http://schemas.microsoft.com/office/drawing/2014/main" id="{7BCDAD39-9CE2-47DC-A40A-1F16EE8E3B60}"/>
              </a:ext>
            </a:extLst>
          </p:cNvPr>
          <p:cNvSpPr>
            <a:spLocks noGrp="1"/>
          </p:cNvSpPr>
          <p:nvPr>
            <p:ph type="sldNum" sz="quarter" idx="12"/>
          </p:nvPr>
        </p:nvSpPr>
        <p:spPr/>
        <p:txBody>
          <a:bodyPr/>
          <a:lstStyle/>
          <a:p>
            <a:fld id="{B597003B-9484-49F0-A436-921B36F0BC14}" type="slidenum">
              <a:rPr lang="en-US" altLang="ja-JP" smtClean="0"/>
              <a:pPr/>
              <a:t>16</a:t>
            </a:fld>
            <a:endParaRPr lang="en-US" altLang="ja-JP"/>
          </a:p>
        </p:txBody>
      </p:sp>
      <p:sp>
        <p:nvSpPr>
          <p:cNvPr id="7" name="テキスト ボックス 6">
            <a:extLst>
              <a:ext uri="{FF2B5EF4-FFF2-40B4-BE49-F238E27FC236}">
                <a16:creationId xmlns:a16="http://schemas.microsoft.com/office/drawing/2014/main" id="{C1391F34-00AD-4DB5-9DB2-A9CF70E13A88}"/>
              </a:ext>
            </a:extLst>
          </p:cNvPr>
          <p:cNvSpPr txBox="1"/>
          <p:nvPr/>
        </p:nvSpPr>
        <p:spPr>
          <a:xfrm>
            <a:off x="539552" y="5805264"/>
            <a:ext cx="7978080" cy="830997"/>
          </a:xfrm>
          <a:prstGeom prst="rect">
            <a:avLst/>
          </a:prstGeom>
          <a:solidFill>
            <a:srgbClr val="FFEEDD"/>
          </a:solidFill>
        </p:spPr>
        <p:txBody>
          <a:bodyPr wrap="square" rtlCol="0">
            <a:spAutoFit/>
          </a:bodyPr>
          <a:lstStyle/>
          <a:p>
            <a:pPr marL="342900" indent="-342900">
              <a:buFont typeface="Wingdings" panose="05000000000000000000" pitchFamily="2" charset="2"/>
              <a:buChar char="ü"/>
            </a:pPr>
            <a:r>
              <a:rPr lang="en-US" altLang="ja-JP" sz="2400" dirty="0">
                <a:solidFill>
                  <a:schemeClr val="tx2"/>
                </a:solidFill>
                <a:latin typeface="Meiryo UI" panose="020B0604030504040204" pitchFamily="50" charset="-128"/>
                <a:ea typeface="Meiryo UI" panose="020B0604030504040204" pitchFamily="50" charset="-128"/>
              </a:rPr>
              <a:t>6.</a:t>
            </a:r>
            <a:r>
              <a:rPr lang="ja-JP" altLang="en-US" sz="2400" dirty="0">
                <a:solidFill>
                  <a:schemeClr val="tx2"/>
                </a:solidFill>
                <a:latin typeface="Meiryo UI" panose="020B0604030504040204" pitchFamily="50" charset="-128"/>
                <a:ea typeface="Meiryo UI" panose="020B0604030504040204" pitchFamily="50" charset="-128"/>
              </a:rPr>
              <a:t>～</a:t>
            </a:r>
            <a:r>
              <a:rPr lang="en-US" altLang="ja-JP" sz="2400" dirty="0">
                <a:solidFill>
                  <a:schemeClr val="tx2"/>
                </a:solidFill>
                <a:latin typeface="Meiryo UI" panose="020B0604030504040204" pitchFamily="50" charset="-128"/>
                <a:ea typeface="Meiryo UI" panose="020B0604030504040204" pitchFamily="50" charset="-128"/>
              </a:rPr>
              <a:t>13.</a:t>
            </a:r>
            <a:r>
              <a:rPr lang="ja-JP" altLang="en-US" sz="2400" dirty="0">
                <a:solidFill>
                  <a:schemeClr val="tx2"/>
                </a:solidFill>
                <a:latin typeface="Meiryo UI" panose="020B0604030504040204" pitchFamily="50" charset="-128"/>
                <a:ea typeface="Meiryo UI" panose="020B0604030504040204" pitchFamily="50" charset="-128"/>
              </a:rPr>
              <a:t>の８つの設問は、</a:t>
            </a:r>
            <a:r>
              <a:rPr lang="en-US" altLang="ja-JP" sz="2400" dirty="0">
                <a:solidFill>
                  <a:schemeClr val="tx2"/>
                </a:solidFill>
                <a:latin typeface="Meiryo UI" panose="020B0604030504040204" pitchFamily="50" charset="-128"/>
                <a:ea typeface="Meiryo UI" panose="020B0604030504040204" pitchFamily="50" charset="-128"/>
              </a:rPr>
              <a:t>A.</a:t>
            </a:r>
            <a:r>
              <a:rPr lang="ja-JP" altLang="en-US" sz="2400" dirty="0">
                <a:solidFill>
                  <a:schemeClr val="tx2"/>
                </a:solidFill>
                <a:latin typeface="Meiryo UI" panose="020B0604030504040204" pitchFamily="50" charset="-128"/>
                <a:ea typeface="Meiryo UI" panose="020B0604030504040204" pitchFamily="50" charset="-128"/>
              </a:rPr>
              <a:t>針刺し・切創報告書にはない皮膚・粘膜曝露報告書特有の設問</a:t>
            </a:r>
            <a:endParaRPr kumimoji="1" lang="ja-JP" altLang="en-US" sz="24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560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A1343E0-D747-4DA5-A787-EDC72B369E52}"/>
              </a:ext>
            </a:extLst>
          </p:cNvPr>
          <p:cNvPicPr>
            <a:picLocks noChangeAspect="1"/>
          </p:cNvPicPr>
          <p:nvPr/>
        </p:nvPicPr>
        <p:blipFill>
          <a:blip r:embed="rId2"/>
          <a:stretch>
            <a:fillRect/>
          </a:stretch>
        </p:blipFill>
        <p:spPr>
          <a:xfrm>
            <a:off x="6156960" y="2644140"/>
            <a:ext cx="2987040" cy="4213860"/>
          </a:xfrm>
          <a:prstGeom prst="rect">
            <a:avLst/>
          </a:prstGeom>
        </p:spPr>
      </p:pic>
      <p:sp>
        <p:nvSpPr>
          <p:cNvPr id="2" name="タイトル 1">
            <a:extLst>
              <a:ext uri="{FF2B5EF4-FFF2-40B4-BE49-F238E27FC236}">
                <a16:creationId xmlns:a16="http://schemas.microsoft.com/office/drawing/2014/main" id="{D319847A-9C99-4E4C-AC9F-5EE3183F3C51}"/>
              </a:ext>
            </a:extLst>
          </p:cNvPr>
          <p:cNvSpPr>
            <a:spLocks noGrp="1"/>
          </p:cNvSpPr>
          <p:nvPr>
            <p:ph type="title"/>
          </p:nvPr>
        </p:nvSpPr>
        <p:spPr/>
        <p:txBody>
          <a:bodyPr>
            <a:normAutofit fontScale="90000"/>
          </a:bodyPr>
          <a:lstStyle/>
          <a:p>
            <a:r>
              <a:rPr kumimoji="1" lang="en-US" altLang="ja-JP" dirty="0"/>
              <a:t>B:</a:t>
            </a:r>
            <a:r>
              <a:rPr kumimoji="1" lang="ja-JP" altLang="en-US" dirty="0"/>
              <a:t>皮膚・粘膜汚染報告書のうち</a:t>
            </a:r>
            <a:r>
              <a:rPr lang="en-US" altLang="ja-JP" dirty="0"/>
              <a:t>A:</a:t>
            </a:r>
            <a:r>
              <a:rPr lang="ja-JP" altLang="en-US" dirty="0"/>
              <a:t>針刺し・切創報告書</a:t>
            </a:r>
            <a:r>
              <a:rPr kumimoji="1" lang="ja-JP" altLang="en-US" dirty="0"/>
              <a:t>にはない皮膚粘膜曝露の</a:t>
            </a:r>
            <a:r>
              <a:rPr lang="ja-JP" altLang="en-US" dirty="0"/>
              <a:t>設問</a:t>
            </a:r>
            <a:endParaRPr kumimoji="1" lang="ja-JP" altLang="en-US" dirty="0"/>
          </a:p>
        </p:txBody>
      </p:sp>
      <p:sp>
        <p:nvSpPr>
          <p:cNvPr id="3" name="コンテンツ プレースホルダー 2">
            <a:extLst>
              <a:ext uri="{FF2B5EF4-FFF2-40B4-BE49-F238E27FC236}">
                <a16:creationId xmlns:a16="http://schemas.microsoft.com/office/drawing/2014/main" id="{3EB9A176-BA1E-4EF8-9699-F24C66F3D329}"/>
              </a:ext>
            </a:extLst>
          </p:cNvPr>
          <p:cNvSpPr>
            <a:spLocks noGrp="1"/>
          </p:cNvSpPr>
          <p:nvPr>
            <p:ph idx="1"/>
          </p:nvPr>
        </p:nvSpPr>
        <p:spPr>
          <a:xfrm>
            <a:off x="323528" y="1700808"/>
            <a:ext cx="8568952" cy="4968553"/>
          </a:xfrm>
        </p:spPr>
        <p:txBody>
          <a:bodyPr>
            <a:normAutofit fontScale="85000" lnSpcReduction="20000"/>
          </a:bodyPr>
          <a:lstStyle/>
          <a:p>
            <a:pPr marL="0" lvl="0" indent="0">
              <a:buNone/>
            </a:pPr>
            <a:r>
              <a:rPr lang="en-US" altLang="ja-JP" sz="2600" b="1" dirty="0">
                <a:solidFill>
                  <a:srgbClr val="000000"/>
                </a:solidFill>
              </a:rPr>
              <a:t>6.</a:t>
            </a:r>
            <a:r>
              <a:rPr lang="ja-JP" altLang="en-US" sz="2600" b="1" dirty="0">
                <a:solidFill>
                  <a:srgbClr val="000000"/>
                </a:solidFill>
              </a:rPr>
              <a:t>汚染した体液</a:t>
            </a:r>
            <a:r>
              <a:rPr lang="en-US" altLang="ja-JP" sz="2600" b="1" dirty="0">
                <a:solidFill>
                  <a:srgbClr val="000000"/>
                </a:solidFill>
              </a:rPr>
              <a:t>-</a:t>
            </a:r>
            <a:r>
              <a:rPr lang="ja-JP" altLang="en-US" sz="2600" b="1" dirty="0">
                <a:solidFill>
                  <a:srgbClr val="000000"/>
                </a:solidFill>
              </a:rPr>
              <a:t>皮膚・粘膜はどの体液で汚染しましたか？</a:t>
            </a:r>
            <a:endParaRPr lang="en-US" altLang="ja-JP" sz="2600" b="1" dirty="0">
              <a:solidFill>
                <a:srgbClr val="000000"/>
              </a:solidFill>
            </a:endParaRPr>
          </a:p>
          <a:p>
            <a:pPr marL="0" lvl="0" indent="0">
              <a:buNone/>
            </a:pPr>
            <a:r>
              <a:rPr lang="ja-JP" altLang="en-US" sz="2600" dirty="0">
                <a:solidFill>
                  <a:srgbClr val="000000"/>
                </a:solidFill>
              </a:rPr>
              <a:t>  </a:t>
            </a:r>
            <a:r>
              <a:rPr lang="en-US" altLang="ja-JP" sz="2600" dirty="0">
                <a:solidFill>
                  <a:srgbClr val="000000"/>
                </a:solidFill>
              </a:rPr>
              <a:t>1⃣ </a:t>
            </a:r>
            <a:r>
              <a:rPr lang="ja-JP" altLang="en-US" sz="2600" dirty="0">
                <a:solidFill>
                  <a:srgbClr val="000000"/>
                </a:solidFill>
              </a:rPr>
              <a:t>血液又は血液製剤</a:t>
            </a:r>
            <a:r>
              <a:rPr lang="en-US" altLang="ja-JP" sz="2600" dirty="0">
                <a:solidFill>
                  <a:srgbClr val="000000"/>
                </a:solidFill>
              </a:rPr>
              <a:t>	</a:t>
            </a:r>
            <a:r>
              <a:rPr lang="ja-JP" altLang="en-US" sz="2600" dirty="0">
                <a:solidFill>
                  <a:srgbClr val="000000"/>
                </a:solidFill>
              </a:rPr>
              <a:t>　</a:t>
            </a:r>
            <a:r>
              <a:rPr lang="en-US" altLang="ja-JP" sz="2600" dirty="0">
                <a:solidFill>
                  <a:srgbClr val="000000"/>
                </a:solidFill>
              </a:rPr>
              <a:t>2⃣  </a:t>
            </a:r>
            <a:r>
              <a:rPr lang="ja-JP" altLang="en-US" sz="2600" dirty="0">
                <a:solidFill>
                  <a:srgbClr val="000000"/>
                </a:solidFill>
              </a:rPr>
              <a:t>吐物　</a:t>
            </a:r>
            <a:r>
              <a:rPr lang="en-US" altLang="ja-JP" sz="2600" dirty="0">
                <a:solidFill>
                  <a:srgbClr val="000000"/>
                </a:solidFill>
              </a:rPr>
              <a:t> 3⃣ </a:t>
            </a:r>
            <a:r>
              <a:rPr lang="ja-JP" altLang="en-US" sz="2600" dirty="0">
                <a:solidFill>
                  <a:srgbClr val="000000"/>
                </a:solidFill>
              </a:rPr>
              <a:t>痰 　</a:t>
            </a:r>
            <a:r>
              <a:rPr lang="en-US" altLang="ja-JP" sz="2600" dirty="0">
                <a:solidFill>
                  <a:srgbClr val="000000"/>
                </a:solidFill>
              </a:rPr>
              <a:t>4⃣ </a:t>
            </a:r>
            <a:r>
              <a:rPr lang="ja-JP" altLang="en-US" sz="2600" dirty="0">
                <a:solidFill>
                  <a:srgbClr val="000000"/>
                </a:solidFill>
              </a:rPr>
              <a:t>唾液 　</a:t>
            </a:r>
            <a:r>
              <a:rPr lang="en-US" altLang="ja-JP" sz="2600" dirty="0">
                <a:solidFill>
                  <a:srgbClr val="000000"/>
                </a:solidFill>
              </a:rPr>
              <a:t>5⃣ </a:t>
            </a:r>
            <a:r>
              <a:rPr lang="ja-JP" altLang="en-US" sz="2600" dirty="0">
                <a:solidFill>
                  <a:srgbClr val="000000"/>
                </a:solidFill>
              </a:rPr>
              <a:t>脳脊髄液</a:t>
            </a:r>
            <a:endParaRPr lang="en-US" altLang="ja-JP" sz="2600" dirty="0">
              <a:solidFill>
                <a:srgbClr val="000000"/>
              </a:solidFill>
            </a:endParaRPr>
          </a:p>
          <a:p>
            <a:pPr marL="0" lvl="0" indent="0">
              <a:buNone/>
            </a:pPr>
            <a:r>
              <a:rPr lang="ja-JP" altLang="en-US" sz="2600" dirty="0">
                <a:solidFill>
                  <a:srgbClr val="000000"/>
                </a:solidFill>
              </a:rPr>
              <a:t>  </a:t>
            </a:r>
            <a:r>
              <a:rPr lang="en-US" altLang="ja-JP" sz="2600" dirty="0">
                <a:solidFill>
                  <a:srgbClr val="000000"/>
                </a:solidFill>
              </a:rPr>
              <a:t>6⃣ </a:t>
            </a:r>
            <a:r>
              <a:rPr lang="ja-JP" altLang="en-US" sz="2600" dirty="0">
                <a:solidFill>
                  <a:srgbClr val="000000"/>
                </a:solidFill>
              </a:rPr>
              <a:t>腹水</a:t>
            </a:r>
            <a:r>
              <a:rPr lang="en-US" altLang="ja-JP" sz="2600" dirty="0">
                <a:solidFill>
                  <a:srgbClr val="000000"/>
                </a:solidFill>
              </a:rPr>
              <a:t>    </a:t>
            </a:r>
            <a:r>
              <a:rPr lang="ja-JP" altLang="en-US" sz="2600" dirty="0">
                <a:solidFill>
                  <a:srgbClr val="000000"/>
                </a:solidFill>
              </a:rPr>
              <a:t> </a:t>
            </a:r>
            <a:r>
              <a:rPr lang="en-US" altLang="ja-JP" sz="2600" dirty="0">
                <a:solidFill>
                  <a:srgbClr val="000000"/>
                </a:solidFill>
              </a:rPr>
              <a:t>7⃣  </a:t>
            </a:r>
            <a:r>
              <a:rPr lang="ja-JP" altLang="en-US" sz="2600" dirty="0">
                <a:solidFill>
                  <a:srgbClr val="000000"/>
                </a:solidFill>
              </a:rPr>
              <a:t>胸水</a:t>
            </a:r>
            <a:r>
              <a:rPr lang="en-US" altLang="ja-JP" sz="2600" dirty="0">
                <a:solidFill>
                  <a:srgbClr val="000000"/>
                </a:solidFill>
              </a:rPr>
              <a:t>	   8⃣ </a:t>
            </a:r>
            <a:r>
              <a:rPr lang="ja-JP" altLang="en-US" sz="2600" dirty="0">
                <a:solidFill>
                  <a:srgbClr val="000000"/>
                </a:solidFill>
              </a:rPr>
              <a:t>羊水　  </a:t>
            </a:r>
            <a:r>
              <a:rPr lang="en-US" altLang="ja-JP" sz="2600" dirty="0">
                <a:solidFill>
                  <a:srgbClr val="000000"/>
                </a:solidFill>
              </a:rPr>
              <a:t>9⃣ </a:t>
            </a:r>
            <a:r>
              <a:rPr lang="ja-JP" altLang="en-US" sz="2600" dirty="0">
                <a:solidFill>
                  <a:srgbClr val="000000"/>
                </a:solidFill>
              </a:rPr>
              <a:t>尿</a:t>
            </a:r>
            <a:r>
              <a:rPr lang="en-US" altLang="ja-JP" sz="2600" dirty="0">
                <a:solidFill>
                  <a:srgbClr val="000000"/>
                </a:solidFill>
              </a:rPr>
              <a:t>    99.</a:t>
            </a:r>
            <a:r>
              <a:rPr lang="ja-JP" altLang="en-US" sz="2600" dirty="0">
                <a:solidFill>
                  <a:srgbClr val="000000"/>
                </a:solidFill>
              </a:rPr>
              <a:t>その他（記載）</a:t>
            </a:r>
          </a:p>
          <a:p>
            <a:pPr marL="0" lvl="0" indent="0">
              <a:spcBef>
                <a:spcPts val="1200"/>
              </a:spcBef>
              <a:buNone/>
            </a:pPr>
            <a:r>
              <a:rPr lang="en-US" altLang="ja-JP" sz="2600" b="1" dirty="0">
                <a:solidFill>
                  <a:srgbClr val="000000"/>
                </a:solidFill>
              </a:rPr>
              <a:t>7.</a:t>
            </a:r>
            <a:r>
              <a:rPr lang="ja-JP" altLang="en-US" sz="2600" b="1" dirty="0">
                <a:solidFill>
                  <a:srgbClr val="000000"/>
                </a:solidFill>
              </a:rPr>
              <a:t>汚染組織・状態　汚染したのはどこですか？</a:t>
            </a:r>
            <a:endParaRPr lang="en-US" altLang="ja-JP" sz="2600" b="1" dirty="0">
              <a:solidFill>
                <a:srgbClr val="000000"/>
              </a:solidFill>
            </a:endParaRPr>
          </a:p>
          <a:p>
            <a:pPr marL="0" lvl="0" indent="0">
              <a:buNone/>
            </a:pPr>
            <a:r>
              <a:rPr lang="ja-JP" altLang="en-US" sz="2600" dirty="0">
                <a:solidFill>
                  <a:srgbClr val="000000"/>
                </a:solidFill>
              </a:rPr>
              <a:t>　</a:t>
            </a:r>
            <a:r>
              <a:rPr lang="en-US" altLang="ja-JP" sz="2600" dirty="0">
                <a:solidFill>
                  <a:srgbClr val="000000"/>
                </a:solidFill>
              </a:rPr>
              <a:t>1⃣  </a:t>
            </a:r>
            <a:r>
              <a:rPr lang="ja-JP" altLang="en-US" sz="2600" dirty="0">
                <a:solidFill>
                  <a:srgbClr val="000000"/>
                </a:solidFill>
              </a:rPr>
              <a:t>無傷な皮膚</a:t>
            </a:r>
            <a:endParaRPr lang="en-US" altLang="ja-JP" sz="2600" dirty="0">
              <a:solidFill>
                <a:srgbClr val="000000"/>
              </a:solidFill>
            </a:endParaRPr>
          </a:p>
          <a:p>
            <a:pPr marL="0" lvl="0" indent="0">
              <a:buNone/>
            </a:pPr>
            <a:r>
              <a:rPr lang="ja-JP" altLang="en-US" sz="2600" dirty="0">
                <a:solidFill>
                  <a:srgbClr val="000000"/>
                </a:solidFill>
              </a:rPr>
              <a:t>　</a:t>
            </a:r>
            <a:r>
              <a:rPr lang="en-US" altLang="ja-JP" sz="2600" dirty="0">
                <a:solidFill>
                  <a:srgbClr val="000000"/>
                </a:solidFill>
              </a:rPr>
              <a:t>2⃣  </a:t>
            </a:r>
            <a:r>
              <a:rPr lang="ja-JP" altLang="en-US" sz="2600" dirty="0">
                <a:solidFill>
                  <a:srgbClr val="000000"/>
                </a:solidFill>
              </a:rPr>
              <a:t>傷のある皮膚（皮膚炎・擦り傷等）</a:t>
            </a:r>
            <a:endParaRPr lang="en-US" altLang="ja-JP" sz="2600" dirty="0">
              <a:solidFill>
                <a:srgbClr val="000000"/>
              </a:solidFill>
            </a:endParaRPr>
          </a:p>
          <a:p>
            <a:pPr marL="0" lvl="0" indent="0">
              <a:buNone/>
            </a:pPr>
            <a:r>
              <a:rPr lang="ja-JP" altLang="en-US" sz="2600" dirty="0">
                <a:solidFill>
                  <a:srgbClr val="000000"/>
                </a:solidFill>
              </a:rPr>
              <a:t>　</a:t>
            </a:r>
            <a:r>
              <a:rPr lang="en-US" altLang="ja-JP" sz="2600" dirty="0">
                <a:solidFill>
                  <a:srgbClr val="000000"/>
                </a:solidFill>
              </a:rPr>
              <a:t>3⃣  </a:t>
            </a:r>
            <a:r>
              <a:rPr lang="ja-JP" altLang="en-US" sz="2600" dirty="0">
                <a:solidFill>
                  <a:srgbClr val="000000"/>
                </a:solidFill>
              </a:rPr>
              <a:t>眼　  　 </a:t>
            </a:r>
            <a:r>
              <a:rPr lang="en-US" altLang="ja-JP" sz="2600" dirty="0">
                <a:solidFill>
                  <a:srgbClr val="000000"/>
                </a:solidFill>
              </a:rPr>
              <a:t>4⃣  </a:t>
            </a:r>
            <a:r>
              <a:rPr lang="ja-JP" altLang="en-US" sz="2600" dirty="0">
                <a:solidFill>
                  <a:srgbClr val="000000"/>
                </a:solidFill>
              </a:rPr>
              <a:t>鼻　　　　</a:t>
            </a:r>
            <a:r>
              <a:rPr lang="en-US" altLang="ja-JP" sz="2600" dirty="0">
                <a:solidFill>
                  <a:srgbClr val="000000"/>
                </a:solidFill>
              </a:rPr>
              <a:t>5⃣  </a:t>
            </a:r>
            <a:r>
              <a:rPr lang="ja-JP" altLang="en-US" sz="2600" dirty="0">
                <a:solidFill>
                  <a:srgbClr val="000000"/>
                </a:solidFill>
              </a:rPr>
              <a:t>口　　　</a:t>
            </a:r>
            <a:r>
              <a:rPr lang="en-US" altLang="ja-JP" sz="2600" dirty="0">
                <a:solidFill>
                  <a:srgbClr val="000000"/>
                </a:solidFill>
              </a:rPr>
              <a:t>99.</a:t>
            </a:r>
            <a:r>
              <a:rPr lang="ja-JP" altLang="en-US" sz="2600" dirty="0">
                <a:solidFill>
                  <a:srgbClr val="000000"/>
                </a:solidFill>
              </a:rPr>
              <a:t>その他</a:t>
            </a:r>
            <a:endParaRPr lang="en-US" altLang="ja-JP" sz="2600" dirty="0">
              <a:solidFill>
                <a:srgbClr val="000000"/>
              </a:solidFill>
            </a:endParaRPr>
          </a:p>
          <a:p>
            <a:pPr marL="0" lvl="0" indent="0">
              <a:spcBef>
                <a:spcPts val="1200"/>
              </a:spcBef>
              <a:buNone/>
            </a:pPr>
            <a:r>
              <a:rPr lang="en-US" altLang="ja-JP" sz="2600" b="1" dirty="0">
                <a:solidFill>
                  <a:srgbClr val="000000"/>
                </a:solidFill>
              </a:rPr>
              <a:t>8 </a:t>
            </a:r>
            <a:r>
              <a:rPr lang="ja-JP" altLang="en-US" sz="2600" b="1" dirty="0">
                <a:solidFill>
                  <a:srgbClr val="000000"/>
                </a:solidFill>
              </a:rPr>
              <a:t>汚染時の状況─血液・体液はどのようにして接触しましたか？</a:t>
            </a:r>
            <a:endParaRPr lang="en-US" altLang="ja-JP" sz="2600" b="1" dirty="0">
              <a:solidFill>
                <a:srgbClr val="000000"/>
              </a:solidFill>
            </a:endParaRPr>
          </a:p>
          <a:p>
            <a:pPr marL="0" lvl="0" indent="0">
              <a:spcBef>
                <a:spcPts val="600"/>
              </a:spcBef>
              <a:buNone/>
            </a:pPr>
            <a:r>
              <a:rPr lang="en-US" altLang="ja-JP" sz="2600" dirty="0">
                <a:solidFill>
                  <a:srgbClr val="000000"/>
                </a:solidFill>
              </a:rPr>
              <a:t>  1⃣ </a:t>
            </a:r>
            <a:r>
              <a:rPr lang="ja-JP" altLang="en-US" sz="2600" dirty="0">
                <a:solidFill>
                  <a:srgbClr val="000000"/>
                </a:solidFill>
              </a:rPr>
              <a:t>防備していない皮膚・粘膜に触れた</a:t>
            </a:r>
            <a:endParaRPr lang="en-US" altLang="ja-JP" sz="2600" dirty="0">
              <a:solidFill>
                <a:srgbClr val="000000"/>
              </a:solidFill>
            </a:endParaRPr>
          </a:p>
          <a:p>
            <a:pPr marL="0" lvl="0" indent="0">
              <a:spcBef>
                <a:spcPts val="0"/>
              </a:spcBef>
              <a:buNone/>
            </a:pPr>
            <a:r>
              <a:rPr lang="ja-JP" altLang="en-US" sz="2600" dirty="0">
                <a:solidFill>
                  <a:srgbClr val="000000"/>
                </a:solidFill>
              </a:rPr>
              <a:t> </a:t>
            </a:r>
            <a:r>
              <a:rPr lang="en-US" altLang="ja-JP" sz="2600" dirty="0">
                <a:solidFill>
                  <a:srgbClr val="000000"/>
                </a:solidFill>
              </a:rPr>
              <a:t> 2⃣ </a:t>
            </a:r>
            <a:r>
              <a:rPr lang="ja-JP" altLang="en-US" sz="2600" dirty="0">
                <a:solidFill>
                  <a:srgbClr val="000000"/>
                </a:solidFill>
              </a:rPr>
              <a:t>防衣や防具のすき間の皮膚に触れた</a:t>
            </a:r>
            <a:endParaRPr lang="en-US" altLang="ja-JP" sz="2600" dirty="0">
              <a:solidFill>
                <a:srgbClr val="000000"/>
              </a:solidFill>
            </a:endParaRPr>
          </a:p>
          <a:p>
            <a:pPr marL="0" lvl="0" indent="0">
              <a:spcBef>
                <a:spcPts val="0"/>
              </a:spcBef>
              <a:buNone/>
            </a:pPr>
            <a:r>
              <a:rPr lang="en-US" altLang="ja-JP" sz="2600" dirty="0">
                <a:solidFill>
                  <a:srgbClr val="000000"/>
                </a:solidFill>
              </a:rPr>
              <a:t>  3⃣ </a:t>
            </a:r>
            <a:r>
              <a:rPr lang="ja-JP" altLang="en-US" sz="2600" dirty="0">
                <a:solidFill>
                  <a:srgbClr val="000000"/>
                </a:solidFill>
              </a:rPr>
              <a:t>防衣や防具を浸透して触れた</a:t>
            </a:r>
            <a:endParaRPr lang="en-US" altLang="ja-JP" sz="2600" dirty="0">
              <a:solidFill>
                <a:srgbClr val="000000"/>
              </a:solidFill>
            </a:endParaRPr>
          </a:p>
          <a:p>
            <a:pPr marL="0" lvl="0" indent="0">
              <a:spcBef>
                <a:spcPts val="0"/>
              </a:spcBef>
              <a:buNone/>
            </a:pPr>
            <a:r>
              <a:rPr lang="ja-JP" altLang="en-US" sz="2600" dirty="0">
                <a:solidFill>
                  <a:srgbClr val="000000"/>
                </a:solidFill>
              </a:rPr>
              <a:t>　</a:t>
            </a:r>
            <a:r>
              <a:rPr lang="en-US" altLang="ja-JP" sz="2600" dirty="0">
                <a:solidFill>
                  <a:srgbClr val="000000"/>
                </a:solidFill>
              </a:rPr>
              <a:t>4⃣ </a:t>
            </a:r>
            <a:r>
              <a:rPr lang="ja-JP" altLang="en-US" sz="2600" dirty="0">
                <a:solidFill>
                  <a:srgbClr val="000000"/>
                </a:solidFill>
              </a:rPr>
              <a:t>白衣などの衣類を浸透して触れた</a:t>
            </a:r>
            <a:endParaRPr lang="en-US" altLang="ja-JP" sz="2600" dirty="0">
              <a:solidFill>
                <a:srgbClr val="000000"/>
              </a:solidFill>
            </a:endParaRPr>
          </a:p>
          <a:p>
            <a:pPr marL="0" lvl="0" indent="0">
              <a:spcBef>
                <a:spcPts val="1200"/>
              </a:spcBef>
              <a:buNone/>
            </a:pPr>
            <a:r>
              <a:rPr lang="en-US" altLang="ja-JP" sz="2600" b="1" dirty="0">
                <a:solidFill>
                  <a:srgbClr val="000000"/>
                </a:solidFill>
              </a:rPr>
              <a:t>12.</a:t>
            </a:r>
            <a:r>
              <a:rPr lang="ja-JP" altLang="en-US" sz="2600" b="1" dirty="0">
                <a:solidFill>
                  <a:srgbClr val="000000"/>
                </a:solidFill>
              </a:rPr>
              <a:t>接触量</a:t>
            </a:r>
            <a:r>
              <a:rPr lang="en-US" altLang="ja-JP" sz="2600" b="1" dirty="0">
                <a:solidFill>
                  <a:srgbClr val="000000"/>
                </a:solidFill>
              </a:rPr>
              <a:t>-</a:t>
            </a:r>
            <a:r>
              <a:rPr lang="ja-JP" altLang="en-US" sz="2600" b="1" dirty="0">
                <a:solidFill>
                  <a:srgbClr val="000000"/>
                </a:solidFill>
              </a:rPr>
              <a:t>皮膚・粘膜に接触した血液・体液の量はどの位でしたか？</a:t>
            </a:r>
            <a:endParaRPr lang="en-US" altLang="ja-JP" sz="2600" b="1" dirty="0">
              <a:solidFill>
                <a:srgbClr val="000000"/>
              </a:solidFill>
            </a:endParaRPr>
          </a:p>
          <a:p>
            <a:pPr marL="0" lvl="0" indent="0">
              <a:buNone/>
            </a:pPr>
            <a:r>
              <a:rPr lang="ja-JP" altLang="en-US" sz="2600" dirty="0">
                <a:solidFill>
                  <a:srgbClr val="000000"/>
                </a:solidFill>
              </a:rPr>
              <a:t>  </a:t>
            </a:r>
            <a:r>
              <a:rPr lang="en-US" altLang="ja-JP" sz="2600" dirty="0">
                <a:solidFill>
                  <a:srgbClr val="000000"/>
                </a:solidFill>
              </a:rPr>
              <a:t>1⃣</a:t>
            </a:r>
            <a:r>
              <a:rPr lang="ja-JP" altLang="en-US" sz="2600" dirty="0">
                <a:solidFill>
                  <a:srgbClr val="000000"/>
                </a:solidFill>
              </a:rPr>
              <a:t>少量（</a:t>
            </a:r>
            <a:r>
              <a:rPr lang="en-US" altLang="ja-JP" sz="2600" dirty="0">
                <a:solidFill>
                  <a:srgbClr val="000000"/>
                </a:solidFill>
              </a:rPr>
              <a:t>5cc</a:t>
            </a:r>
            <a:r>
              <a:rPr lang="ja-JP" altLang="en-US" sz="2600" dirty="0">
                <a:solidFill>
                  <a:srgbClr val="000000"/>
                </a:solidFill>
              </a:rPr>
              <a:t>未満）  </a:t>
            </a:r>
            <a:r>
              <a:rPr lang="en-US" altLang="ja-JP" sz="2600" dirty="0">
                <a:solidFill>
                  <a:srgbClr val="000000"/>
                </a:solidFill>
              </a:rPr>
              <a:t>2⃣</a:t>
            </a:r>
            <a:r>
              <a:rPr lang="ja-JP" altLang="en-US" sz="2600" dirty="0">
                <a:solidFill>
                  <a:srgbClr val="000000"/>
                </a:solidFill>
              </a:rPr>
              <a:t>中等量（</a:t>
            </a:r>
            <a:r>
              <a:rPr lang="en-US" altLang="ja-JP" sz="2600" dirty="0">
                <a:solidFill>
                  <a:srgbClr val="000000"/>
                </a:solidFill>
              </a:rPr>
              <a:t>5</a:t>
            </a:r>
            <a:r>
              <a:rPr lang="ja-JP" altLang="en-US" sz="2600" dirty="0">
                <a:solidFill>
                  <a:srgbClr val="000000"/>
                </a:solidFill>
              </a:rPr>
              <a:t>～</a:t>
            </a:r>
            <a:r>
              <a:rPr lang="en-US" altLang="ja-JP" sz="2600" dirty="0">
                <a:solidFill>
                  <a:srgbClr val="000000"/>
                </a:solidFill>
              </a:rPr>
              <a:t>50cc</a:t>
            </a:r>
            <a:r>
              <a:rPr lang="ja-JP" altLang="en-US" sz="2600" dirty="0">
                <a:solidFill>
                  <a:srgbClr val="000000"/>
                </a:solidFill>
              </a:rPr>
              <a:t>）</a:t>
            </a:r>
            <a:r>
              <a:rPr lang="en-US" altLang="ja-JP" sz="2600" dirty="0">
                <a:solidFill>
                  <a:srgbClr val="000000"/>
                </a:solidFill>
              </a:rPr>
              <a:t> </a:t>
            </a:r>
            <a:r>
              <a:rPr lang="ja-JP" altLang="en-US" sz="2600" dirty="0">
                <a:solidFill>
                  <a:srgbClr val="000000"/>
                </a:solidFill>
              </a:rPr>
              <a:t> </a:t>
            </a:r>
            <a:r>
              <a:rPr lang="en-US" altLang="ja-JP" sz="2600" dirty="0">
                <a:solidFill>
                  <a:srgbClr val="000000"/>
                </a:solidFill>
              </a:rPr>
              <a:t>3⃣ </a:t>
            </a:r>
            <a:r>
              <a:rPr lang="ja-JP" altLang="en-US" sz="2600" dirty="0">
                <a:solidFill>
                  <a:srgbClr val="000000"/>
                </a:solidFill>
              </a:rPr>
              <a:t>大量（</a:t>
            </a:r>
            <a:r>
              <a:rPr lang="en-US" altLang="ja-JP" sz="2600" dirty="0">
                <a:solidFill>
                  <a:srgbClr val="000000"/>
                </a:solidFill>
              </a:rPr>
              <a:t>50cc</a:t>
            </a:r>
            <a:r>
              <a:rPr lang="ja-JP" altLang="en-US" sz="2600" dirty="0">
                <a:solidFill>
                  <a:srgbClr val="000000"/>
                </a:solidFill>
              </a:rPr>
              <a:t>以上）</a:t>
            </a:r>
          </a:p>
          <a:p>
            <a:pPr marL="0" lvl="0" indent="0">
              <a:buNone/>
            </a:pPr>
            <a:endParaRPr lang="en-US" altLang="ja-JP" sz="2600" dirty="0">
              <a:solidFill>
                <a:srgbClr val="000000"/>
              </a:solidFill>
            </a:endParaRPr>
          </a:p>
        </p:txBody>
      </p:sp>
      <p:sp>
        <p:nvSpPr>
          <p:cNvPr id="4" name="スライド番号プレースホルダー 3">
            <a:extLst>
              <a:ext uri="{FF2B5EF4-FFF2-40B4-BE49-F238E27FC236}">
                <a16:creationId xmlns:a16="http://schemas.microsoft.com/office/drawing/2014/main" id="{F86AA7BC-3148-4935-99A8-60749736A40A}"/>
              </a:ext>
            </a:extLst>
          </p:cNvPr>
          <p:cNvSpPr>
            <a:spLocks noGrp="1"/>
          </p:cNvSpPr>
          <p:nvPr>
            <p:ph type="sldNum" sz="quarter" idx="12"/>
          </p:nvPr>
        </p:nvSpPr>
        <p:spPr/>
        <p:txBody>
          <a:bodyPr/>
          <a:lstStyle/>
          <a:p>
            <a:fld id="{F4ECA96E-B521-4663-834A-FAF7D2399001}" type="slidenum">
              <a:rPr lang="en-US" altLang="ja-JP" smtClean="0"/>
              <a:pPr/>
              <a:t>17</a:t>
            </a:fld>
            <a:endParaRPr lang="en-US" altLang="ja-JP"/>
          </a:p>
        </p:txBody>
      </p:sp>
      <p:sp>
        <p:nvSpPr>
          <p:cNvPr id="6" name="テキスト ボックス 5">
            <a:extLst>
              <a:ext uri="{FF2B5EF4-FFF2-40B4-BE49-F238E27FC236}">
                <a16:creationId xmlns:a16="http://schemas.microsoft.com/office/drawing/2014/main" id="{D0B1EB32-72CC-4C01-8BFA-345136550A55}"/>
              </a:ext>
            </a:extLst>
          </p:cNvPr>
          <p:cNvSpPr txBox="1"/>
          <p:nvPr/>
        </p:nvSpPr>
        <p:spPr>
          <a:xfrm>
            <a:off x="683568" y="6453336"/>
            <a:ext cx="5688632" cy="369332"/>
          </a:xfrm>
          <a:prstGeom prst="rect">
            <a:avLst/>
          </a:prstGeom>
          <a:noFill/>
        </p:spPr>
        <p:txBody>
          <a:bodyPr wrap="square" rtlCol="0">
            <a:spAutoFit/>
          </a:bodyPr>
          <a:lstStyle/>
          <a:p>
            <a:r>
              <a:rPr lang="ja-JP" altLang="en-US" dirty="0">
                <a:solidFill>
                  <a:schemeClr val="tx2"/>
                </a:solidFill>
              </a:rPr>
              <a:t>職業感染制御研究会ホームページに</a:t>
            </a:r>
            <a:r>
              <a:rPr lang="en-US" altLang="ja-JP" dirty="0">
                <a:solidFill>
                  <a:schemeClr val="tx2"/>
                </a:solidFill>
              </a:rPr>
              <a:t>PPE</a:t>
            </a:r>
            <a:r>
              <a:rPr lang="ja-JP" altLang="en-US" dirty="0">
                <a:solidFill>
                  <a:schemeClr val="tx2"/>
                </a:solidFill>
              </a:rPr>
              <a:t>カタログ集掲載</a:t>
            </a:r>
            <a:endParaRPr kumimoji="1" lang="ja-JP" altLang="en-US" dirty="0">
              <a:solidFill>
                <a:schemeClr val="tx2"/>
              </a:solidFill>
            </a:endParaRPr>
          </a:p>
        </p:txBody>
      </p:sp>
    </p:spTree>
    <p:extLst>
      <p:ext uri="{BB962C8B-B14F-4D97-AF65-F5344CB8AC3E}">
        <p14:creationId xmlns:p14="http://schemas.microsoft.com/office/powerpoint/2010/main" val="146075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32EEB4-E5F0-43AD-94CA-C53F2CB0CE38}"/>
              </a:ext>
            </a:extLst>
          </p:cNvPr>
          <p:cNvSpPr>
            <a:spLocks noGrp="1"/>
          </p:cNvSpPr>
          <p:nvPr>
            <p:ph type="title"/>
          </p:nvPr>
        </p:nvSpPr>
        <p:spPr/>
        <p:txBody>
          <a:bodyPr/>
          <a:lstStyle/>
          <a:p>
            <a:r>
              <a:rPr kumimoji="1" lang="ja-JP" altLang="en-US" sz="3200" dirty="0"/>
              <a:t>報告者が曝露の実態を正しく報告するには？</a:t>
            </a:r>
          </a:p>
        </p:txBody>
      </p:sp>
      <p:sp>
        <p:nvSpPr>
          <p:cNvPr id="3" name="コンテンツ プレースホルダー 2">
            <a:extLst>
              <a:ext uri="{FF2B5EF4-FFF2-40B4-BE49-F238E27FC236}">
                <a16:creationId xmlns:a16="http://schemas.microsoft.com/office/drawing/2014/main" id="{4BFE22A0-E076-447E-B80F-0874CD50AB75}"/>
              </a:ext>
            </a:extLst>
          </p:cNvPr>
          <p:cNvSpPr>
            <a:spLocks noGrp="1"/>
          </p:cNvSpPr>
          <p:nvPr>
            <p:ph idx="1"/>
          </p:nvPr>
        </p:nvSpPr>
        <p:spPr>
          <a:xfrm>
            <a:off x="357466" y="1484784"/>
            <a:ext cx="8296762" cy="4959617"/>
          </a:xfrm>
        </p:spPr>
        <p:txBody>
          <a:bodyPr>
            <a:normAutofit fontScale="92500" lnSpcReduction="10000"/>
          </a:bodyPr>
          <a:lstStyle/>
          <a:p>
            <a:r>
              <a:rPr lang="ja-JP" altLang="en-US" sz="2800" dirty="0">
                <a:latin typeface="+mn-ea"/>
              </a:rPr>
              <a:t>報告者は年に数回も報告の機会はないため、</a:t>
            </a:r>
            <a:r>
              <a:rPr lang="en-US" altLang="ja-JP" sz="2800" dirty="0">
                <a:latin typeface="+mn-ea"/>
              </a:rPr>
              <a:t>100%</a:t>
            </a:r>
            <a:r>
              <a:rPr lang="ja-JP" altLang="en-US" sz="2800" dirty="0">
                <a:latin typeface="+mn-ea"/>
              </a:rPr>
              <a:t>正確な項目チェック（報告データ）を求めるのは難しい</a:t>
            </a:r>
            <a:endParaRPr lang="en-US" altLang="ja-JP" sz="2800" dirty="0">
              <a:latin typeface="+mn-ea"/>
            </a:endParaRPr>
          </a:p>
          <a:p>
            <a:r>
              <a:rPr kumimoji="1" lang="ja-JP" altLang="en-US" sz="2800" dirty="0">
                <a:latin typeface="+mn-ea"/>
              </a:rPr>
              <a:t>一方、設問</a:t>
            </a:r>
            <a:r>
              <a:rPr lang="ja-JP" altLang="en-US" sz="2800" dirty="0">
                <a:latin typeface="+mn-ea"/>
              </a:rPr>
              <a:t>「</a:t>
            </a:r>
            <a:r>
              <a:rPr lang="en-US" altLang="ja-JP" sz="2800" dirty="0">
                <a:latin typeface="+mn-ea"/>
              </a:rPr>
              <a:t>A</a:t>
            </a:r>
            <a:r>
              <a:rPr kumimoji="1" lang="en-US" altLang="ja-JP" sz="2800" dirty="0">
                <a:latin typeface="+mn-ea"/>
              </a:rPr>
              <a:t>17.</a:t>
            </a:r>
            <a:r>
              <a:rPr lang="en-US" altLang="ja-JP" sz="2800" dirty="0">
                <a:latin typeface="+mn-ea"/>
              </a:rPr>
              <a:t> </a:t>
            </a:r>
            <a:r>
              <a:rPr lang="ja-JP" altLang="ja-JP" sz="2800" dirty="0">
                <a:latin typeface="+mn-ea"/>
              </a:rPr>
              <a:t>針刺し・切創発生時の状況及び背景について詳しく記載してください</a:t>
            </a:r>
            <a:r>
              <a:rPr lang="ja-JP" altLang="en-US" sz="2800" dirty="0">
                <a:latin typeface="+mn-ea"/>
              </a:rPr>
              <a:t>」「</a:t>
            </a:r>
            <a:r>
              <a:rPr lang="en-US" altLang="ja-JP" sz="2800" dirty="0">
                <a:latin typeface="+mn-ea"/>
              </a:rPr>
              <a:t>B16.</a:t>
            </a:r>
            <a:r>
              <a:rPr lang="ja-JP" altLang="en-US" sz="2800" dirty="0">
                <a:latin typeface="+mn-ea"/>
              </a:rPr>
              <a:t> 汚染時の状況及び背景について詳しく記載してください」での自由記述文は詳細で回答率が高く、実態を把握する上で貴重な情報源</a:t>
            </a:r>
            <a:endParaRPr lang="en-US" altLang="ja-JP" sz="2800" dirty="0">
              <a:latin typeface="+mn-ea"/>
            </a:endParaRPr>
          </a:p>
          <a:p>
            <a:pPr marL="400050" lvl="1" indent="0">
              <a:buNone/>
            </a:pPr>
            <a:r>
              <a:rPr lang="ja-JP" altLang="en-US" sz="2400" dirty="0">
                <a:latin typeface="+mn-ea"/>
              </a:rPr>
              <a:t>→データ管理者の確認によって正確な報告データに修正可能</a:t>
            </a:r>
            <a:endParaRPr lang="en-US" altLang="ja-JP" sz="2400" dirty="0">
              <a:latin typeface="+mn-ea"/>
            </a:endParaRPr>
          </a:p>
          <a:p>
            <a:pPr marL="0" indent="0">
              <a:buNone/>
            </a:pPr>
            <a:r>
              <a:rPr lang="ja-JP" altLang="en-US" sz="2800" dirty="0">
                <a:solidFill>
                  <a:srgbClr val="C00000"/>
                </a:solidFill>
                <a:effectLst>
                  <a:outerShdw blurRad="38100" dist="38100" dir="2700000" algn="tl">
                    <a:srgbClr val="000000">
                      <a:alpha val="43137"/>
                    </a:srgbClr>
                  </a:outerShdw>
                </a:effectLst>
                <a:latin typeface="+mn-ea"/>
              </a:rPr>
              <a:t>　　　</a:t>
            </a:r>
            <a:r>
              <a:rPr lang="en-US" altLang="ja-JP" sz="2800" u="sng" dirty="0">
                <a:solidFill>
                  <a:srgbClr val="C00000"/>
                </a:solidFill>
                <a:effectLst>
                  <a:outerShdw blurRad="38100" dist="38100" dir="2700000" algn="tl">
                    <a:srgbClr val="000000">
                      <a:alpha val="43137"/>
                    </a:srgbClr>
                  </a:outerShdw>
                </a:effectLst>
                <a:latin typeface="+mn-ea"/>
              </a:rPr>
              <a:t>JES2015</a:t>
            </a:r>
            <a:r>
              <a:rPr lang="ja-JP" altLang="en-US" sz="2800" u="sng" dirty="0">
                <a:solidFill>
                  <a:srgbClr val="C00000"/>
                </a:solidFill>
                <a:effectLst>
                  <a:outerShdw blurRad="38100" dist="38100" dir="2700000" algn="tl">
                    <a:srgbClr val="000000">
                      <a:alpha val="43137"/>
                    </a:srgbClr>
                  </a:outerShdw>
                </a:effectLst>
                <a:latin typeface="+mn-ea"/>
              </a:rPr>
              <a:t>における記述文記載率</a:t>
            </a:r>
            <a:endParaRPr lang="en-US" altLang="ja-JP" sz="2800" u="sng" dirty="0">
              <a:solidFill>
                <a:srgbClr val="C00000"/>
              </a:solidFill>
              <a:effectLst>
                <a:outerShdw blurRad="38100" dist="38100" dir="2700000" algn="tl">
                  <a:srgbClr val="000000">
                    <a:alpha val="43137"/>
                  </a:srgbClr>
                </a:outerShdw>
              </a:effectLst>
              <a:latin typeface="+mn-ea"/>
            </a:endParaRPr>
          </a:p>
          <a:p>
            <a:pPr marL="0" indent="0">
              <a:buNone/>
            </a:pPr>
            <a:r>
              <a:rPr lang="ja-JP" altLang="en-US" sz="2500" dirty="0">
                <a:solidFill>
                  <a:srgbClr val="C00000"/>
                </a:solidFill>
                <a:latin typeface="+mn-ea"/>
              </a:rPr>
              <a:t>　　　</a:t>
            </a:r>
            <a:r>
              <a:rPr lang="en-US" altLang="ja-JP" sz="2500" dirty="0">
                <a:solidFill>
                  <a:srgbClr val="C00000"/>
                </a:solidFill>
                <a:latin typeface="+mn-ea"/>
              </a:rPr>
              <a:t>A. </a:t>
            </a:r>
            <a:r>
              <a:rPr lang="ja-JP" altLang="en-US" sz="2500" dirty="0">
                <a:solidFill>
                  <a:srgbClr val="C00000"/>
                </a:solidFill>
                <a:latin typeface="+mn-ea"/>
              </a:rPr>
              <a:t>針刺し切創報告書</a:t>
            </a:r>
            <a:r>
              <a:rPr lang="en-US" altLang="ja-JP" sz="2500" dirty="0">
                <a:solidFill>
                  <a:srgbClr val="C00000"/>
                </a:solidFill>
                <a:latin typeface="+mn-ea"/>
              </a:rPr>
              <a:t>	     </a:t>
            </a:r>
            <a:r>
              <a:rPr lang="en-US" altLang="ja-JP" sz="2500" dirty="0">
                <a:solidFill>
                  <a:srgbClr val="C00000"/>
                </a:solidFill>
              </a:rPr>
              <a:t>97.1%</a:t>
            </a:r>
            <a:r>
              <a:rPr lang="en-US" altLang="ja-JP" sz="2500" dirty="0">
                <a:solidFill>
                  <a:srgbClr val="C00000"/>
                </a:solidFill>
                <a:latin typeface="+mn-ea"/>
              </a:rPr>
              <a:t> </a:t>
            </a:r>
            <a:r>
              <a:rPr lang="en-US" altLang="ja-JP" sz="2200" dirty="0">
                <a:solidFill>
                  <a:srgbClr val="C00000"/>
                </a:solidFill>
                <a:latin typeface="+mn-ea"/>
              </a:rPr>
              <a:t>(6,019/6,201</a:t>
            </a:r>
            <a:r>
              <a:rPr lang="ja-JP" altLang="en-US" sz="2200" dirty="0">
                <a:solidFill>
                  <a:srgbClr val="C00000"/>
                </a:solidFill>
                <a:latin typeface="+mn-ea"/>
              </a:rPr>
              <a:t>件</a:t>
            </a:r>
            <a:r>
              <a:rPr lang="en-US" altLang="ja-JP" sz="2200" dirty="0">
                <a:solidFill>
                  <a:srgbClr val="C00000"/>
                </a:solidFill>
                <a:latin typeface="+mn-ea"/>
              </a:rPr>
              <a:t>)</a:t>
            </a:r>
          </a:p>
          <a:p>
            <a:pPr marL="0" indent="0">
              <a:buNone/>
            </a:pPr>
            <a:r>
              <a:rPr lang="ja-JP" altLang="en-US" sz="2500" dirty="0">
                <a:solidFill>
                  <a:srgbClr val="C00000"/>
                </a:solidFill>
                <a:latin typeface="+mn-ea"/>
              </a:rPr>
              <a:t>　　　</a:t>
            </a:r>
            <a:r>
              <a:rPr lang="en-US" altLang="ja-JP" sz="2500" dirty="0">
                <a:solidFill>
                  <a:srgbClr val="C00000"/>
                </a:solidFill>
                <a:latin typeface="+mn-ea"/>
              </a:rPr>
              <a:t>B. </a:t>
            </a:r>
            <a:r>
              <a:rPr lang="ja-JP" altLang="en-US" sz="2500" dirty="0">
                <a:solidFill>
                  <a:srgbClr val="C00000"/>
                </a:solidFill>
                <a:latin typeface="+mn-ea"/>
              </a:rPr>
              <a:t>皮膚粘膜汚染報告書</a:t>
            </a:r>
            <a:r>
              <a:rPr lang="en-US" altLang="ja-JP" sz="2500" dirty="0">
                <a:solidFill>
                  <a:srgbClr val="C00000"/>
                </a:solidFill>
                <a:latin typeface="+mn-ea"/>
              </a:rPr>
              <a:t>   </a:t>
            </a:r>
            <a:r>
              <a:rPr lang="en-US" altLang="ja-JP" sz="2500" dirty="0">
                <a:solidFill>
                  <a:srgbClr val="C00000"/>
                </a:solidFill>
              </a:rPr>
              <a:t>98.6%</a:t>
            </a:r>
            <a:r>
              <a:rPr lang="en-US" altLang="ja-JP" sz="2500" dirty="0">
                <a:solidFill>
                  <a:srgbClr val="C00000"/>
                </a:solidFill>
                <a:latin typeface="+mn-ea"/>
              </a:rPr>
              <a:t> </a:t>
            </a:r>
            <a:r>
              <a:rPr lang="en-US" altLang="ja-JP" sz="2200" dirty="0">
                <a:solidFill>
                  <a:srgbClr val="C00000"/>
                </a:solidFill>
                <a:latin typeface="+mn-ea"/>
              </a:rPr>
              <a:t>(1,179/1,196</a:t>
            </a:r>
            <a:r>
              <a:rPr lang="ja-JP" altLang="en-US" sz="2200" dirty="0">
                <a:solidFill>
                  <a:srgbClr val="C00000"/>
                </a:solidFill>
                <a:latin typeface="+mn-ea"/>
              </a:rPr>
              <a:t>件</a:t>
            </a:r>
            <a:r>
              <a:rPr lang="en-US" altLang="ja-JP" sz="2200" dirty="0">
                <a:solidFill>
                  <a:srgbClr val="C00000"/>
                </a:solidFill>
                <a:latin typeface="+mn-ea"/>
              </a:rPr>
              <a:t>)</a:t>
            </a:r>
          </a:p>
          <a:p>
            <a:r>
              <a:rPr lang="ja-JP" altLang="en-US" sz="2800" dirty="0">
                <a:latin typeface="+mn-ea"/>
              </a:rPr>
              <a:t>報告者には、まずは、感染性に関わらず全ての血液体液曝露事例を報告することを最優先</a:t>
            </a:r>
            <a:endParaRPr lang="en-US" altLang="ja-JP" sz="2800" dirty="0">
              <a:latin typeface="+mn-ea"/>
            </a:endParaRPr>
          </a:p>
        </p:txBody>
      </p:sp>
      <p:sp>
        <p:nvSpPr>
          <p:cNvPr id="6" name="スライド番号プレースホルダー 5">
            <a:extLst>
              <a:ext uri="{FF2B5EF4-FFF2-40B4-BE49-F238E27FC236}">
                <a16:creationId xmlns:a16="http://schemas.microsoft.com/office/drawing/2014/main" id="{1F350B67-3EDE-4C83-B7C8-D8F8322A7524}"/>
              </a:ext>
            </a:extLst>
          </p:cNvPr>
          <p:cNvSpPr>
            <a:spLocks noGrp="1"/>
          </p:cNvSpPr>
          <p:nvPr>
            <p:ph type="sldNum" sz="quarter" idx="12"/>
          </p:nvPr>
        </p:nvSpPr>
        <p:spPr/>
        <p:txBody>
          <a:bodyPr/>
          <a:lstStyle/>
          <a:p>
            <a:fld id="{F4ECA96E-B521-4663-834A-FAF7D2399001}" type="slidenum">
              <a:rPr lang="en-US" altLang="ja-JP" smtClean="0"/>
              <a:pPr/>
              <a:t>18</a:t>
            </a:fld>
            <a:endParaRPr lang="en-US" altLang="ja-JP"/>
          </a:p>
        </p:txBody>
      </p:sp>
    </p:spTree>
    <p:extLst>
      <p:ext uri="{BB962C8B-B14F-4D97-AF65-F5344CB8AC3E}">
        <p14:creationId xmlns:p14="http://schemas.microsoft.com/office/powerpoint/2010/main" val="195105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idx="4294967295"/>
          </p:nvPr>
        </p:nvSpPr>
        <p:spPr>
          <a:xfrm>
            <a:off x="36513" y="197197"/>
            <a:ext cx="9144000" cy="1071563"/>
          </a:xfrm>
        </p:spPr>
        <p:txBody>
          <a:bodyPr>
            <a:normAutofit fontScale="90000"/>
          </a:bodyPr>
          <a:lstStyle/>
          <a:p>
            <a:pPr>
              <a:lnSpc>
                <a:spcPct val="90000"/>
              </a:lnSpc>
            </a:pPr>
            <a:r>
              <a:rPr lang="en-US" altLang="ja-JP" sz="3200" dirty="0">
                <a:latin typeface="Meiryo UI" panose="020B0604030504040204" pitchFamily="50" charset="-128"/>
                <a:ea typeface="Meiryo UI" panose="020B0604030504040204" pitchFamily="50" charset="-128"/>
                <a:cs typeface="Meiryo UI" panose="020B0604030504040204" pitchFamily="50" charset="-128"/>
              </a:rPr>
              <a:t>JES2015</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血液体液曝露に関する施設調査結果</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200" dirty="0">
                <a:latin typeface="Meiryo UI" panose="020B0604030504040204" pitchFamily="50" charset="-128"/>
                <a:ea typeface="Meiryo UI" panose="020B0604030504040204" pitchFamily="50" charset="-128"/>
                <a:cs typeface="Meiryo UI" panose="020B0604030504040204" pitchFamily="50" charset="-128"/>
              </a:rPr>
              <a:t> HCV</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針刺し割合の推移</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2800" dirty="0"/>
              <a:t>http://jrgoicp.umin.ac.jp/</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0" name="Rectangle 113"/>
          <p:cNvSpPr>
            <a:spLocks noChangeArrowheads="1"/>
          </p:cNvSpPr>
          <p:nvPr/>
        </p:nvSpPr>
        <p:spPr bwMode="auto">
          <a:xfrm>
            <a:off x="971724" y="1988964"/>
            <a:ext cx="215900" cy="215900"/>
          </a:xfrm>
          <a:prstGeom prst="rect">
            <a:avLst/>
          </a:prstGeom>
          <a:solidFill>
            <a:srgbClr val="33CC33"/>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031" name="Rectangle 114"/>
          <p:cNvSpPr>
            <a:spLocks noChangeArrowheads="1"/>
          </p:cNvSpPr>
          <p:nvPr/>
        </p:nvSpPr>
        <p:spPr bwMode="auto">
          <a:xfrm>
            <a:off x="971724" y="1700932"/>
            <a:ext cx="215900" cy="215900"/>
          </a:xfrm>
          <a:prstGeom prst="rect">
            <a:avLst/>
          </a:prstGeom>
          <a:solidFill>
            <a:schemeClr val="accent2"/>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032" name="Text Box 115"/>
          <p:cNvSpPr txBox="1">
            <a:spLocks noChangeArrowheads="1"/>
          </p:cNvSpPr>
          <p:nvPr/>
        </p:nvSpPr>
        <p:spPr bwMode="auto">
          <a:xfrm>
            <a:off x="1116087" y="1364575"/>
            <a:ext cx="76323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2004</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年度  （全体平均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n=229</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施設</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大学病院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n=70, </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大学病院以外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n=159</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endPar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2010</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年度　（全体平均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n=69</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施設</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大学病院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n=30, </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大学病院以外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n=39</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endPar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2012</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年度　（全体平均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n=87</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施設</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大学病院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n=32, </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大学病院以外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n=55</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endPar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 2014</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年度　（全体平均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n=92</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施設</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大学病院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n=33, </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大学病院以外 </a:t>
            </a:r>
            <a:r>
              <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n=59</a:t>
            </a: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endPar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4131446048"/>
              </p:ext>
            </p:extLst>
          </p:nvPr>
        </p:nvGraphicFramePr>
        <p:xfrm>
          <a:off x="1009018" y="2545333"/>
          <a:ext cx="7416426" cy="4124027"/>
        </p:xfrm>
        <a:graphic>
          <a:graphicData uri="http://schemas.openxmlformats.org/drawingml/2006/chart">
            <c:chart xmlns:c="http://schemas.openxmlformats.org/drawingml/2006/chart" xmlns:r="http://schemas.openxmlformats.org/officeDocument/2006/relationships" r:id="rId3"/>
          </a:graphicData>
        </a:graphic>
      </p:graphicFrame>
      <p:sp>
        <p:nvSpPr>
          <p:cNvPr id="1037" name="AutoShape 123"/>
          <p:cNvSpPr>
            <a:spLocks/>
          </p:cNvSpPr>
          <p:nvPr/>
        </p:nvSpPr>
        <p:spPr bwMode="auto">
          <a:xfrm rot="5400000">
            <a:off x="4264224" y="2905348"/>
            <a:ext cx="183356" cy="431900"/>
          </a:xfrm>
          <a:prstGeom prst="leftBracket">
            <a:avLst>
              <a:gd name="adj" fmla="val 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042" name="Text Box 131"/>
          <p:cNvSpPr txBox="1">
            <a:spLocks noChangeArrowheads="1"/>
          </p:cNvSpPr>
          <p:nvPr/>
        </p:nvSpPr>
        <p:spPr bwMode="auto">
          <a:xfrm>
            <a:off x="4067944" y="2708920"/>
            <a:ext cx="649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sym typeface="Wingdings 2" pitchFamily="18" charset="2"/>
              </a:rPr>
              <a:t></a:t>
            </a:r>
          </a:p>
        </p:txBody>
      </p:sp>
      <p:sp>
        <p:nvSpPr>
          <p:cNvPr id="1043" name="Text Box 132"/>
          <p:cNvSpPr txBox="1">
            <a:spLocks noChangeArrowheads="1"/>
          </p:cNvSpPr>
          <p:nvPr/>
        </p:nvSpPr>
        <p:spPr bwMode="auto">
          <a:xfrm>
            <a:off x="6156176" y="2780928"/>
            <a:ext cx="649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sym typeface="Wingdings 2" pitchFamily="18" charset="2"/>
              </a:rPr>
              <a:t></a:t>
            </a:r>
          </a:p>
        </p:txBody>
      </p:sp>
      <p:sp>
        <p:nvSpPr>
          <p:cNvPr id="1045" name="Text Box 122"/>
          <p:cNvSpPr txBox="1">
            <a:spLocks noChangeArrowheads="1"/>
          </p:cNvSpPr>
          <p:nvPr/>
        </p:nvSpPr>
        <p:spPr bwMode="auto">
          <a:xfrm>
            <a:off x="288975" y="2627620"/>
            <a:ext cx="970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AutoShape 123"/>
          <p:cNvSpPr>
            <a:spLocks/>
          </p:cNvSpPr>
          <p:nvPr/>
        </p:nvSpPr>
        <p:spPr bwMode="auto">
          <a:xfrm rot="5400000">
            <a:off x="6352456" y="2977356"/>
            <a:ext cx="183356" cy="431900"/>
          </a:xfrm>
          <a:prstGeom prst="leftBracket">
            <a:avLst>
              <a:gd name="adj" fmla="val 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2" name="Rectangle 114"/>
          <p:cNvSpPr>
            <a:spLocks noChangeArrowheads="1"/>
          </p:cNvSpPr>
          <p:nvPr/>
        </p:nvSpPr>
        <p:spPr bwMode="auto">
          <a:xfrm>
            <a:off x="971724" y="1412776"/>
            <a:ext cx="215900" cy="2159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7" name="Text Box 129"/>
          <p:cNvSpPr txBox="1">
            <a:spLocks noChangeArrowheads="1"/>
          </p:cNvSpPr>
          <p:nvPr/>
        </p:nvSpPr>
        <p:spPr bwMode="auto">
          <a:xfrm>
            <a:off x="4499992" y="6546830"/>
            <a:ext cx="4680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異なる独立サンプルの</a:t>
            </a:r>
            <a:r>
              <a:rPr kumimoji="1" lang="en-US" altLang="ja-JP" sz="16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t</a:t>
            </a:r>
            <a:r>
              <a:rPr kumimoji="1" lang="ja-JP"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検定　</a:t>
            </a:r>
            <a:r>
              <a:rPr kumimoji="1" lang="ja-JP"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sym typeface="Wingdings 2" pitchFamily="18" charset="2"/>
              </a:rPr>
              <a:t></a:t>
            </a:r>
            <a:r>
              <a:rPr kumimoji="1" lang="en-US" altLang="ja-JP" sz="16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P&lt;0.05  </a:t>
            </a:r>
            <a:r>
              <a:rPr kumimoji="1" lang="ja-JP"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sym typeface="Wingdings 2" pitchFamily="18" charset="2"/>
              </a:rPr>
              <a:t></a:t>
            </a:r>
            <a:r>
              <a:rPr kumimoji="1" lang="en-US" altLang="ja-JP" sz="16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P&lt;0.01</a:t>
            </a:r>
          </a:p>
        </p:txBody>
      </p:sp>
      <p:sp>
        <p:nvSpPr>
          <p:cNvPr id="19" name="Rectangle 113"/>
          <p:cNvSpPr>
            <a:spLocks noChangeArrowheads="1"/>
          </p:cNvSpPr>
          <p:nvPr/>
        </p:nvSpPr>
        <p:spPr bwMode="auto">
          <a:xfrm>
            <a:off x="971724" y="2276996"/>
            <a:ext cx="215900" cy="215900"/>
          </a:xfrm>
          <a:prstGeom prst="rect">
            <a:avLst/>
          </a:prstGeom>
          <a:solidFill>
            <a:srgbClr val="FF9933"/>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 name="スライド番号プレースホルダー 1">
            <a:extLst>
              <a:ext uri="{FF2B5EF4-FFF2-40B4-BE49-F238E27FC236}">
                <a16:creationId xmlns:a16="http://schemas.microsoft.com/office/drawing/2014/main" id="{8871E102-5BFD-4585-A1D6-26875F5D9877}"/>
              </a:ext>
            </a:extLst>
          </p:cNvPr>
          <p:cNvSpPr>
            <a:spLocks noGrp="1"/>
          </p:cNvSpPr>
          <p:nvPr>
            <p:ph type="sldNum" sz="quarter" idx="12"/>
          </p:nvPr>
        </p:nvSpPr>
        <p:spPr>
          <a:xfrm>
            <a:off x="12874" y="6478240"/>
            <a:ext cx="382662" cy="365125"/>
          </a:xfrm>
        </p:spPr>
        <p:txBody>
          <a:bodyPr/>
          <a:lstStyle/>
          <a:p>
            <a:pPr>
              <a:defRPr/>
            </a:pPr>
            <a:fld id="{C89F7B2B-0EED-40EA-91C0-5EAD766C22B6}" type="slidenum">
              <a:rPr lang="ja-JP" altLang="en-US" smtClean="0"/>
              <a:pPr>
                <a:defRPr/>
              </a:pPr>
              <a:t>19</a:t>
            </a:fld>
            <a:endParaRPr lang="ja-JP" altLang="en-US" dirty="0"/>
          </a:p>
        </p:txBody>
      </p:sp>
    </p:spTree>
    <p:extLst>
      <p:ext uri="{BB962C8B-B14F-4D97-AF65-F5344CB8AC3E}">
        <p14:creationId xmlns:p14="http://schemas.microsoft.com/office/powerpoint/2010/main" val="7500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27B917A-1932-4CFE-9887-C0BD66FE6745}"/>
              </a:ext>
            </a:extLst>
          </p:cNvPr>
          <p:cNvSpPr/>
          <p:nvPr/>
        </p:nvSpPr>
        <p:spPr>
          <a:xfrm>
            <a:off x="755576" y="1385716"/>
            <a:ext cx="7632848" cy="4247317"/>
          </a:xfrm>
          <a:prstGeom prst="rect">
            <a:avLst/>
          </a:prstGeom>
        </p:spPr>
        <p:txBody>
          <a:bodyPr wrap="square">
            <a:spAutoFit/>
          </a:bodyPr>
          <a:lstStyle/>
          <a:p>
            <a:pPr algn="ctr">
              <a:lnSpc>
                <a:spcPct val="150000"/>
              </a:lnSpc>
            </a:pPr>
            <a:r>
              <a:rPr lang="ja-JP" altLang="en-US" sz="3600" dirty="0"/>
              <a:t>日本環境感染学会</a:t>
            </a:r>
            <a:endParaRPr lang="en-US" altLang="ja-JP" sz="3600" dirty="0"/>
          </a:p>
          <a:p>
            <a:pPr algn="ctr">
              <a:lnSpc>
                <a:spcPct val="150000"/>
              </a:lnSpc>
            </a:pPr>
            <a:r>
              <a:rPr lang="ja-JP" altLang="en-US" sz="3600" dirty="0"/>
              <a:t>COI 開示</a:t>
            </a:r>
            <a:endParaRPr lang="en-US" altLang="ja-JP" sz="3600" dirty="0"/>
          </a:p>
          <a:p>
            <a:pPr algn="ctr">
              <a:lnSpc>
                <a:spcPct val="150000"/>
              </a:lnSpc>
            </a:pPr>
            <a:r>
              <a:rPr lang="ja-JP" altLang="en-US" sz="3600" dirty="0"/>
              <a:t>筆頭発表者名：細見由美子</a:t>
            </a:r>
          </a:p>
          <a:p>
            <a:pPr algn="ctr">
              <a:lnSpc>
                <a:spcPct val="150000"/>
              </a:lnSpc>
            </a:pPr>
            <a:r>
              <a:rPr lang="ja-JP" altLang="en-US" sz="3600" dirty="0"/>
              <a:t>演題発表に関連し，開示すべき</a:t>
            </a:r>
            <a:endParaRPr lang="en-US" altLang="ja-JP" sz="3600" dirty="0"/>
          </a:p>
          <a:p>
            <a:pPr algn="ctr">
              <a:lnSpc>
                <a:spcPct val="150000"/>
              </a:lnSpc>
            </a:pPr>
            <a:r>
              <a:rPr lang="ja-JP" altLang="en-US" sz="3600" dirty="0"/>
              <a:t>COI 関係にある企業などはありません</a:t>
            </a:r>
          </a:p>
        </p:txBody>
      </p:sp>
      <p:sp>
        <p:nvSpPr>
          <p:cNvPr id="2" name="スライド番号プレースホルダー 1">
            <a:extLst>
              <a:ext uri="{FF2B5EF4-FFF2-40B4-BE49-F238E27FC236}">
                <a16:creationId xmlns:a16="http://schemas.microsoft.com/office/drawing/2014/main" id="{0698ED28-644A-48F8-B89D-14C9755CF57D}"/>
              </a:ext>
            </a:extLst>
          </p:cNvPr>
          <p:cNvSpPr>
            <a:spLocks noGrp="1"/>
          </p:cNvSpPr>
          <p:nvPr>
            <p:ph type="sldNum" sz="quarter" idx="12"/>
          </p:nvPr>
        </p:nvSpPr>
        <p:spPr/>
        <p:txBody>
          <a:bodyPr/>
          <a:lstStyle/>
          <a:p>
            <a:fld id="{B597003B-9484-49F0-A436-921B36F0BC14}" type="slidenum">
              <a:rPr lang="en-US" altLang="ja-JP" smtClean="0"/>
              <a:pPr/>
              <a:t>2</a:t>
            </a:fld>
            <a:endParaRPr lang="en-US" altLang="ja-JP"/>
          </a:p>
        </p:txBody>
      </p:sp>
    </p:spTree>
    <p:extLst>
      <p:ext uri="{BB962C8B-B14F-4D97-AF65-F5344CB8AC3E}">
        <p14:creationId xmlns:p14="http://schemas.microsoft.com/office/powerpoint/2010/main" val="392908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F5C0FDE-73C8-4F8F-AAC1-59B085D224B8}"/>
              </a:ext>
            </a:extLst>
          </p:cNvPr>
          <p:cNvSpPr/>
          <p:nvPr/>
        </p:nvSpPr>
        <p:spPr bwMode="auto">
          <a:xfrm>
            <a:off x="6660232" y="6021288"/>
            <a:ext cx="2483768" cy="8367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4" name="タイトル 3">
            <a:extLst>
              <a:ext uri="{FF2B5EF4-FFF2-40B4-BE49-F238E27FC236}">
                <a16:creationId xmlns:a16="http://schemas.microsoft.com/office/drawing/2014/main" id="{04B6A8C7-06C0-42F4-B5BB-9831883BCF37}"/>
              </a:ext>
            </a:extLst>
          </p:cNvPr>
          <p:cNvSpPr>
            <a:spLocks noGrp="1"/>
          </p:cNvSpPr>
          <p:nvPr>
            <p:ph type="title"/>
          </p:nvPr>
        </p:nvSpPr>
        <p:spPr>
          <a:xfrm>
            <a:off x="595718" y="572259"/>
            <a:ext cx="8296762" cy="840517"/>
          </a:xfrm>
        </p:spPr>
        <p:txBody>
          <a:bodyPr/>
          <a:lstStyle/>
          <a:p>
            <a:r>
              <a:rPr lang="ja-JP" altLang="en-US" sz="3400" dirty="0"/>
              <a:t>報告書</a:t>
            </a:r>
            <a:r>
              <a:rPr lang="en-US" altLang="ja-JP" sz="3400" dirty="0"/>
              <a:t>A</a:t>
            </a:r>
            <a:r>
              <a:rPr lang="ja-JP" altLang="en-US" sz="3400" dirty="0"/>
              <a:t>と</a:t>
            </a:r>
            <a:r>
              <a:rPr lang="en-US" altLang="ja-JP" sz="3400" dirty="0"/>
              <a:t>B</a:t>
            </a:r>
            <a:r>
              <a:rPr lang="ja-JP" altLang="en-US" sz="3400" dirty="0"/>
              <a:t>の</a:t>
            </a:r>
            <a:r>
              <a:rPr lang="en-US" altLang="ja-JP" sz="3400" dirty="0"/>
              <a:t>HCV</a:t>
            </a:r>
            <a:r>
              <a:rPr lang="ja-JP" altLang="en-US" sz="3400" dirty="0"/>
              <a:t>報告割合の違い </a:t>
            </a:r>
            <a:r>
              <a:rPr lang="en-US" altLang="ja-JP" sz="2800" dirty="0"/>
              <a:t>(</a:t>
            </a:r>
            <a:r>
              <a:rPr lang="ja-JP" altLang="en-US" sz="2800" dirty="0"/>
              <a:t>職種別</a:t>
            </a:r>
            <a:r>
              <a:rPr lang="en-US" altLang="ja-JP" sz="2800" dirty="0"/>
              <a:t>)</a:t>
            </a:r>
            <a:endParaRPr kumimoji="1" lang="ja-JP" altLang="en-US" dirty="0"/>
          </a:p>
        </p:txBody>
      </p:sp>
      <p:graphicFrame>
        <p:nvGraphicFramePr>
          <p:cNvPr id="8" name="コンテンツ プレースホルダー 7">
            <a:extLst>
              <a:ext uri="{FF2B5EF4-FFF2-40B4-BE49-F238E27FC236}">
                <a16:creationId xmlns:a16="http://schemas.microsoft.com/office/drawing/2014/main" id="{C0D733F8-1B8B-4DB4-9C98-F2B94E8693D9}"/>
              </a:ext>
            </a:extLst>
          </p:cNvPr>
          <p:cNvGraphicFramePr>
            <a:graphicFrameLocks noGrp="1"/>
          </p:cNvGraphicFramePr>
          <p:nvPr>
            <p:ph idx="1"/>
            <p:extLst>
              <p:ext uri="{D42A27DB-BD31-4B8C-83A1-F6EECF244321}">
                <p14:modId xmlns:p14="http://schemas.microsoft.com/office/powerpoint/2010/main" val="513209490"/>
              </p:ext>
            </p:extLst>
          </p:nvPr>
        </p:nvGraphicFramePr>
        <p:xfrm>
          <a:off x="107504" y="2276872"/>
          <a:ext cx="8679029"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AA0D9544-33F4-4FA5-89B7-83EC23029568}"/>
              </a:ext>
            </a:extLst>
          </p:cNvPr>
          <p:cNvSpPr txBox="1"/>
          <p:nvPr/>
        </p:nvSpPr>
        <p:spPr>
          <a:xfrm>
            <a:off x="1043608" y="1340768"/>
            <a:ext cx="7128792" cy="830997"/>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JES2015</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2013.4</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2015.3, 93</a:t>
            </a:r>
            <a:r>
              <a:rPr kumimoji="1" lang="ja-JP" altLang="en-US" sz="2400" dirty="0">
                <a:latin typeface="Meiryo UI" panose="020B0604030504040204" pitchFamily="50" charset="-128"/>
                <a:ea typeface="Meiryo UI" panose="020B0604030504040204" pitchFamily="50" charset="-128"/>
              </a:rPr>
              <a:t>施設</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kumimoji="1" lang="en-US" altLang="ja-JP" sz="2400" dirty="0">
                <a:latin typeface="Meiryo UI" panose="020B0604030504040204" pitchFamily="50" charset="-128"/>
                <a:ea typeface="Meiryo UI" panose="020B0604030504040204" pitchFamily="50" charset="-128"/>
              </a:rPr>
              <a:t>A:</a:t>
            </a:r>
            <a:r>
              <a:rPr kumimoji="1" lang="ja-JP" altLang="en-US" sz="2400" dirty="0">
                <a:latin typeface="Meiryo UI" panose="020B0604030504040204" pitchFamily="50" charset="-128"/>
                <a:ea typeface="Meiryo UI" panose="020B0604030504040204" pitchFamily="50" charset="-128"/>
              </a:rPr>
              <a:t>針刺し切創</a:t>
            </a:r>
            <a:r>
              <a:rPr kumimoji="1" lang="en-US" altLang="ja-JP" sz="2400" dirty="0">
                <a:latin typeface="Meiryo UI" panose="020B0604030504040204" pitchFamily="50" charset="-128"/>
                <a:ea typeface="Meiryo UI" panose="020B0604030504040204" pitchFamily="50" charset="-128"/>
              </a:rPr>
              <a:t> 6,201</a:t>
            </a:r>
            <a:r>
              <a:rPr kumimoji="1" lang="ja-JP" altLang="en-US" sz="2400" dirty="0">
                <a:latin typeface="Meiryo UI" panose="020B0604030504040204" pitchFamily="50" charset="-128"/>
                <a:ea typeface="Meiryo UI" panose="020B0604030504040204" pitchFamily="50" charset="-128"/>
              </a:rPr>
              <a:t>件　　</a:t>
            </a:r>
            <a:r>
              <a:rPr kumimoji="1" lang="en-US" altLang="ja-JP" sz="2400" dirty="0">
                <a:latin typeface="Meiryo UI" panose="020B0604030504040204" pitchFamily="50" charset="-128"/>
                <a:ea typeface="Meiryo UI" panose="020B0604030504040204" pitchFamily="50" charset="-128"/>
              </a:rPr>
              <a:t>B:</a:t>
            </a:r>
            <a:r>
              <a:rPr kumimoji="1" lang="ja-JP" altLang="en-US" sz="2400" dirty="0">
                <a:latin typeface="Meiryo UI" panose="020B0604030504040204" pitchFamily="50" charset="-128"/>
                <a:ea typeface="Meiryo UI" panose="020B0604030504040204" pitchFamily="50" charset="-128"/>
              </a:rPr>
              <a:t>皮膚粘膜汚染</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1,196</a:t>
            </a:r>
            <a:r>
              <a:rPr lang="ja-JP" altLang="en-US" sz="2400" dirty="0">
                <a:latin typeface="Meiryo UI" panose="020B0604030504040204" pitchFamily="50" charset="-128"/>
                <a:ea typeface="Meiryo UI" panose="020B0604030504040204" pitchFamily="50" charset="-128"/>
              </a:rPr>
              <a:t>件</a:t>
            </a:r>
            <a:endParaRPr kumimoji="1" lang="ja-JP" altLang="en-US" sz="2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828DB15-5E7E-422E-8E95-1E7D1675782E}"/>
              </a:ext>
            </a:extLst>
          </p:cNvPr>
          <p:cNvSpPr txBox="1"/>
          <p:nvPr/>
        </p:nvSpPr>
        <p:spPr>
          <a:xfrm>
            <a:off x="107504" y="3429000"/>
            <a:ext cx="72008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9DB99FF-564C-47E0-A1AC-B875B2F382A5}"/>
              </a:ext>
            </a:extLst>
          </p:cNvPr>
          <p:cNvSpPr txBox="1"/>
          <p:nvPr/>
        </p:nvSpPr>
        <p:spPr>
          <a:xfrm>
            <a:off x="1475656" y="4797152"/>
            <a:ext cx="792088" cy="646331"/>
          </a:xfrm>
          <a:prstGeom prst="rect">
            <a:avLst/>
          </a:prstGeom>
          <a:noFill/>
        </p:spPr>
        <p:txBody>
          <a:bodyPr wrap="square" rtlCol="0">
            <a:spAutoFit/>
          </a:bodyPr>
          <a:lstStyle/>
          <a:p>
            <a:pPr algn="ctr"/>
            <a:r>
              <a:rPr kumimoji="1" lang="en-US" altLang="ja-JP" dirty="0">
                <a:solidFill>
                  <a:schemeClr val="tx2">
                    <a:lumMod val="75000"/>
                  </a:schemeClr>
                </a:solidFill>
              </a:rPr>
              <a:t>255</a:t>
            </a:r>
          </a:p>
          <a:p>
            <a:pPr algn="ctr"/>
            <a:r>
              <a:rPr lang="en-US" altLang="ja-JP" dirty="0">
                <a:solidFill>
                  <a:schemeClr val="tx2">
                    <a:lumMod val="75000"/>
                  </a:schemeClr>
                </a:solidFill>
              </a:rPr>
              <a:t>1</a:t>
            </a:r>
            <a:r>
              <a:rPr kumimoji="1" lang="en-US" altLang="ja-JP" dirty="0">
                <a:solidFill>
                  <a:schemeClr val="tx2">
                    <a:lumMod val="75000"/>
                  </a:schemeClr>
                </a:solidFill>
              </a:rPr>
              <a:t>,525</a:t>
            </a:r>
            <a:endParaRPr kumimoji="1" lang="ja-JP" altLang="en-US" dirty="0">
              <a:solidFill>
                <a:schemeClr val="tx2">
                  <a:lumMod val="75000"/>
                </a:schemeClr>
              </a:solidFill>
            </a:endParaRPr>
          </a:p>
        </p:txBody>
      </p:sp>
      <p:cxnSp>
        <p:nvCxnSpPr>
          <p:cNvPr id="14" name="直線コネクタ 13">
            <a:extLst>
              <a:ext uri="{FF2B5EF4-FFF2-40B4-BE49-F238E27FC236}">
                <a16:creationId xmlns:a16="http://schemas.microsoft.com/office/drawing/2014/main" id="{C7FF4B69-CA04-403F-8558-3203965AB30B}"/>
              </a:ext>
            </a:extLst>
          </p:cNvPr>
          <p:cNvCxnSpPr>
            <a:cxnSpLocks/>
          </p:cNvCxnSpPr>
          <p:nvPr/>
        </p:nvCxnSpPr>
        <p:spPr bwMode="auto">
          <a:xfrm>
            <a:off x="1619672" y="5120318"/>
            <a:ext cx="504056" cy="0"/>
          </a:xfrm>
          <a:prstGeom prst="line">
            <a:avLst/>
          </a:prstGeom>
          <a:solidFill>
            <a:schemeClr val="accent1"/>
          </a:solidFill>
          <a:ln w="254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テキスト ボックス 16">
            <a:extLst>
              <a:ext uri="{FF2B5EF4-FFF2-40B4-BE49-F238E27FC236}">
                <a16:creationId xmlns:a16="http://schemas.microsoft.com/office/drawing/2014/main" id="{373FFE5B-C1D5-4E37-9F47-8B17A4BBC13D}"/>
              </a:ext>
            </a:extLst>
          </p:cNvPr>
          <p:cNvSpPr txBox="1"/>
          <p:nvPr/>
        </p:nvSpPr>
        <p:spPr>
          <a:xfrm>
            <a:off x="3923928" y="4797152"/>
            <a:ext cx="792088" cy="646331"/>
          </a:xfrm>
          <a:prstGeom prst="rect">
            <a:avLst/>
          </a:prstGeom>
          <a:noFill/>
        </p:spPr>
        <p:txBody>
          <a:bodyPr wrap="square" rtlCol="0">
            <a:spAutoFit/>
          </a:bodyPr>
          <a:lstStyle/>
          <a:p>
            <a:pPr algn="ctr"/>
            <a:r>
              <a:rPr lang="en-US" altLang="ja-JP" dirty="0">
                <a:solidFill>
                  <a:schemeClr val="tx2">
                    <a:lumMod val="75000"/>
                  </a:schemeClr>
                </a:solidFill>
              </a:rPr>
              <a:t>114</a:t>
            </a:r>
            <a:endParaRPr kumimoji="1" lang="en-US" altLang="ja-JP" dirty="0">
              <a:solidFill>
                <a:schemeClr val="tx2">
                  <a:lumMod val="75000"/>
                </a:schemeClr>
              </a:solidFill>
            </a:endParaRPr>
          </a:p>
          <a:p>
            <a:pPr algn="ctr"/>
            <a:r>
              <a:rPr kumimoji="1" lang="en-US" altLang="ja-JP" dirty="0">
                <a:solidFill>
                  <a:schemeClr val="tx2">
                    <a:lumMod val="75000"/>
                  </a:schemeClr>
                </a:solidFill>
              </a:rPr>
              <a:t>733</a:t>
            </a:r>
            <a:endParaRPr kumimoji="1" lang="ja-JP" altLang="en-US" dirty="0">
              <a:solidFill>
                <a:schemeClr val="tx2">
                  <a:lumMod val="75000"/>
                </a:schemeClr>
              </a:solidFill>
            </a:endParaRPr>
          </a:p>
        </p:txBody>
      </p:sp>
      <p:cxnSp>
        <p:nvCxnSpPr>
          <p:cNvPr id="20" name="直線コネクタ 19">
            <a:extLst>
              <a:ext uri="{FF2B5EF4-FFF2-40B4-BE49-F238E27FC236}">
                <a16:creationId xmlns:a16="http://schemas.microsoft.com/office/drawing/2014/main" id="{BD3DB8BE-C638-469C-B111-1E8BDE144549}"/>
              </a:ext>
            </a:extLst>
          </p:cNvPr>
          <p:cNvCxnSpPr>
            <a:cxnSpLocks/>
          </p:cNvCxnSpPr>
          <p:nvPr/>
        </p:nvCxnSpPr>
        <p:spPr bwMode="auto">
          <a:xfrm>
            <a:off x="4067944" y="5120318"/>
            <a:ext cx="504056" cy="0"/>
          </a:xfrm>
          <a:prstGeom prst="line">
            <a:avLst/>
          </a:prstGeom>
          <a:solidFill>
            <a:schemeClr val="accent1"/>
          </a:solidFill>
          <a:ln w="254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テキスト ボックス 22">
            <a:extLst>
              <a:ext uri="{FF2B5EF4-FFF2-40B4-BE49-F238E27FC236}">
                <a16:creationId xmlns:a16="http://schemas.microsoft.com/office/drawing/2014/main" id="{F2E30A08-3DDC-47CE-A262-43BA4A0E598D}"/>
              </a:ext>
            </a:extLst>
          </p:cNvPr>
          <p:cNvSpPr txBox="1"/>
          <p:nvPr/>
        </p:nvSpPr>
        <p:spPr>
          <a:xfrm>
            <a:off x="6300192" y="4797152"/>
            <a:ext cx="792088" cy="646331"/>
          </a:xfrm>
          <a:prstGeom prst="rect">
            <a:avLst/>
          </a:prstGeom>
          <a:noFill/>
        </p:spPr>
        <p:txBody>
          <a:bodyPr wrap="square" rtlCol="0">
            <a:spAutoFit/>
          </a:bodyPr>
          <a:lstStyle/>
          <a:p>
            <a:pPr algn="ctr"/>
            <a:r>
              <a:rPr lang="en-US" altLang="ja-JP" dirty="0">
                <a:solidFill>
                  <a:schemeClr val="tx2">
                    <a:lumMod val="75000"/>
                  </a:schemeClr>
                </a:solidFill>
              </a:rPr>
              <a:t>283</a:t>
            </a:r>
            <a:endParaRPr kumimoji="1" lang="en-US" altLang="ja-JP" dirty="0">
              <a:solidFill>
                <a:schemeClr val="tx2">
                  <a:lumMod val="75000"/>
                </a:schemeClr>
              </a:solidFill>
            </a:endParaRPr>
          </a:p>
          <a:p>
            <a:pPr algn="ctr"/>
            <a:r>
              <a:rPr kumimoji="1" lang="en-US" altLang="ja-JP" dirty="0">
                <a:solidFill>
                  <a:schemeClr val="tx2">
                    <a:lumMod val="75000"/>
                  </a:schemeClr>
                </a:solidFill>
              </a:rPr>
              <a:t>2,954</a:t>
            </a:r>
            <a:endParaRPr kumimoji="1" lang="ja-JP" altLang="en-US" dirty="0">
              <a:solidFill>
                <a:schemeClr val="tx2">
                  <a:lumMod val="75000"/>
                </a:schemeClr>
              </a:solidFill>
            </a:endParaRPr>
          </a:p>
        </p:txBody>
      </p:sp>
      <p:cxnSp>
        <p:nvCxnSpPr>
          <p:cNvPr id="25" name="直線コネクタ 24">
            <a:extLst>
              <a:ext uri="{FF2B5EF4-FFF2-40B4-BE49-F238E27FC236}">
                <a16:creationId xmlns:a16="http://schemas.microsoft.com/office/drawing/2014/main" id="{5C391681-9EE7-4B2F-8279-EC1B4F763964}"/>
              </a:ext>
            </a:extLst>
          </p:cNvPr>
          <p:cNvCxnSpPr>
            <a:cxnSpLocks/>
          </p:cNvCxnSpPr>
          <p:nvPr/>
        </p:nvCxnSpPr>
        <p:spPr bwMode="auto">
          <a:xfrm flipV="1">
            <a:off x="6444208" y="5120319"/>
            <a:ext cx="480906" cy="11612"/>
          </a:xfrm>
          <a:prstGeom prst="line">
            <a:avLst/>
          </a:prstGeom>
          <a:solidFill>
            <a:schemeClr val="accent1"/>
          </a:solidFill>
          <a:ln w="254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A9B3022A-E48E-49FB-AD61-674651C70DC2}"/>
              </a:ext>
            </a:extLst>
          </p:cNvPr>
          <p:cNvSpPr txBox="1"/>
          <p:nvPr/>
        </p:nvSpPr>
        <p:spPr>
          <a:xfrm>
            <a:off x="2411760" y="4797152"/>
            <a:ext cx="792088" cy="646331"/>
          </a:xfrm>
          <a:prstGeom prst="rect">
            <a:avLst/>
          </a:prstGeom>
          <a:noFill/>
        </p:spPr>
        <p:txBody>
          <a:bodyPr wrap="square" rtlCol="0">
            <a:spAutoFit/>
          </a:bodyPr>
          <a:lstStyle/>
          <a:p>
            <a:pPr algn="ctr"/>
            <a:r>
              <a:rPr lang="en-US" altLang="ja-JP" dirty="0">
                <a:solidFill>
                  <a:schemeClr val="tx2">
                    <a:lumMod val="75000"/>
                  </a:schemeClr>
                </a:solidFill>
              </a:rPr>
              <a:t>81</a:t>
            </a:r>
            <a:endParaRPr kumimoji="1" lang="en-US" altLang="ja-JP" dirty="0">
              <a:solidFill>
                <a:schemeClr val="tx2">
                  <a:lumMod val="75000"/>
                </a:schemeClr>
              </a:solidFill>
            </a:endParaRPr>
          </a:p>
          <a:p>
            <a:pPr algn="ctr"/>
            <a:r>
              <a:rPr kumimoji="1" lang="en-US" altLang="ja-JP" dirty="0">
                <a:solidFill>
                  <a:schemeClr val="tx2">
                    <a:lumMod val="75000"/>
                  </a:schemeClr>
                </a:solidFill>
              </a:rPr>
              <a:t>241</a:t>
            </a:r>
            <a:endParaRPr kumimoji="1" lang="ja-JP" altLang="en-US" dirty="0">
              <a:solidFill>
                <a:schemeClr val="tx2">
                  <a:lumMod val="75000"/>
                </a:schemeClr>
              </a:solidFill>
            </a:endParaRPr>
          </a:p>
        </p:txBody>
      </p:sp>
      <p:sp>
        <p:nvSpPr>
          <p:cNvPr id="28" name="テキスト ボックス 27">
            <a:extLst>
              <a:ext uri="{FF2B5EF4-FFF2-40B4-BE49-F238E27FC236}">
                <a16:creationId xmlns:a16="http://schemas.microsoft.com/office/drawing/2014/main" id="{CB954267-D9A1-47F2-BC02-F9BC569DD8CB}"/>
              </a:ext>
            </a:extLst>
          </p:cNvPr>
          <p:cNvSpPr txBox="1"/>
          <p:nvPr/>
        </p:nvSpPr>
        <p:spPr>
          <a:xfrm>
            <a:off x="4788024" y="4797152"/>
            <a:ext cx="792088" cy="646331"/>
          </a:xfrm>
          <a:prstGeom prst="rect">
            <a:avLst/>
          </a:prstGeom>
          <a:noFill/>
        </p:spPr>
        <p:txBody>
          <a:bodyPr wrap="square" rtlCol="0">
            <a:spAutoFit/>
          </a:bodyPr>
          <a:lstStyle/>
          <a:p>
            <a:pPr algn="ctr"/>
            <a:r>
              <a:rPr lang="en-US" altLang="ja-JP" dirty="0">
                <a:solidFill>
                  <a:schemeClr val="tx2">
                    <a:lumMod val="75000"/>
                  </a:schemeClr>
                </a:solidFill>
              </a:rPr>
              <a:t>49</a:t>
            </a:r>
            <a:endParaRPr kumimoji="1" lang="en-US" altLang="ja-JP" dirty="0">
              <a:solidFill>
                <a:schemeClr val="tx2">
                  <a:lumMod val="75000"/>
                </a:schemeClr>
              </a:solidFill>
            </a:endParaRPr>
          </a:p>
          <a:p>
            <a:pPr algn="ctr"/>
            <a:r>
              <a:rPr lang="en-US" altLang="ja-JP" dirty="0">
                <a:solidFill>
                  <a:schemeClr val="tx2">
                    <a:lumMod val="75000"/>
                  </a:schemeClr>
                </a:solidFill>
              </a:rPr>
              <a:t>145</a:t>
            </a:r>
            <a:endParaRPr kumimoji="1" lang="ja-JP" altLang="en-US" dirty="0">
              <a:solidFill>
                <a:schemeClr val="tx2">
                  <a:lumMod val="75000"/>
                </a:schemeClr>
              </a:solidFill>
            </a:endParaRPr>
          </a:p>
        </p:txBody>
      </p:sp>
      <p:sp>
        <p:nvSpPr>
          <p:cNvPr id="29" name="テキスト ボックス 28">
            <a:extLst>
              <a:ext uri="{FF2B5EF4-FFF2-40B4-BE49-F238E27FC236}">
                <a16:creationId xmlns:a16="http://schemas.microsoft.com/office/drawing/2014/main" id="{3705B1DA-353F-4AB7-B244-D0A566A525F8}"/>
              </a:ext>
            </a:extLst>
          </p:cNvPr>
          <p:cNvSpPr txBox="1"/>
          <p:nvPr/>
        </p:nvSpPr>
        <p:spPr>
          <a:xfrm>
            <a:off x="7164288" y="4798893"/>
            <a:ext cx="792088" cy="646331"/>
          </a:xfrm>
          <a:prstGeom prst="rect">
            <a:avLst/>
          </a:prstGeom>
          <a:noFill/>
        </p:spPr>
        <p:txBody>
          <a:bodyPr wrap="square" rtlCol="0">
            <a:spAutoFit/>
          </a:bodyPr>
          <a:lstStyle/>
          <a:p>
            <a:pPr algn="ctr"/>
            <a:r>
              <a:rPr lang="en-US" altLang="ja-JP" dirty="0">
                <a:solidFill>
                  <a:schemeClr val="tx2">
                    <a:lumMod val="75000"/>
                  </a:schemeClr>
                </a:solidFill>
              </a:rPr>
              <a:t>117</a:t>
            </a:r>
            <a:endParaRPr kumimoji="1" lang="en-US" altLang="ja-JP" dirty="0">
              <a:solidFill>
                <a:schemeClr val="tx2">
                  <a:lumMod val="75000"/>
                </a:schemeClr>
              </a:solidFill>
            </a:endParaRPr>
          </a:p>
          <a:p>
            <a:pPr algn="ctr"/>
            <a:r>
              <a:rPr kumimoji="1" lang="en-US" altLang="ja-JP" dirty="0">
                <a:solidFill>
                  <a:schemeClr val="tx2">
                    <a:lumMod val="75000"/>
                  </a:schemeClr>
                </a:solidFill>
              </a:rPr>
              <a:t>604</a:t>
            </a:r>
            <a:endParaRPr kumimoji="1" lang="ja-JP" altLang="en-US" dirty="0">
              <a:solidFill>
                <a:schemeClr val="tx2">
                  <a:lumMod val="75000"/>
                </a:schemeClr>
              </a:solidFill>
            </a:endParaRPr>
          </a:p>
        </p:txBody>
      </p:sp>
      <p:cxnSp>
        <p:nvCxnSpPr>
          <p:cNvPr id="35" name="直線コネクタ 34">
            <a:extLst>
              <a:ext uri="{FF2B5EF4-FFF2-40B4-BE49-F238E27FC236}">
                <a16:creationId xmlns:a16="http://schemas.microsoft.com/office/drawing/2014/main" id="{18B688BB-E4AA-4386-A2AD-C99326191C98}"/>
              </a:ext>
            </a:extLst>
          </p:cNvPr>
          <p:cNvCxnSpPr>
            <a:cxnSpLocks/>
          </p:cNvCxnSpPr>
          <p:nvPr/>
        </p:nvCxnSpPr>
        <p:spPr bwMode="auto">
          <a:xfrm flipV="1">
            <a:off x="2555776" y="5120317"/>
            <a:ext cx="449018" cy="11614"/>
          </a:xfrm>
          <a:prstGeom prst="line">
            <a:avLst/>
          </a:prstGeom>
          <a:solidFill>
            <a:schemeClr val="accent1"/>
          </a:solidFill>
          <a:ln w="254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コネクタ 37">
            <a:extLst>
              <a:ext uri="{FF2B5EF4-FFF2-40B4-BE49-F238E27FC236}">
                <a16:creationId xmlns:a16="http://schemas.microsoft.com/office/drawing/2014/main" id="{1476D851-7ED8-4D0E-967E-E81E8D049528}"/>
              </a:ext>
            </a:extLst>
          </p:cNvPr>
          <p:cNvCxnSpPr>
            <a:cxnSpLocks/>
          </p:cNvCxnSpPr>
          <p:nvPr/>
        </p:nvCxnSpPr>
        <p:spPr bwMode="auto">
          <a:xfrm>
            <a:off x="5004048" y="5120317"/>
            <a:ext cx="432048" cy="0"/>
          </a:xfrm>
          <a:prstGeom prst="line">
            <a:avLst/>
          </a:prstGeom>
          <a:solidFill>
            <a:schemeClr val="accent1"/>
          </a:solidFill>
          <a:ln w="254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コネクタ 39">
            <a:extLst>
              <a:ext uri="{FF2B5EF4-FFF2-40B4-BE49-F238E27FC236}">
                <a16:creationId xmlns:a16="http://schemas.microsoft.com/office/drawing/2014/main" id="{9A2FFFBA-9FFC-456B-86D1-0790FB66216D}"/>
              </a:ext>
            </a:extLst>
          </p:cNvPr>
          <p:cNvCxnSpPr/>
          <p:nvPr/>
        </p:nvCxnSpPr>
        <p:spPr bwMode="auto">
          <a:xfrm>
            <a:off x="7308304" y="5120317"/>
            <a:ext cx="521804" cy="0"/>
          </a:xfrm>
          <a:prstGeom prst="line">
            <a:avLst/>
          </a:prstGeom>
          <a:solidFill>
            <a:schemeClr val="accent1"/>
          </a:solidFill>
          <a:ln w="254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テキスト ボックス 40">
            <a:extLst>
              <a:ext uri="{FF2B5EF4-FFF2-40B4-BE49-F238E27FC236}">
                <a16:creationId xmlns:a16="http://schemas.microsoft.com/office/drawing/2014/main" id="{1E335E6B-8818-4E70-A4CB-60175AE8FF78}"/>
              </a:ext>
            </a:extLst>
          </p:cNvPr>
          <p:cNvSpPr txBox="1"/>
          <p:nvPr/>
        </p:nvSpPr>
        <p:spPr>
          <a:xfrm>
            <a:off x="2051720" y="4962654"/>
            <a:ext cx="342292" cy="338554"/>
          </a:xfrm>
          <a:prstGeom prst="rect">
            <a:avLst/>
          </a:prstGeom>
          <a:noFill/>
        </p:spPr>
        <p:txBody>
          <a:bodyPr wrap="square" rtlCol="0">
            <a:spAutoFit/>
          </a:bodyPr>
          <a:lstStyle/>
          <a:p>
            <a:r>
              <a:rPr kumimoji="1" lang="ja-JP" altLang="en-US" sz="1600" dirty="0">
                <a:solidFill>
                  <a:schemeClr val="tx2">
                    <a:lumMod val="75000"/>
                  </a:schemeClr>
                </a:solidFill>
              </a:rPr>
              <a:t>件</a:t>
            </a:r>
          </a:p>
        </p:txBody>
      </p:sp>
      <p:sp>
        <p:nvSpPr>
          <p:cNvPr id="44" name="テキスト ボックス 43">
            <a:extLst>
              <a:ext uri="{FF2B5EF4-FFF2-40B4-BE49-F238E27FC236}">
                <a16:creationId xmlns:a16="http://schemas.microsoft.com/office/drawing/2014/main" id="{7CEE2825-7241-49ED-8212-EA2F70683BDE}"/>
              </a:ext>
            </a:extLst>
          </p:cNvPr>
          <p:cNvSpPr txBox="1"/>
          <p:nvPr/>
        </p:nvSpPr>
        <p:spPr>
          <a:xfrm>
            <a:off x="2933564" y="4962654"/>
            <a:ext cx="342292" cy="338554"/>
          </a:xfrm>
          <a:prstGeom prst="rect">
            <a:avLst/>
          </a:prstGeom>
          <a:noFill/>
        </p:spPr>
        <p:txBody>
          <a:bodyPr wrap="square" rtlCol="0">
            <a:spAutoFit/>
          </a:bodyPr>
          <a:lstStyle/>
          <a:p>
            <a:r>
              <a:rPr kumimoji="1" lang="ja-JP" altLang="en-US" sz="1600" dirty="0">
                <a:solidFill>
                  <a:schemeClr val="tx2">
                    <a:lumMod val="75000"/>
                  </a:schemeClr>
                </a:solidFill>
              </a:rPr>
              <a:t>件</a:t>
            </a:r>
          </a:p>
        </p:txBody>
      </p:sp>
      <p:sp>
        <p:nvSpPr>
          <p:cNvPr id="47" name="テキスト ボックス 46">
            <a:extLst>
              <a:ext uri="{FF2B5EF4-FFF2-40B4-BE49-F238E27FC236}">
                <a16:creationId xmlns:a16="http://schemas.microsoft.com/office/drawing/2014/main" id="{CC5BE8D2-57E8-4F97-9E85-610E13FC0152}"/>
              </a:ext>
            </a:extLst>
          </p:cNvPr>
          <p:cNvSpPr txBox="1"/>
          <p:nvPr/>
        </p:nvSpPr>
        <p:spPr>
          <a:xfrm>
            <a:off x="4499992" y="4962654"/>
            <a:ext cx="342292" cy="338554"/>
          </a:xfrm>
          <a:prstGeom prst="rect">
            <a:avLst/>
          </a:prstGeom>
          <a:noFill/>
        </p:spPr>
        <p:txBody>
          <a:bodyPr wrap="square" rtlCol="0">
            <a:spAutoFit/>
          </a:bodyPr>
          <a:lstStyle/>
          <a:p>
            <a:r>
              <a:rPr kumimoji="1" lang="ja-JP" altLang="en-US" sz="1600" dirty="0">
                <a:solidFill>
                  <a:schemeClr val="tx2">
                    <a:lumMod val="75000"/>
                  </a:schemeClr>
                </a:solidFill>
              </a:rPr>
              <a:t>件</a:t>
            </a:r>
          </a:p>
        </p:txBody>
      </p:sp>
      <p:sp>
        <p:nvSpPr>
          <p:cNvPr id="49" name="テキスト ボックス 48">
            <a:extLst>
              <a:ext uri="{FF2B5EF4-FFF2-40B4-BE49-F238E27FC236}">
                <a16:creationId xmlns:a16="http://schemas.microsoft.com/office/drawing/2014/main" id="{B4EC4DAB-2E52-498F-9E33-CF2A2FEB3D17}"/>
              </a:ext>
            </a:extLst>
          </p:cNvPr>
          <p:cNvSpPr txBox="1"/>
          <p:nvPr/>
        </p:nvSpPr>
        <p:spPr>
          <a:xfrm>
            <a:off x="5364088" y="4962654"/>
            <a:ext cx="342292" cy="338554"/>
          </a:xfrm>
          <a:prstGeom prst="rect">
            <a:avLst/>
          </a:prstGeom>
          <a:noFill/>
        </p:spPr>
        <p:txBody>
          <a:bodyPr wrap="square" rtlCol="0">
            <a:spAutoFit/>
          </a:bodyPr>
          <a:lstStyle/>
          <a:p>
            <a:r>
              <a:rPr kumimoji="1" lang="ja-JP" altLang="en-US" sz="1600" dirty="0">
                <a:solidFill>
                  <a:schemeClr val="tx2">
                    <a:lumMod val="75000"/>
                  </a:schemeClr>
                </a:solidFill>
              </a:rPr>
              <a:t>件</a:t>
            </a:r>
          </a:p>
        </p:txBody>
      </p:sp>
      <p:sp>
        <p:nvSpPr>
          <p:cNvPr id="52" name="テキスト ボックス 51">
            <a:extLst>
              <a:ext uri="{FF2B5EF4-FFF2-40B4-BE49-F238E27FC236}">
                <a16:creationId xmlns:a16="http://schemas.microsoft.com/office/drawing/2014/main" id="{75F9E2A5-CB2E-4A29-BFE2-35C7ED94DDB8}"/>
              </a:ext>
            </a:extLst>
          </p:cNvPr>
          <p:cNvSpPr txBox="1"/>
          <p:nvPr/>
        </p:nvSpPr>
        <p:spPr>
          <a:xfrm>
            <a:off x="6876256" y="4962654"/>
            <a:ext cx="342292" cy="338554"/>
          </a:xfrm>
          <a:prstGeom prst="rect">
            <a:avLst/>
          </a:prstGeom>
          <a:noFill/>
        </p:spPr>
        <p:txBody>
          <a:bodyPr wrap="square" rtlCol="0">
            <a:spAutoFit/>
          </a:bodyPr>
          <a:lstStyle/>
          <a:p>
            <a:r>
              <a:rPr kumimoji="1" lang="ja-JP" altLang="en-US" sz="1600" dirty="0">
                <a:solidFill>
                  <a:schemeClr val="tx1">
                    <a:lumMod val="65000"/>
                    <a:lumOff val="35000"/>
                  </a:schemeClr>
                </a:solidFill>
              </a:rPr>
              <a:t>件</a:t>
            </a:r>
          </a:p>
        </p:txBody>
      </p:sp>
      <p:sp>
        <p:nvSpPr>
          <p:cNvPr id="59" name="テキスト ボックス 58">
            <a:extLst>
              <a:ext uri="{FF2B5EF4-FFF2-40B4-BE49-F238E27FC236}">
                <a16:creationId xmlns:a16="http://schemas.microsoft.com/office/drawing/2014/main" id="{011CC7E6-08E9-45DC-B216-DD631B1CEC3E}"/>
              </a:ext>
            </a:extLst>
          </p:cNvPr>
          <p:cNvSpPr txBox="1"/>
          <p:nvPr/>
        </p:nvSpPr>
        <p:spPr>
          <a:xfrm>
            <a:off x="7740352" y="4941168"/>
            <a:ext cx="342292" cy="338554"/>
          </a:xfrm>
          <a:prstGeom prst="rect">
            <a:avLst/>
          </a:prstGeom>
          <a:noFill/>
        </p:spPr>
        <p:txBody>
          <a:bodyPr wrap="square" rtlCol="0">
            <a:spAutoFit/>
          </a:bodyPr>
          <a:lstStyle/>
          <a:p>
            <a:r>
              <a:rPr kumimoji="1" lang="ja-JP" altLang="en-US" sz="1600" dirty="0">
                <a:solidFill>
                  <a:schemeClr val="tx2">
                    <a:lumMod val="75000"/>
                  </a:schemeClr>
                </a:solidFill>
              </a:rPr>
              <a:t>件</a:t>
            </a:r>
          </a:p>
        </p:txBody>
      </p:sp>
      <p:sp>
        <p:nvSpPr>
          <p:cNvPr id="2" name="スライド番号プレースホルダー 1">
            <a:extLst>
              <a:ext uri="{FF2B5EF4-FFF2-40B4-BE49-F238E27FC236}">
                <a16:creationId xmlns:a16="http://schemas.microsoft.com/office/drawing/2014/main" id="{A6526854-953A-43D1-8B97-933940A664C3}"/>
              </a:ext>
            </a:extLst>
          </p:cNvPr>
          <p:cNvSpPr>
            <a:spLocks noGrp="1"/>
          </p:cNvSpPr>
          <p:nvPr>
            <p:ph type="sldNum" sz="quarter" idx="12"/>
          </p:nvPr>
        </p:nvSpPr>
        <p:spPr/>
        <p:txBody>
          <a:bodyPr/>
          <a:lstStyle/>
          <a:p>
            <a:fld id="{F4ECA96E-B521-4663-834A-FAF7D2399001}" type="slidenum">
              <a:rPr lang="en-US" altLang="ja-JP" smtClean="0"/>
              <a:pPr/>
              <a:t>20</a:t>
            </a:fld>
            <a:endParaRPr lang="en-US" altLang="ja-JP"/>
          </a:p>
        </p:txBody>
      </p:sp>
    </p:spTree>
    <p:extLst>
      <p:ext uri="{BB962C8B-B14F-4D97-AF65-F5344CB8AC3E}">
        <p14:creationId xmlns:p14="http://schemas.microsoft.com/office/powerpoint/2010/main" val="103724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F63DFD9C-9441-4B90-92D9-4E73BA69DD1C}"/>
              </a:ext>
            </a:extLst>
          </p:cNvPr>
          <p:cNvSpPr/>
          <p:nvPr/>
        </p:nvSpPr>
        <p:spPr bwMode="auto">
          <a:xfrm>
            <a:off x="6660232" y="6021288"/>
            <a:ext cx="2483768" cy="8367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275458" name="Rectangle 6146">
            <a:extLst>
              <a:ext uri="{FF2B5EF4-FFF2-40B4-BE49-F238E27FC236}">
                <a16:creationId xmlns:a16="http://schemas.microsoft.com/office/drawing/2014/main" id="{4930B8AE-4354-4678-BD81-23706931F091}"/>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ja-JP" dirty="0">
                <a:latin typeface="+mj-ea"/>
              </a:rPr>
              <a:t>EPINet</a:t>
            </a:r>
            <a:r>
              <a:rPr lang="en-US" altLang="ja-JP" baseline="30000" dirty="0">
                <a:latin typeface="+mj-ea"/>
              </a:rPr>
              <a:t>TM</a:t>
            </a:r>
            <a:r>
              <a:rPr lang="ja-JP" altLang="en-US" dirty="0">
                <a:latin typeface="+mj-ea"/>
              </a:rPr>
              <a:t>（エピネット）の目的</a:t>
            </a:r>
            <a:br>
              <a:rPr lang="ja-JP" altLang="en-US" dirty="0">
                <a:latin typeface="+mj-ea"/>
              </a:rPr>
            </a:br>
            <a:r>
              <a:rPr lang="ja-JP" altLang="en-US" sz="1600" dirty="0">
                <a:latin typeface="+mj-ea"/>
              </a:rPr>
              <a:t>細見由美子：</a:t>
            </a:r>
            <a:r>
              <a:rPr lang="en-US" altLang="ja-JP" sz="1600" dirty="0">
                <a:latin typeface="+mj-ea"/>
              </a:rPr>
              <a:t>EPINet〔1〕,Infection</a:t>
            </a:r>
            <a:r>
              <a:rPr lang="ja-JP" altLang="en-US" sz="1600" dirty="0">
                <a:latin typeface="+mj-ea"/>
              </a:rPr>
              <a:t>　</a:t>
            </a:r>
            <a:r>
              <a:rPr lang="en-US" altLang="ja-JP" sz="1600" dirty="0">
                <a:latin typeface="+mj-ea"/>
              </a:rPr>
              <a:t>Control,1997.Vol.6 No.1</a:t>
            </a:r>
          </a:p>
        </p:txBody>
      </p:sp>
      <p:sp>
        <p:nvSpPr>
          <p:cNvPr id="275459" name="Rectangle 6147">
            <a:extLst>
              <a:ext uri="{FF2B5EF4-FFF2-40B4-BE49-F238E27FC236}">
                <a16:creationId xmlns:a16="http://schemas.microsoft.com/office/drawing/2014/main" id="{7BD97C5B-827D-4ACE-A803-CC1293652C89}"/>
              </a:ext>
            </a:extLst>
          </p:cNvPr>
          <p:cNvSpPr>
            <a:spLocks noGrp="1" noChangeArrowheads="1"/>
          </p:cNvSpPr>
          <p:nvPr>
            <p:ph idx="1"/>
          </p:nvPr>
        </p:nvSpPr>
        <p:spPr>
          <a:xfrm>
            <a:off x="357466" y="1626042"/>
            <a:ext cx="8296762" cy="504331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0" indent="0">
              <a:lnSpc>
                <a:spcPct val="95000"/>
              </a:lnSpc>
              <a:buNone/>
            </a:pPr>
            <a:r>
              <a:rPr kumimoji="0" lang="ja-JP" altLang="en-US" sz="2400" dirty="0">
                <a:solidFill>
                  <a:schemeClr val="tx2"/>
                </a:solidFill>
                <a:cs typeface="Times New Roman" panose="02020603050405020304" pitchFamily="18" charset="0"/>
              </a:rPr>
              <a:t>エピネット⽇本版</a:t>
            </a:r>
            <a:r>
              <a:rPr kumimoji="0" lang="ja-JP" altLang="en-US" sz="2400" dirty="0">
                <a:cs typeface="Times New Roman" panose="02020603050405020304" pitchFamily="18" charset="0"/>
              </a:rPr>
              <a:t>：</a:t>
            </a:r>
            <a:r>
              <a:rPr kumimoji="0" lang="en-US" altLang="ja-JP" sz="2400" dirty="0">
                <a:latin typeface="Calibri" panose="020F0502020204030204" pitchFamily="34" charset="0"/>
                <a:cs typeface="Calibri" panose="020F0502020204030204" pitchFamily="34" charset="0"/>
              </a:rPr>
              <a:t>1991</a:t>
            </a:r>
            <a:r>
              <a:rPr kumimoji="0" lang="ja-JP" altLang="en-US" sz="2400" dirty="0">
                <a:cs typeface="Times New Roman" panose="02020603050405020304" pitchFamily="18" charset="0"/>
              </a:rPr>
              <a:t>年⽶国バージニア⼤学の</a:t>
            </a:r>
            <a:r>
              <a:rPr kumimoji="0" lang="en-US" altLang="ja-JP" sz="2400" dirty="0">
                <a:latin typeface="Calibri" panose="020F0502020204030204" pitchFamily="34" charset="0"/>
                <a:cs typeface="Calibri" panose="020F0502020204030204" pitchFamily="34" charset="0"/>
              </a:rPr>
              <a:t>Janine Jagger</a:t>
            </a:r>
            <a:r>
              <a:rPr kumimoji="0" lang="ja-JP" altLang="en-US" sz="2400" dirty="0">
                <a:cs typeface="Times New Roman" panose="02020603050405020304" pitchFamily="18" charset="0"/>
              </a:rPr>
              <a:t>教授によって開発された⾎液・体液曝露予防を目的とした報告書式である</a:t>
            </a:r>
            <a:r>
              <a:rPr kumimoji="0" lang="en-US" altLang="ja-JP" sz="2400" dirty="0">
                <a:solidFill>
                  <a:schemeClr val="tx2"/>
                </a:solidFill>
                <a:latin typeface="Calibri" panose="020F0502020204030204" pitchFamily="34" charset="0"/>
                <a:cs typeface="Calibri" panose="020F0502020204030204" pitchFamily="34" charset="0"/>
              </a:rPr>
              <a:t>EPINet</a:t>
            </a:r>
            <a:r>
              <a:rPr kumimoji="0" lang="en-US" altLang="ja-JP" sz="2400" baseline="30000" dirty="0">
                <a:solidFill>
                  <a:schemeClr val="tx2"/>
                </a:solidFill>
                <a:latin typeface="Calibri" panose="020F0502020204030204" pitchFamily="34" charset="0"/>
                <a:cs typeface="Calibri" panose="020F0502020204030204" pitchFamily="34" charset="0"/>
              </a:rPr>
              <a:t>TM</a:t>
            </a:r>
            <a:r>
              <a:rPr kumimoji="0" lang="ja-JP" altLang="en-US" sz="2400" dirty="0">
                <a:cs typeface="Times New Roman" panose="02020603050405020304" pitchFamily="18" charset="0"/>
              </a:rPr>
              <a:t>の使用許諾を得て職業感染制御研究会が改変し発⾏している⾎液・体液曝露報告書式</a:t>
            </a:r>
            <a:r>
              <a:rPr kumimoji="0" lang="ja-JP" altLang="en-US" sz="2400" dirty="0">
                <a:latin typeface="Arial" panose="020B0604020202020204" pitchFamily="34" charset="0"/>
              </a:rPr>
              <a:t> </a:t>
            </a:r>
          </a:p>
          <a:p>
            <a:pPr marL="0" indent="0">
              <a:lnSpc>
                <a:spcPct val="95000"/>
              </a:lnSpc>
              <a:buNone/>
            </a:pPr>
            <a:r>
              <a:rPr lang="en-US" altLang="ja-JP" sz="2800" dirty="0">
                <a:solidFill>
                  <a:schemeClr val="tx2"/>
                </a:solidFill>
              </a:rPr>
              <a:t>E</a:t>
            </a:r>
            <a:r>
              <a:rPr lang="en-US" altLang="ja-JP" sz="2800" dirty="0"/>
              <a:t>xposure </a:t>
            </a:r>
            <a:r>
              <a:rPr lang="en-US" altLang="ja-JP" sz="2800" dirty="0">
                <a:solidFill>
                  <a:schemeClr val="tx2"/>
                </a:solidFill>
              </a:rPr>
              <a:t>P</a:t>
            </a:r>
            <a:r>
              <a:rPr lang="en-US" altLang="ja-JP" sz="2800" dirty="0"/>
              <a:t>revention </a:t>
            </a:r>
            <a:r>
              <a:rPr lang="en-US" altLang="ja-JP" sz="2800" dirty="0">
                <a:solidFill>
                  <a:schemeClr val="tx2"/>
                </a:solidFill>
              </a:rPr>
              <a:t>I</a:t>
            </a:r>
            <a:r>
              <a:rPr lang="en-US" altLang="ja-JP" sz="2800" dirty="0"/>
              <a:t>nformation </a:t>
            </a:r>
            <a:r>
              <a:rPr lang="en-US" altLang="ja-JP" sz="2800" dirty="0">
                <a:solidFill>
                  <a:schemeClr val="tx2"/>
                </a:solidFill>
              </a:rPr>
              <a:t>Net</a:t>
            </a:r>
            <a:r>
              <a:rPr lang="en-US" altLang="ja-JP" sz="2800" dirty="0"/>
              <a:t>work</a:t>
            </a:r>
          </a:p>
          <a:p>
            <a:pPr marL="0" indent="0">
              <a:lnSpc>
                <a:spcPct val="95000"/>
              </a:lnSpc>
              <a:buNone/>
            </a:pPr>
            <a:r>
              <a:rPr lang="ja-JP" altLang="en-US" sz="2400" dirty="0"/>
              <a:t>血液体液</a:t>
            </a:r>
            <a:r>
              <a:rPr lang="ja-JP" altLang="en-US" sz="3000" b="1" dirty="0">
                <a:solidFill>
                  <a:schemeClr val="tx2"/>
                </a:solidFill>
              </a:rPr>
              <a:t>曝露</a:t>
            </a:r>
            <a:r>
              <a:rPr lang="ja-JP" altLang="en-US" sz="2400" dirty="0"/>
              <a:t>を</a:t>
            </a:r>
            <a:r>
              <a:rPr lang="ja-JP" altLang="en-US" sz="3000" b="1" dirty="0">
                <a:solidFill>
                  <a:schemeClr val="tx2"/>
                </a:solidFill>
              </a:rPr>
              <a:t>予防</a:t>
            </a:r>
            <a:r>
              <a:rPr lang="ja-JP" altLang="en-US" sz="2400" dirty="0"/>
              <a:t>するための</a:t>
            </a:r>
            <a:r>
              <a:rPr lang="ja-JP" altLang="en-US" sz="3000" b="1" dirty="0">
                <a:solidFill>
                  <a:schemeClr val="tx2"/>
                </a:solidFill>
              </a:rPr>
              <a:t>情報ネットワーク</a:t>
            </a:r>
            <a:endParaRPr lang="en-US" altLang="ja-JP" sz="3000" b="1" dirty="0">
              <a:solidFill>
                <a:schemeClr val="tx2"/>
              </a:solidFill>
            </a:endParaRPr>
          </a:p>
          <a:p>
            <a:pPr marL="514350" indent="-514350">
              <a:buFont typeface="+mj-lt"/>
              <a:buAutoNum type="arabicPeriod"/>
            </a:pPr>
            <a:r>
              <a:rPr lang="ja-JP" altLang="en-US" sz="2800" dirty="0"/>
              <a:t>曝露の実態を正確に把握する</a:t>
            </a:r>
          </a:p>
          <a:p>
            <a:pPr marL="514350" indent="-514350">
              <a:lnSpc>
                <a:spcPct val="95000"/>
              </a:lnSpc>
              <a:buFont typeface="+mj-lt"/>
              <a:buAutoNum type="arabicPeriod"/>
            </a:pPr>
            <a:r>
              <a:rPr lang="ja-JP" altLang="en-US" sz="2800" dirty="0"/>
              <a:t>原因を追求し適切な予防策を導き出す</a:t>
            </a:r>
          </a:p>
          <a:p>
            <a:pPr marL="514350" indent="-514350">
              <a:lnSpc>
                <a:spcPct val="95000"/>
              </a:lnSpc>
              <a:buFont typeface="+mj-lt"/>
              <a:buAutoNum type="arabicPeriod"/>
            </a:pPr>
            <a:r>
              <a:rPr lang="ja-JP" altLang="en-US" sz="2800" dirty="0"/>
              <a:t>実施された対策の有効性を的確に評価する</a:t>
            </a:r>
          </a:p>
          <a:p>
            <a:pPr marL="514350" indent="-514350">
              <a:lnSpc>
                <a:spcPct val="95000"/>
              </a:lnSpc>
              <a:buFont typeface="+mj-lt"/>
              <a:buAutoNum type="arabicPeriod"/>
            </a:pPr>
            <a:r>
              <a:rPr lang="ja-JP" altLang="en-US" sz="2800" dirty="0"/>
              <a:t>対策の有効性をコストも含めて事前に推定する</a:t>
            </a:r>
          </a:p>
          <a:p>
            <a:pPr marL="514350" indent="-514350">
              <a:lnSpc>
                <a:spcPct val="95000"/>
              </a:lnSpc>
              <a:buFont typeface="+mj-lt"/>
              <a:buAutoNum type="arabicPeriod"/>
            </a:pPr>
            <a:r>
              <a:rPr lang="ja-JP" altLang="en-US" sz="2800" dirty="0"/>
              <a:t>情報のネットワークを展開する</a:t>
            </a:r>
            <a:endParaRPr lang="en-US" altLang="ja-JP" sz="2800" dirty="0"/>
          </a:p>
        </p:txBody>
      </p:sp>
      <p:sp>
        <p:nvSpPr>
          <p:cNvPr id="5" name="スライド番号プレースホルダー 4">
            <a:extLst>
              <a:ext uri="{FF2B5EF4-FFF2-40B4-BE49-F238E27FC236}">
                <a16:creationId xmlns:a16="http://schemas.microsoft.com/office/drawing/2014/main" id="{81EC4161-FE03-423E-B0F2-753C5F2A0F7F}"/>
              </a:ext>
            </a:extLst>
          </p:cNvPr>
          <p:cNvSpPr>
            <a:spLocks noGrp="1"/>
          </p:cNvSpPr>
          <p:nvPr>
            <p:ph type="sldNum" sz="quarter" idx="12"/>
          </p:nvPr>
        </p:nvSpPr>
        <p:spPr/>
        <p:txBody>
          <a:bodyPr/>
          <a:lstStyle/>
          <a:p>
            <a:fld id="{6F60F4AB-0910-4F96-8F17-74C3E4C92A80}" type="slidenum">
              <a:rPr lang="en-US" altLang="ja-JP"/>
              <a:pPr/>
              <a:t>21</a:t>
            </a:fld>
            <a:endParaRPr lang="en-US" altLang="ja-JP"/>
          </a:p>
        </p:txBody>
      </p:sp>
      <p:pic>
        <p:nvPicPr>
          <p:cNvPr id="2" name="図 1">
            <a:extLst>
              <a:ext uri="{FF2B5EF4-FFF2-40B4-BE49-F238E27FC236}">
                <a16:creationId xmlns:a16="http://schemas.microsoft.com/office/drawing/2014/main" id="{3378F79C-FEA9-44B7-95E6-A100B87028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6296" y="642611"/>
            <a:ext cx="1296144" cy="894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正方形/長方形 7">
            <a:extLst>
              <a:ext uri="{FF2B5EF4-FFF2-40B4-BE49-F238E27FC236}">
                <a16:creationId xmlns:a16="http://schemas.microsoft.com/office/drawing/2014/main" id="{949CD6B2-2E0E-43B3-8E19-531C760C312E}"/>
              </a:ext>
            </a:extLst>
          </p:cNvPr>
          <p:cNvSpPr/>
          <p:nvPr/>
        </p:nvSpPr>
        <p:spPr bwMode="auto">
          <a:xfrm>
            <a:off x="357466" y="3140968"/>
            <a:ext cx="7598910" cy="936104"/>
          </a:xfrm>
          <a:prstGeom prst="rect">
            <a:avLst/>
          </a:prstGeom>
          <a:solidFill>
            <a:srgbClr val="FFE0C2">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6275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2D00A0B5-1B1D-4FEC-A46B-24CEA6B40295}"/>
              </a:ext>
            </a:extLst>
          </p:cNvPr>
          <p:cNvSpPr/>
          <p:nvPr/>
        </p:nvSpPr>
        <p:spPr bwMode="auto">
          <a:xfrm>
            <a:off x="6660232" y="6093296"/>
            <a:ext cx="2483768" cy="72008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312322" name="Rectangle 2">
            <a:extLst>
              <a:ext uri="{FF2B5EF4-FFF2-40B4-BE49-F238E27FC236}">
                <a16:creationId xmlns:a16="http://schemas.microsoft.com/office/drawing/2014/main" id="{3758EF0A-BDD5-4FC9-B5C4-39B3C1D0B02C}"/>
              </a:ext>
            </a:extLst>
          </p:cNvPr>
          <p:cNvSpPr>
            <a:spLocks noGrp="1" noChangeArrowheads="1"/>
          </p:cNvSpPr>
          <p:nvPr>
            <p:ph type="title"/>
          </p:nvPr>
        </p:nvSpPr>
        <p:spPr>
          <a:xfrm>
            <a:off x="595718" y="620688"/>
            <a:ext cx="8296762" cy="873820"/>
          </a:xfrm>
        </p:spPr>
        <p:txBody>
          <a:bodyPr>
            <a:normAutofit fontScale="90000"/>
          </a:bodyPr>
          <a:lstStyle/>
          <a:p>
            <a:r>
              <a:rPr lang="ja-JP" altLang="en-US" dirty="0"/>
              <a:t>血液体液曝露サーベイランスによって明らかになる針刺し切創の原因と有効な対策</a:t>
            </a:r>
            <a:endParaRPr lang="ja-JP" altLang="en-US" sz="2200" dirty="0"/>
          </a:p>
        </p:txBody>
      </p:sp>
      <p:sp>
        <p:nvSpPr>
          <p:cNvPr id="312323" name="Rectangle 3">
            <a:extLst>
              <a:ext uri="{FF2B5EF4-FFF2-40B4-BE49-F238E27FC236}">
                <a16:creationId xmlns:a16="http://schemas.microsoft.com/office/drawing/2014/main" id="{D6CEBBBE-370D-4077-BF4E-BA08E171110C}"/>
              </a:ext>
            </a:extLst>
          </p:cNvPr>
          <p:cNvSpPr>
            <a:spLocks noGrp="1" noChangeArrowheads="1"/>
          </p:cNvSpPr>
          <p:nvPr>
            <p:ph idx="1"/>
          </p:nvPr>
        </p:nvSpPr>
        <p:spPr>
          <a:xfrm>
            <a:off x="323528" y="1628800"/>
            <a:ext cx="8496944" cy="3066257"/>
          </a:xfrm>
        </p:spPr>
        <p:txBody>
          <a:bodyPr>
            <a:normAutofit/>
          </a:bodyPr>
          <a:lstStyle/>
          <a:p>
            <a:pPr marL="0" indent="0">
              <a:buFont typeface="Symbol" panose="05050102010706020507" pitchFamily="18" charset="2"/>
              <a:buNone/>
            </a:pPr>
            <a:r>
              <a:rPr lang="en-US" altLang="ja-JP" sz="2200" dirty="0">
                <a:latin typeface="ＭＳ Ｐゴシック" panose="020B0600070205080204" pitchFamily="50" charset="-128"/>
              </a:rPr>
              <a:t>Jagger</a:t>
            </a:r>
            <a:r>
              <a:rPr lang="ja-JP" altLang="en-US" sz="2200" dirty="0">
                <a:latin typeface="ＭＳ Ｐゴシック" panose="020B0600070205080204" pitchFamily="50" charset="-128"/>
              </a:rPr>
              <a:t>らが、大学病院での</a:t>
            </a:r>
            <a:r>
              <a:rPr lang="en-US" altLang="ja-JP" sz="2200" dirty="0">
                <a:latin typeface="ＭＳ Ｐゴシック" panose="020B0600070205080204" pitchFamily="50" charset="-128"/>
              </a:rPr>
              <a:t>10</a:t>
            </a:r>
            <a:r>
              <a:rPr lang="ja-JP" altLang="en-US" sz="2200" dirty="0">
                <a:latin typeface="ＭＳ Ｐゴシック" panose="020B0600070205080204" pitchFamily="50" charset="-128"/>
              </a:rPr>
              <a:t>ヵ月間</a:t>
            </a:r>
            <a:r>
              <a:rPr lang="en-US" altLang="ja-JP" sz="2200" dirty="0">
                <a:latin typeface="ＭＳ Ｐゴシック" panose="020B0600070205080204" pitchFamily="50" charset="-128"/>
              </a:rPr>
              <a:t>326</a:t>
            </a:r>
            <a:r>
              <a:rPr lang="ja-JP" altLang="en-US" sz="2200" dirty="0">
                <a:latin typeface="ＭＳ Ｐゴシック" panose="020B0600070205080204" pitchFamily="50" charset="-128"/>
              </a:rPr>
              <a:t>件の針刺し報告をインタビュー形式で検証。</a:t>
            </a:r>
            <a:r>
              <a:rPr lang="ja-JP" altLang="en-US" sz="2200" dirty="0">
                <a:solidFill>
                  <a:schemeClr val="tx2"/>
                </a:solidFill>
                <a:latin typeface="ＭＳ Ｐゴシック" panose="020B0600070205080204" pitchFamily="50" charset="-128"/>
              </a:rPr>
              <a:t>器材の取り扱い方法と構造の特性が二大要因であり、リキャップ禁止と廃棄容器の設置での防止効果は限定的なため、医療従事者を守る防止機構の付いた器材の開発の重要性を提唱</a:t>
            </a:r>
            <a:r>
              <a:rPr lang="ja-JP" altLang="en-US" sz="2200" dirty="0">
                <a:latin typeface="ＭＳ Ｐゴシック" panose="020B0600070205080204" pitchFamily="50" charset="-128"/>
              </a:rPr>
              <a:t>。</a:t>
            </a:r>
            <a:endParaRPr lang="en-US" altLang="ja-JP" sz="2200" dirty="0">
              <a:latin typeface="ＭＳ Ｐゴシック" panose="020B0600070205080204" pitchFamily="50" charset="-128"/>
            </a:endParaRPr>
          </a:p>
          <a:p>
            <a:pPr marL="0" indent="0">
              <a:spcBef>
                <a:spcPts val="0"/>
              </a:spcBef>
              <a:buFont typeface="Symbol" panose="05050102010706020507" pitchFamily="18" charset="2"/>
              <a:buNone/>
            </a:pPr>
            <a:r>
              <a:rPr lang="en-US" altLang="ja-JP" sz="1400" dirty="0">
                <a:solidFill>
                  <a:schemeClr val="tx1">
                    <a:lumMod val="65000"/>
                    <a:lumOff val="35000"/>
                  </a:schemeClr>
                </a:solidFill>
              </a:rPr>
              <a:t>Jagger J, et al. Rates of needlestick injury caused by various devices in a university hospital. N </a:t>
            </a:r>
            <a:r>
              <a:rPr lang="en-US" altLang="ja-JP" sz="1400" dirty="0" err="1">
                <a:solidFill>
                  <a:schemeClr val="tx1">
                    <a:lumMod val="65000"/>
                    <a:lumOff val="35000"/>
                  </a:schemeClr>
                </a:solidFill>
              </a:rPr>
              <a:t>Engl</a:t>
            </a:r>
            <a:r>
              <a:rPr lang="en-US" altLang="ja-JP" sz="1400" dirty="0">
                <a:solidFill>
                  <a:schemeClr val="tx1">
                    <a:lumMod val="65000"/>
                    <a:lumOff val="35000"/>
                  </a:schemeClr>
                </a:solidFill>
              </a:rPr>
              <a:t> J Med 1988;319:284-288</a:t>
            </a:r>
          </a:p>
          <a:p>
            <a:pPr marL="0" lvl="0" indent="0">
              <a:buNone/>
            </a:pPr>
            <a:r>
              <a:rPr lang="ja-JP" altLang="en-US" sz="2200" dirty="0">
                <a:solidFill>
                  <a:srgbClr val="000000"/>
                </a:solidFill>
                <a:latin typeface="ＭＳ Ｐゴシック" panose="020B0600070205080204" pitchFamily="50" charset="-128"/>
              </a:rPr>
              <a:t>以降、</a:t>
            </a:r>
            <a:r>
              <a:rPr lang="en-US" altLang="ja-JP" sz="2200" dirty="0">
                <a:solidFill>
                  <a:srgbClr val="000000"/>
                </a:solidFill>
                <a:latin typeface="ＭＳ Ｐゴシック" panose="020B0600070205080204" pitchFamily="50" charset="-128"/>
              </a:rPr>
              <a:t>Jagger</a:t>
            </a:r>
            <a:r>
              <a:rPr lang="ja-JP" altLang="en-US" sz="2200" dirty="0">
                <a:solidFill>
                  <a:srgbClr val="000000"/>
                </a:solidFill>
                <a:latin typeface="ＭＳ Ｐゴシック" panose="020B0600070205080204" pitchFamily="50" charset="-128"/>
              </a:rPr>
              <a:t>教授の</a:t>
            </a:r>
            <a:r>
              <a:rPr lang="en-US" altLang="ja-JP" sz="2200" dirty="0">
                <a:solidFill>
                  <a:srgbClr val="000000"/>
                </a:solidFill>
                <a:latin typeface="ＭＳ Ｐゴシック" panose="020B0600070205080204" pitchFamily="50" charset="-128"/>
              </a:rPr>
              <a:t>1,000</a:t>
            </a:r>
            <a:r>
              <a:rPr lang="ja-JP" altLang="en-US" sz="2200" dirty="0">
                <a:solidFill>
                  <a:srgbClr val="000000"/>
                </a:solidFill>
                <a:latin typeface="ＭＳ Ｐゴシック" panose="020B0600070205080204" pitchFamily="50" charset="-128"/>
              </a:rPr>
              <a:t>件以上のサーベイの結果、血液体液曝露の実態を正確に把握し必要な予防策を導き出す</a:t>
            </a:r>
            <a:r>
              <a:rPr lang="en-US" altLang="ja-JP" sz="2200" dirty="0">
                <a:solidFill>
                  <a:srgbClr val="000000"/>
                </a:solidFill>
                <a:latin typeface="ＭＳ Ｐゴシック" panose="020B0600070205080204" pitchFamily="50" charset="-128"/>
              </a:rPr>
              <a:t>EPINet</a:t>
            </a:r>
            <a:r>
              <a:rPr lang="ja-JP" altLang="en-US" sz="2200" dirty="0">
                <a:solidFill>
                  <a:srgbClr val="000000"/>
                </a:solidFill>
                <a:latin typeface="ＭＳ Ｐゴシック" panose="020B0600070205080204" pitchFamily="50" charset="-128"/>
              </a:rPr>
              <a:t>™の報告書式が</a:t>
            </a:r>
            <a:r>
              <a:rPr lang="en-US" altLang="ja-JP" sz="2200" dirty="0">
                <a:solidFill>
                  <a:srgbClr val="000000"/>
                </a:solidFill>
                <a:latin typeface="ＭＳ Ｐゴシック" panose="020B0600070205080204" pitchFamily="50" charset="-128"/>
              </a:rPr>
              <a:t>1991</a:t>
            </a:r>
            <a:r>
              <a:rPr lang="ja-JP" altLang="en-US" sz="2200" dirty="0">
                <a:solidFill>
                  <a:srgbClr val="000000"/>
                </a:solidFill>
                <a:latin typeface="ＭＳ Ｐゴシック" panose="020B0600070205080204" pitchFamily="50" charset="-128"/>
              </a:rPr>
              <a:t>年に開発された</a:t>
            </a:r>
            <a:endParaRPr lang="en-US" altLang="ja-JP" sz="2200" dirty="0">
              <a:solidFill>
                <a:srgbClr val="000000"/>
              </a:solidFill>
              <a:latin typeface="ＭＳ Ｐゴシック" panose="020B0600070205080204" pitchFamily="50" charset="-128"/>
            </a:endParaRPr>
          </a:p>
          <a:p>
            <a:pPr marL="0" indent="0">
              <a:spcBef>
                <a:spcPts val="0"/>
              </a:spcBef>
              <a:buFont typeface="Symbol" panose="05050102010706020507" pitchFamily="18" charset="2"/>
              <a:buNone/>
            </a:pPr>
            <a:endParaRPr lang="ja-JP" altLang="en-US" sz="1400" dirty="0">
              <a:solidFill>
                <a:schemeClr val="tx1">
                  <a:lumMod val="65000"/>
                  <a:lumOff val="35000"/>
                </a:schemeClr>
              </a:solidFill>
              <a:latin typeface="ＭＳ Ｐゴシック" panose="020B0600070205080204" pitchFamily="50" charset="-128"/>
            </a:endParaRPr>
          </a:p>
        </p:txBody>
      </p:sp>
      <p:sp>
        <p:nvSpPr>
          <p:cNvPr id="13" name="スライド番号プレースホルダー 4">
            <a:extLst>
              <a:ext uri="{FF2B5EF4-FFF2-40B4-BE49-F238E27FC236}">
                <a16:creationId xmlns:a16="http://schemas.microsoft.com/office/drawing/2014/main" id="{F59EBA4C-C782-46C2-8D97-38456993440C}"/>
              </a:ext>
            </a:extLst>
          </p:cNvPr>
          <p:cNvSpPr>
            <a:spLocks noGrp="1"/>
          </p:cNvSpPr>
          <p:nvPr>
            <p:ph type="sldNum" sz="quarter" idx="12"/>
          </p:nvPr>
        </p:nvSpPr>
        <p:spPr/>
        <p:txBody>
          <a:bodyPr/>
          <a:lstStyle/>
          <a:p>
            <a:fld id="{23F3265D-504B-49F4-86F1-04D34A693AE5}" type="slidenum">
              <a:rPr lang="en-US" altLang="ja-JP"/>
              <a:pPr/>
              <a:t>22</a:t>
            </a:fld>
            <a:endParaRPr lang="en-US" altLang="ja-JP"/>
          </a:p>
        </p:txBody>
      </p:sp>
      <p:sp>
        <p:nvSpPr>
          <p:cNvPr id="312326" name="Line 6">
            <a:extLst>
              <a:ext uri="{FF2B5EF4-FFF2-40B4-BE49-F238E27FC236}">
                <a16:creationId xmlns:a16="http://schemas.microsoft.com/office/drawing/2014/main" id="{8938D1F8-CA7E-4FE8-BA75-5B90DA1D3904}"/>
              </a:ext>
            </a:extLst>
          </p:cNvPr>
          <p:cNvSpPr>
            <a:spLocks noChangeShapeType="1"/>
          </p:cNvSpPr>
          <p:nvPr/>
        </p:nvSpPr>
        <p:spPr bwMode="auto">
          <a:xfrm>
            <a:off x="2362200" y="2133600"/>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2327" name="Text Box 7">
            <a:extLst>
              <a:ext uri="{FF2B5EF4-FFF2-40B4-BE49-F238E27FC236}">
                <a16:creationId xmlns:a16="http://schemas.microsoft.com/office/drawing/2014/main" id="{A503AD81-FCB6-4D21-9F0B-38FF2562EAA4}"/>
              </a:ext>
            </a:extLst>
          </p:cNvPr>
          <p:cNvSpPr txBox="1">
            <a:spLocks noChangeArrowheads="1"/>
          </p:cNvSpPr>
          <p:nvPr/>
        </p:nvSpPr>
        <p:spPr bwMode="auto">
          <a:xfrm>
            <a:off x="1547664" y="4745932"/>
            <a:ext cx="2692152" cy="843308"/>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spcBef>
                <a:spcPct val="20000"/>
              </a:spcBef>
              <a:buClr>
                <a:schemeClr val="tx2"/>
              </a:buClr>
              <a:buSzPct val="90000"/>
              <a:buFont typeface="Symbol" panose="05050102010706020507" pitchFamily="18" charset="2"/>
              <a:buNone/>
            </a:pPr>
            <a:r>
              <a:rPr lang="ja-JP" altLang="en-US" sz="2000" i="0" dirty="0">
                <a:latin typeface="Meiryo UI" panose="020B0604030504040204" pitchFamily="50" charset="-128"/>
                <a:ea typeface="Meiryo UI" panose="020B0604030504040204" pitchFamily="50" charset="-128"/>
              </a:rPr>
              <a:t>各器材の</a:t>
            </a:r>
          </a:p>
          <a:p>
            <a:pPr algn="ctr">
              <a:lnSpc>
                <a:spcPct val="90000"/>
              </a:lnSpc>
              <a:spcBef>
                <a:spcPct val="20000"/>
              </a:spcBef>
              <a:buClr>
                <a:schemeClr val="tx2"/>
              </a:buClr>
              <a:buSzPct val="90000"/>
              <a:buFont typeface="Symbol" panose="05050102010706020507" pitchFamily="18" charset="2"/>
              <a:buNone/>
            </a:pPr>
            <a:r>
              <a:rPr lang="ja-JP" altLang="en-US" sz="2800" i="0" dirty="0">
                <a:latin typeface="Meiryo UI" panose="020B0604030504040204" pitchFamily="50" charset="-128"/>
                <a:ea typeface="Meiryo UI" panose="020B0604030504040204" pitchFamily="50" charset="-128"/>
              </a:rPr>
              <a:t>取り扱い方法</a:t>
            </a:r>
            <a:endParaRPr lang="ja-JP" altLang="en-US" sz="1200" dirty="0">
              <a:latin typeface="Meiryo UI" panose="020B0604030504040204" pitchFamily="50" charset="-128"/>
              <a:ea typeface="Meiryo UI" panose="020B0604030504040204" pitchFamily="50" charset="-128"/>
            </a:endParaRPr>
          </a:p>
        </p:txBody>
      </p:sp>
      <p:sp>
        <p:nvSpPr>
          <p:cNvPr id="312328" name="Text Box 8">
            <a:extLst>
              <a:ext uri="{FF2B5EF4-FFF2-40B4-BE49-F238E27FC236}">
                <a16:creationId xmlns:a16="http://schemas.microsoft.com/office/drawing/2014/main" id="{766C0322-184A-4EC2-A062-D48CF4DCDE91}"/>
              </a:ext>
            </a:extLst>
          </p:cNvPr>
          <p:cNvSpPr txBox="1">
            <a:spLocks noChangeArrowheads="1"/>
          </p:cNvSpPr>
          <p:nvPr/>
        </p:nvSpPr>
        <p:spPr bwMode="auto">
          <a:xfrm>
            <a:off x="4908376" y="4745932"/>
            <a:ext cx="3048000" cy="843308"/>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Clr>
                <a:schemeClr val="tx2"/>
              </a:buClr>
              <a:buSzPct val="90000"/>
              <a:buFont typeface="Symbol" panose="05050102010706020507" pitchFamily="18" charset="2"/>
              <a:buNone/>
            </a:pPr>
            <a:r>
              <a:rPr lang="ja-JP" altLang="en-US" sz="2000" i="0" dirty="0">
                <a:latin typeface="Meiryo UI" panose="020B0604030504040204" pitchFamily="50" charset="-128"/>
                <a:ea typeface="Meiryo UI" panose="020B0604030504040204" pitchFamily="50" charset="-128"/>
              </a:rPr>
              <a:t>各器材の</a:t>
            </a:r>
          </a:p>
          <a:p>
            <a:pPr algn="ctr">
              <a:lnSpc>
                <a:spcPct val="90000"/>
              </a:lnSpc>
              <a:spcBef>
                <a:spcPct val="20000"/>
              </a:spcBef>
              <a:buClr>
                <a:schemeClr val="tx2"/>
              </a:buClr>
              <a:buSzPct val="90000"/>
              <a:buFont typeface="Symbol" panose="05050102010706020507" pitchFamily="18" charset="2"/>
              <a:buNone/>
            </a:pPr>
            <a:r>
              <a:rPr lang="ja-JP" altLang="en-US" sz="2800" i="0" dirty="0">
                <a:latin typeface="Meiryo UI" panose="020B0604030504040204" pitchFamily="50" charset="-128"/>
                <a:ea typeface="Meiryo UI" panose="020B0604030504040204" pitchFamily="50" charset="-128"/>
              </a:rPr>
              <a:t>構造の特性</a:t>
            </a:r>
            <a:endParaRPr lang="ja-JP" altLang="en-US" sz="1200" dirty="0">
              <a:latin typeface="Meiryo UI" panose="020B0604030504040204" pitchFamily="50" charset="-128"/>
              <a:ea typeface="Meiryo UI" panose="020B0604030504040204" pitchFamily="50" charset="-128"/>
            </a:endParaRPr>
          </a:p>
        </p:txBody>
      </p:sp>
      <p:sp>
        <p:nvSpPr>
          <p:cNvPr id="312329" name="Text Box 9">
            <a:extLst>
              <a:ext uri="{FF2B5EF4-FFF2-40B4-BE49-F238E27FC236}">
                <a16:creationId xmlns:a16="http://schemas.microsoft.com/office/drawing/2014/main" id="{523FBB8B-FEE1-438E-9824-B187E316C3CD}"/>
              </a:ext>
            </a:extLst>
          </p:cNvPr>
          <p:cNvSpPr txBox="1">
            <a:spLocks noChangeArrowheads="1"/>
          </p:cNvSpPr>
          <p:nvPr/>
        </p:nvSpPr>
        <p:spPr bwMode="auto">
          <a:xfrm>
            <a:off x="2699792" y="5733256"/>
            <a:ext cx="37338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Clr>
                <a:schemeClr val="tx2"/>
              </a:buClr>
              <a:buSzPct val="90000"/>
              <a:buFont typeface="Symbol" panose="05050102010706020507" pitchFamily="18" charset="2"/>
              <a:buNone/>
            </a:pPr>
            <a:r>
              <a:rPr lang="ja-JP" altLang="en-US" sz="2800" i="0" dirty="0">
                <a:solidFill>
                  <a:schemeClr val="tx2"/>
                </a:solidFill>
                <a:latin typeface="Meiryo UI" panose="020B0604030504040204" pitchFamily="50" charset="-128"/>
                <a:ea typeface="Meiryo UI" panose="020B0604030504040204" pitchFamily="50" charset="-128"/>
              </a:rPr>
              <a:t>有効な対策</a:t>
            </a:r>
          </a:p>
        </p:txBody>
      </p:sp>
      <p:sp>
        <p:nvSpPr>
          <p:cNvPr id="312330" name="Text Box 10">
            <a:extLst>
              <a:ext uri="{FF2B5EF4-FFF2-40B4-BE49-F238E27FC236}">
                <a16:creationId xmlns:a16="http://schemas.microsoft.com/office/drawing/2014/main" id="{5414D582-CF6C-45CE-97EF-5A62DC7A3EFB}"/>
              </a:ext>
            </a:extLst>
          </p:cNvPr>
          <p:cNvSpPr txBox="1">
            <a:spLocks noChangeArrowheads="1"/>
          </p:cNvSpPr>
          <p:nvPr/>
        </p:nvSpPr>
        <p:spPr bwMode="auto">
          <a:xfrm>
            <a:off x="1979712" y="4221088"/>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800" i="0" dirty="0">
                <a:solidFill>
                  <a:schemeClr val="tx2"/>
                </a:solidFill>
                <a:latin typeface="Meiryo UI" panose="020B0604030504040204" pitchFamily="50" charset="-128"/>
                <a:ea typeface="Meiryo UI" panose="020B0604030504040204" pitchFamily="50" charset="-128"/>
              </a:rPr>
              <a:t>針刺し切創の二大要因</a:t>
            </a:r>
          </a:p>
        </p:txBody>
      </p:sp>
      <p:sp>
        <p:nvSpPr>
          <p:cNvPr id="312331" name="AutoShape 11">
            <a:extLst>
              <a:ext uri="{FF2B5EF4-FFF2-40B4-BE49-F238E27FC236}">
                <a16:creationId xmlns:a16="http://schemas.microsoft.com/office/drawing/2014/main" id="{EFAE0596-B297-47B1-94EE-D2B9E6A8F262}"/>
              </a:ext>
            </a:extLst>
          </p:cNvPr>
          <p:cNvSpPr>
            <a:spLocks noChangeArrowheads="1"/>
          </p:cNvSpPr>
          <p:nvPr/>
        </p:nvSpPr>
        <p:spPr bwMode="auto">
          <a:xfrm>
            <a:off x="4250432" y="4941168"/>
            <a:ext cx="609600" cy="762000"/>
          </a:xfrm>
          <a:prstGeom prst="downArrow">
            <a:avLst>
              <a:gd name="adj1" fmla="val 50000"/>
              <a:gd name="adj2" fmla="val 31250"/>
            </a:avLst>
          </a:prstGeom>
          <a:solidFill>
            <a:schemeClr val="tx2">
              <a:lumMod val="20000"/>
              <a:lumOff val="80000"/>
            </a:schemeClr>
          </a:solidFill>
          <a:ln w="12700" cap="sq">
            <a:solidFill>
              <a:schemeClr val="tx1"/>
            </a:solidFill>
            <a:miter lim="800000"/>
            <a:headEnd type="none" w="sm" len="sm"/>
            <a:tailEnd type="none" w="sm" len="sm"/>
          </a:ln>
          <a:effectLst/>
          <a:extLst/>
        </p:spPr>
        <p:txBody>
          <a:bodyPr vert="eaVert" wrap="none" anchor="ctr"/>
          <a:lstStyle/>
          <a:p>
            <a:endParaRPr lang="ja-JP" altLang="en-US"/>
          </a:p>
        </p:txBody>
      </p:sp>
      <p:sp>
        <p:nvSpPr>
          <p:cNvPr id="312332" name="Text Box 12">
            <a:extLst>
              <a:ext uri="{FF2B5EF4-FFF2-40B4-BE49-F238E27FC236}">
                <a16:creationId xmlns:a16="http://schemas.microsoft.com/office/drawing/2014/main" id="{D6A532BF-4FAF-4831-9E99-90636063235A}"/>
              </a:ext>
            </a:extLst>
          </p:cNvPr>
          <p:cNvSpPr txBox="1">
            <a:spLocks noChangeArrowheads="1"/>
          </p:cNvSpPr>
          <p:nvPr/>
        </p:nvSpPr>
        <p:spPr bwMode="auto">
          <a:xfrm>
            <a:off x="1390600" y="6165304"/>
            <a:ext cx="6781800" cy="584775"/>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3200" i="0" dirty="0">
                <a:latin typeface="Meiryo UI" panose="020B0604030504040204" pitchFamily="50" charset="-128"/>
                <a:ea typeface="Meiryo UI" panose="020B0604030504040204" pitchFamily="50" charset="-128"/>
              </a:rPr>
              <a:t>作業管理　と　工学的管理</a:t>
            </a:r>
          </a:p>
        </p:txBody>
      </p:sp>
    </p:spTree>
    <p:extLst>
      <p:ext uri="{BB962C8B-B14F-4D97-AF65-F5344CB8AC3E}">
        <p14:creationId xmlns:p14="http://schemas.microsoft.com/office/powerpoint/2010/main" val="7632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256D402-1FAC-437E-B1E9-ADFE4D41EAB0}"/>
              </a:ext>
            </a:extLst>
          </p:cNvPr>
          <p:cNvPicPr>
            <a:picLocks noChangeAspect="1"/>
          </p:cNvPicPr>
          <p:nvPr/>
        </p:nvPicPr>
        <p:blipFill>
          <a:blip r:embed="rId2"/>
          <a:stretch>
            <a:fillRect/>
          </a:stretch>
        </p:blipFill>
        <p:spPr>
          <a:xfrm>
            <a:off x="5836920" y="2220964"/>
            <a:ext cx="3307080" cy="4617720"/>
          </a:xfrm>
          <a:prstGeom prst="rect">
            <a:avLst/>
          </a:prstGeom>
        </p:spPr>
      </p:pic>
      <p:sp>
        <p:nvSpPr>
          <p:cNvPr id="2" name="タイトル 1">
            <a:extLst>
              <a:ext uri="{FF2B5EF4-FFF2-40B4-BE49-F238E27FC236}">
                <a16:creationId xmlns:a16="http://schemas.microsoft.com/office/drawing/2014/main" id="{5A4E667F-DE73-49DE-8117-D0DF98BCDBA4}"/>
              </a:ext>
            </a:extLst>
          </p:cNvPr>
          <p:cNvSpPr>
            <a:spLocks noGrp="1"/>
          </p:cNvSpPr>
          <p:nvPr>
            <p:ph type="title"/>
          </p:nvPr>
        </p:nvSpPr>
        <p:spPr/>
        <p:txBody>
          <a:bodyPr>
            <a:normAutofit fontScale="90000"/>
          </a:bodyPr>
          <a:lstStyle/>
          <a:p>
            <a:r>
              <a:rPr lang="ja-JP" altLang="en-US" dirty="0"/>
              <a:t>工学的管理方法（</a:t>
            </a:r>
            <a:r>
              <a:rPr lang="en-US" altLang="ja-JP" dirty="0"/>
              <a:t>engineering controls</a:t>
            </a:r>
            <a:r>
              <a:rPr lang="ja-JP" altLang="en-US" dirty="0"/>
              <a:t>）</a:t>
            </a:r>
            <a:br>
              <a:rPr lang="en-US" altLang="ja-JP" dirty="0"/>
            </a:br>
            <a:r>
              <a:rPr lang="en-US" altLang="ja-JP" sz="1800" dirty="0">
                <a:solidFill>
                  <a:srgbClr val="CC6600"/>
                </a:solidFill>
              </a:rPr>
              <a:t>CDC Workbook for designing, Implementing, and Evaluating a Sharps Injury Prevention Program</a:t>
            </a:r>
            <a:r>
              <a:rPr lang="ja-JP" altLang="en-US" sz="1800" dirty="0">
                <a:solidFill>
                  <a:srgbClr val="CC6600"/>
                </a:solidFill>
              </a:rPr>
              <a:t>　　　</a:t>
            </a:r>
            <a:r>
              <a:rPr lang="en-US" altLang="ja-JP" sz="1800" dirty="0">
                <a:solidFill>
                  <a:srgbClr val="CC6600"/>
                </a:solidFill>
              </a:rPr>
              <a:t>http://jrgoicp.umin.ac.jp/related/CDC</a:t>
            </a:r>
            <a:r>
              <a:rPr lang="ja-JP" altLang="en-US" sz="1800" dirty="0">
                <a:solidFill>
                  <a:srgbClr val="CC6600"/>
                </a:solidFill>
              </a:rPr>
              <a:t>ワークブック監訳版</a:t>
            </a:r>
            <a:r>
              <a:rPr lang="en-US" altLang="ja-JP" sz="1800" dirty="0">
                <a:solidFill>
                  <a:srgbClr val="CC6600"/>
                </a:solidFill>
              </a:rPr>
              <a:t>.pdf</a:t>
            </a:r>
            <a:endParaRPr kumimoji="1" lang="ja-JP" altLang="en-US" sz="4000" dirty="0"/>
          </a:p>
        </p:txBody>
      </p:sp>
      <p:sp>
        <p:nvSpPr>
          <p:cNvPr id="3" name="コンテンツ プレースホルダー 2">
            <a:extLst>
              <a:ext uri="{FF2B5EF4-FFF2-40B4-BE49-F238E27FC236}">
                <a16:creationId xmlns:a16="http://schemas.microsoft.com/office/drawing/2014/main" id="{7D9B82E0-4ABA-41DB-943F-D5C812F6A624}"/>
              </a:ext>
            </a:extLst>
          </p:cNvPr>
          <p:cNvSpPr>
            <a:spLocks noGrp="1"/>
          </p:cNvSpPr>
          <p:nvPr>
            <p:ph idx="1"/>
          </p:nvPr>
        </p:nvSpPr>
        <p:spPr/>
        <p:txBody>
          <a:bodyPr/>
          <a:lstStyle/>
          <a:p>
            <a:r>
              <a:rPr lang="ja-JP" altLang="en-US" sz="2800" dirty="0"/>
              <a:t>工学的管理方法は危険を除去するか隔離する。鋭利器材損傷の防止に関しては、 鋭利器材の廃棄容器、鋭利器材損傷防止の機能を備えた鋭利器材が含まれる。それらの基準は、安全性が以下の項目を達成すべきだとしている： </a:t>
            </a:r>
            <a:endParaRPr lang="en-US" altLang="ja-JP" sz="2800" dirty="0"/>
          </a:p>
          <a:p>
            <a:pPr marL="400050" lvl="1" indent="0">
              <a:buNone/>
            </a:pPr>
            <a:r>
              <a:rPr lang="ja-JP" altLang="en-US" sz="2400" dirty="0"/>
              <a:t>■手が針に触れないように頑丈なカバーを設けること</a:t>
            </a:r>
            <a:endParaRPr lang="en-US" altLang="ja-JP" sz="2400" dirty="0"/>
          </a:p>
          <a:p>
            <a:pPr marL="400050" lvl="1" indent="0">
              <a:buNone/>
            </a:pPr>
            <a:r>
              <a:rPr lang="ja-JP" altLang="en-US" sz="2400" dirty="0"/>
              <a:t>■安全機能は器材を取り外す前、および廃棄後も持続すること</a:t>
            </a:r>
            <a:endParaRPr lang="en-US" altLang="ja-JP" sz="2400" dirty="0"/>
          </a:p>
          <a:p>
            <a:pPr marL="400050" lvl="1" indent="0">
              <a:buNone/>
            </a:pPr>
            <a:r>
              <a:rPr lang="ja-JP" altLang="en-US" sz="2400" dirty="0"/>
              <a:t>■器材と一体化されていること</a:t>
            </a:r>
            <a:endParaRPr lang="en-US" altLang="ja-JP" sz="2400" dirty="0"/>
          </a:p>
          <a:p>
            <a:pPr marL="400050" lvl="1" indent="0">
              <a:buNone/>
            </a:pPr>
            <a:r>
              <a:rPr lang="ja-JP" altLang="en-US" sz="2400" dirty="0"/>
              <a:t>■操作が簡単で明確なこと</a:t>
            </a:r>
            <a:endParaRPr lang="en-US" altLang="ja-JP" sz="2400" dirty="0"/>
          </a:p>
          <a:p>
            <a:pPr marL="400050" lvl="1" indent="0">
              <a:buNone/>
            </a:pPr>
            <a:r>
              <a:rPr lang="ja-JP" altLang="en-US" sz="2400" dirty="0"/>
              <a:t>■コスト性能が良好なこと</a:t>
            </a:r>
            <a:endParaRPr kumimoji="1" lang="ja-JP" altLang="en-US" sz="2400" dirty="0"/>
          </a:p>
        </p:txBody>
      </p:sp>
      <p:sp>
        <p:nvSpPr>
          <p:cNvPr id="4" name="スライド番号プレースホルダー 3">
            <a:extLst>
              <a:ext uri="{FF2B5EF4-FFF2-40B4-BE49-F238E27FC236}">
                <a16:creationId xmlns:a16="http://schemas.microsoft.com/office/drawing/2014/main" id="{A7CE3340-522B-42FC-A6A0-B71D187F5F33}"/>
              </a:ext>
            </a:extLst>
          </p:cNvPr>
          <p:cNvSpPr>
            <a:spLocks noGrp="1"/>
          </p:cNvSpPr>
          <p:nvPr>
            <p:ph type="sldNum" sz="quarter" idx="12"/>
          </p:nvPr>
        </p:nvSpPr>
        <p:spPr/>
        <p:txBody>
          <a:bodyPr/>
          <a:lstStyle/>
          <a:p>
            <a:fld id="{F4ECA96E-B521-4663-834A-FAF7D2399001}" type="slidenum">
              <a:rPr lang="en-US" altLang="ja-JP" smtClean="0"/>
              <a:pPr/>
              <a:t>23</a:t>
            </a:fld>
            <a:endParaRPr lang="en-US" altLang="ja-JP"/>
          </a:p>
        </p:txBody>
      </p:sp>
      <p:sp>
        <p:nvSpPr>
          <p:cNvPr id="6" name="テキスト ボックス 5">
            <a:extLst>
              <a:ext uri="{FF2B5EF4-FFF2-40B4-BE49-F238E27FC236}">
                <a16:creationId xmlns:a16="http://schemas.microsoft.com/office/drawing/2014/main" id="{24DEE301-064B-44F2-8A48-D2DE5392E22D}"/>
              </a:ext>
            </a:extLst>
          </p:cNvPr>
          <p:cNvSpPr txBox="1"/>
          <p:nvPr/>
        </p:nvSpPr>
        <p:spPr>
          <a:xfrm>
            <a:off x="683568" y="6300028"/>
            <a:ext cx="6264696" cy="369332"/>
          </a:xfrm>
          <a:prstGeom prst="rect">
            <a:avLst/>
          </a:prstGeom>
          <a:noFill/>
        </p:spPr>
        <p:txBody>
          <a:bodyPr wrap="square" rtlCol="0">
            <a:spAutoFit/>
          </a:bodyPr>
          <a:lstStyle/>
          <a:p>
            <a:r>
              <a:rPr lang="ja-JP" altLang="en-US" dirty="0">
                <a:solidFill>
                  <a:schemeClr val="tx2"/>
                </a:solidFill>
              </a:rPr>
              <a:t>職業感染制御研究会ホームページに安全器材カタログ集掲載</a:t>
            </a:r>
            <a:endParaRPr kumimoji="1" lang="ja-JP" altLang="en-US" dirty="0">
              <a:solidFill>
                <a:schemeClr val="tx2"/>
              </a:solidFill>
            </a:endParaRPr>
          </a:p>
        </p:txBody>
      </p:sp>
    </p:spTree>
    <p:extLst>
      <p:ext uri="{BB962C8B-B14F-4D97-AF65-F5344CB8AC3E}">
        <p14:creationId xmlns:p14="http://schemas.microsoft.com/office/powerpoint/2010/main" val="127139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C5A7BD5-9700-42A4-AF19-00E4C82E22DC}"/>
              </a:ext>
            </a:extLst>
          </p:cNvPr>
          <p:cNvSpPr/>
          <p:nvPr/>
        </p:nvSpPr>
        <p:spPr bwMode="auto">
          <a:xfrm>
            <a:off x="6660232" y="6093296"/>
            <a:ext cx="2483768" cy="72008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 name="タイトル 1">
            <a:extLst>
              <a:ext uri="{FF2B5EF4-FFF2-40B4-BE49-F238E27FC236}">
                <a16:creationId xmlns:a16="http://schemas.microsoft.com/office/drawing/2014/main" id="{DAAAA148-3A8C-48AE-88CF-88738F13FAA1}"/>
              </a:ext>
            </a:extLst>
          </p:cNvPr>
          <p:cNvSpPr>
            <a:spLocks noGrp="1"/>
          </p:cNvSpPr>
          <p:nvPr>
            <p:ph type="title"/>
          </p:nvPr>
        </p:nvSpPr>
        <p:spPr>
          <a:xfrm>
            <a:off x="501482" y="572259"/>
            <a:ext cx="8535014" cy="1056541"/>
          </a:xfrm>
        </p:spPr>
        <p:txBody>
          <a:bodyPr>
            <a:normAutofit fontScale="90000"/>
          </a:bodyPr>
          <a:lstStyle/>
          <a:p>
            <a:r>
              <a:rPr lang="ja-JP" altLang="en-US" sz="3100" dirty="0"/>
              <a:t>作業手順による管理方法（</a:t>
            </a:r>
            <a:r>
              <a:rPr lang="en-US" altLang="ja-JP" sz="3100" dirty="0"/>
              <a:t>work-practice controls</a:t>
            </a:r>
            <a:r>
              <a:rPr lang="ja-JP" altLang="en-US" sz="3100" dirty="0"/>
              <a:t>）</a:t>
            </a:r>
            <a:br>
              <a:rPr lang="en-US" altLang="ja-JP" sz="3100" dirty="0"/>
            </a:br>
            <a:r>
              <a:rPr lang="en-US" altLang="ja-JP" sz="1800" dirty="0"/>
              <a:t>CDC Workbook for designing, Implementing, and Evaluating a Sharps Injury Prevention Program</a:t>
            </a:r>
            <a:r>
              <a:rPr lang="ja-JP" altLang="en-US" sz="1800" dirty="0"/>
              <a:t>　　</a:t>
            </a:r>
            <a:r>
              <a:rPr lang="en-US" altLang="ja-JP" sz="1800" dirty="0"/>
              <a:t>http://jrgoicp.umin.ac.jp/related/CDC</a:t>
            </a:r>
            <a:r>
              <a:rPr lang="ja-JP" altLang="en-US" sz="1800" dirty="0"/>
              <a:t>ワークブック監訳版</a:t>
            </a:r>
            <a:r>
              <a:rPr lang="en-US" altLang="ja-JP" sz="1800" dirty="0"/>
              <a:t>.pdf</a:t>
            </a:r>
            <a:endParaRPr kumimoji="1" lang="ja-JP" altLang="en-US" sz="1800" dirty="0"/>
          </a:p>
        </p:txBody>
      </p:sp>
      <p:sp>
        <p:nvSpPr>
          <p:cNvPr id="3" name="コンテンツ プレースホルダー 2">
            <a:extLst>
              <a:ext uri="{FF2B5EF4-FFF2-40B4-BE49-F238E27FC236}">
                <a16:creationId xmlns:a16="http://schemas.microsoft.com/office/drawing/2014/main" id="{19B9C6F1-0AED-4C41-A8D4-E7FCE2766084}"/>
              </a:ext>
            </a:extLst>
          </p:cNvPr>
          <p:cNvSpPr>
            <a:spLocks noGrp="1"/>
          </p:cNvSpPr>
          <p:nvPr>
            <p:ph idx="1"/>
          </p:nvPr>
        </p:nvSpPr>
        <p:spPr>
          <a:xfrm>
            <a:off x="357466" y="1700808"/>
            <a:ext cx="8296762" cy="5157192"/>
          </a:xfrm>
        </p:spPr>
        <p:txBody>
          <a:bodyPr>
            <a:noAutofit/>
          </a:bodyPr>
          <a:lstStyle/>
          <a:p>
            <a:r>
              <a:rPr lang="ja-JP" altLang="en-US" sz="2400" dirty="0"/>
              <a:t>防止策がテクノロジーに集中しており、鋭利器材損傷のリスクを減少させる「作業手順による管理方法」に関する新しい情報はあまりない。</a:t>
            </a:r>
            <a:r>
              <a:rPr lang="ja-JP" altLang="en-US" sz="2400" dirty="0">
                <a:solidFill>
                  <a:schemeClr val="tx2"/>
                </a:solidFill>
              </a:rPr>
              <a:t>例外は手術室であり、鋭利器材の使用を避けることができないので、作業手順による管理方法は血液曝露を防止する重要な要素である</a:t>
            </a:r>
            <a:r>
              <a:rPr lang="ja-JP" altLang="en-US" sz="2400" dirty="0"/>
              <a:t>。手術室管理は以下の項目を含む： </a:t>
            </a:r>
            <a:endParaRPr lang="en-US" altLang="ja-JP" sz="2400" dirty="0"/>
          </a:p>
          <a:p>
            <a:pPr marL="0" indent="0">
              <a:buNone/>
            </a:pPr>
            <a:r>
              <a:rPr lang="ja-JP" altLang="en-US" sz="2200" dirty="0"/>
              <a:t>■針をつかむ、組織を牽引する、針やメスを装着する／取り外す、などの動作を手指でなく器具を使って行うこと </a:t>
            </a:r>
            <a:endParaRPr lang="en-US" altLang="ja-JP" sz="2200" dirty="0"/>
          </a:p>
          <a:p>
            <a:pPr marL="0" indent="0">
              <a:buNone/>
            </a:pPr>
            <a:r>
              <a:rPr lang="ja-JP" altLang="en-US" sz="2200" dirty="0"/>
              <a:t>■鋭利器材を引き渡す際には、声を出して知らせ ること </a:t>
            </a:r>
            <a:endParaRPr lang="en-US" altLang="ja-JP" sz="2200" dirty="0"/>
          </a:p>
          <a:p>
            <a:pPr marL="0" indent="0">
              <a:buNone/>
            </a:pPr>
            <a:r>
              <a:rPr lang="ja-JP" altLang="en-US" sz="2200" dirty="0"/>
              <a:t>■鋭利器材は手から手に渡さず、盆状の器を利用す るかまたは中間地帯（ニュートラル・ゾーン： </a:t>
            </a:r>
            <a:r>
              <a:rPr lang="en-US" altLang="ja-JP" sz="2200" dirty="0"/>
              <a:t>neutral zone</a:t>
            </a:r>
            <a:r>
              <a:rPr lang="ja-JP" altLang="en-US" sz="2200" dirty="0"/>
              <a:t>）を設定しこれを介して行うこと </a:t>
            </a:r>
            <a:endParaRPr lang="en-US" altLang="ja-JP" sz="2200" dirty="0"/>
          </a:p>
          <a:p>
            <a:pPr marL="0" indent="0">
              <a:buNone/>
            </a:pPr>
            <a:r>
              <a:rPr lang="ja-JP" altLang="en-US" sz="2200" dirty="0"/>
              <a:t>■適応のある切開には、先端が鈍化したチップを装着した電気メスまたはレーザー器材のような代替法を利用すること </a:t>
            </a:r>
            <a:endParaRPr lang="en-US" altLang="ja-JP" sz="2200" dirty="0"/>
          </a:p>
          <a:p>
            <a:pPr marL="0" indent="0">
              <a:buNone/>
            </a:pPr>
            <a:r>
              <a:rPr lang="ja-JP" altLang="en-US" sz="2200" dirty="0"/>
              <a:t>■可能であれば開放性手術にかわり内鏡視手術を行う</a:t>
            </a:r>
            <a:endParaRPr lang="en-US" altLang="ja-JP" sz="2200" dirty="0"/>
          </a:p>
        </p:txBody>
      </p:sp>
      <p:sp>
        <p:nvSpPr>
          <p:cNvPr id="5" name="スライド番号プレースホルダー 4">
            <a:extLst>
              <a:ext uri="{FF2B5EF4-FFF2-40B4-BE49-F238E27FC236}">
                <a16:creationId xmlns:a16="http://schemas.microsoft.com/office/drawing/2014/main" id="{9F25A4C2-15C0-4FEB-A077-B0D98FE788F5}"/>
              </a:ext>
            </a:extLst>
          </p:cNvPr>
          <p:cNvSpPr>
            <a:spLocks noGrp="1"/>
          </p:cNvSpPr>
          <p:nvPr>
            <p:ph type="sldNum" sz="quarter" idx="12"/>
          </p:nvPr>
        </p:nvSpPr>
        <p:spPr/>
        <p:txBody>
          <a:bodyPr/>
          <a:lstStyle/>
          <a:p>
            <a:fld id="{F4ECA96E-B521-4663-834A-FAF7D2399001}" type="slidenum">
              <a:rPr lang="en-US" altLang="ja-JP" smtClean="0"/>
              <a:pPr/>
              <a:t>24</a:t>
            </a:fld>
            <a:endParaRPr lang="en-US" altLang="ja-JP"/>
          </a:p>
        </p:txBody>
      </p:sp>
    </p:spTree>
    <p:extLst>
      <p:ext uri="{BB962C8B-B14F-4D97-AF65-F5344CB8AC3E}">
        <p14:creationId xmlns:p14="http://schemas.microsoft.com/office/powerpoint/2010/main" val="424866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bwMode="auto">
          <a:xfrm>
            <a:off x="673224" y="40960"/>
            <a:ext cx="8229600" cy="93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en-US" altLang="ja-JP" sz="3200" dirty="0">
                <a:latin typeface="Meiryo UI" panose="020B0604030504040204" pitchFamily="50" charset="-128"/>
                <a:ea typeface="Meiryo UI" panose="020B0604030504040204" pitchFamily="50" charset="-128"/>
                <a:cs typeface="Meiryo UI" panose="020B0604030504040204" pitchFamily="50" charset="-128"/>
              </a:rPr>
              <a:t>Episys301</a:t>
            </a: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エピネット日本版</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手術部版対応</a:t>
            </a:r>
          </a:p>
        </p:txBody>
      </p:sp>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88024" y="2204864"/>
            <a:ext cx="4355976" cy="41561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11032" y="1194549"/>
            <a:ext cx="5669280" cy="65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936" y="1988840"/>
            <a:ext cx="4579072" cy="29559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239500" y="2103239"/>
            <a:ext cx="1332500" cy="461665"/>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a:ln w="1905"/>
                <a:solidFill>
                  <a:schemeClr val="tx2"/>
                </a:solidFill>
                <a:effectLst>
                  <a:innerShdw blurRad="69850" dist="43180" dir="5400000">
                    <a:srgbClr val="000000">
                      <a:alpha val="65000"/>
                    </a:srgbClr>
                  </a:innerShdw>
                </a:effectLst>
              </a:rPr>
              <a:t>入力時</a:t>
            </a:r>
          </a:p>
        </p:txBody>
      </p:sp>
      <p:sp>
        <p:nvSpPr>
          <p:cNvPr id="14" name="テキスト ボックス 13"/>
          <p:cNvSpPr txBox="1"/>
          <p:nvPr/>
        </p:nvSpPr>
        <p:spPr>
          <a:xfrm>
            <a:off x="4860032" y="2276872"/>
            <a:ext cx="1332500" cy="461665"/>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a:ln w="1905"/>
                <a:solidFill>
                  <a:schemeClr val="tx2"/>
                </a:solidFill>
                <a:effectLst>
                  <a:innerShdw blurRad="69850" dist="43180" dir="5400000">
                    <a:srgbClr val="000000">
                      <a:alpha val="65000"/>
                    </a:srgbClr>
                  </a:innerShdw>
                </a:effectLst>
              </a:rPr>
              <a:t>集計時</a:t>
            </a:r>
          </a:p>
        </p:txBody>
      </p:sp>
      <p:sp>
        <p:nvSpPr>
          <p:cNvPr id="2" name="スライド番号プレースホルダー 1">
            <a:extLst>
              <a:ext uri="{FF2B5EF4-FFF2-40B4-BE49-F238E27FC236}">
                <a16:creationId xmlns:a16="http://schemas.microsoft.com/office/drawing/2014/main" id="{0207D1E7-4633-4294-8034-EF572ACBB916}"/>
              </a:ext>
            </a:extLst>
          </p:cNvPr>
          <p:cNvSpPr>
            <a:spLocks noGrp="1"/>
          </p:cNvSpPr>
          <p:nvPr>
            <p:ph type="sldNum" sz="quarter" idx="12"/>
          </p:nvPr>
        </p:nvSpPr>
        <p:spPr/>
        <p:txBody>
          <a:bodyPr/>
          <a:lstStyle/>
          <a:p>
            <a:fld id="{F4ECA96E-B521-4663-834A-FAF7D2399001}" type="slidenum">
              <a:rPr lang="en-US" altLang="ja-JP" smtClean="0"/>
              <a:pPr/>
              <a:t>25</a:t>
            </a:fld>
            <a:endParaRPr lang="en-US" altLang="ja-JP"/>
          </a:p>
        </p:txBody>
      </p:sp>
      <p:sp>
        <p:nvSpPr>
          <p:cNvPr id="8" name="正方形/長方形 7">
            <a:extLst>
              <a:ext uri="{FF2B5EF4-FFF2-40B4-BE49-F238E27FC236}">
                <a16:creationId xmlns:a16="http://schemas.microsoft.com/office/drawing/2014/main" id="{E347E9DD-100C-4A4C-9D54-FD614E5ECD46}"/>
              </a:ext>
            </a:extLst>
          </p:cNvPr>
          <p:cNvSpPr/>
          <p:nvPr/>
        </p:nvSpPr>
        <p:spPr>
          <a:xfrm>
            <a:off x="35496" y="5445224"/>
            <a:ext cx="5544616" cy="1383905"/>
          </a:xfrm>
          <a:prstGeom prst="rect">
            <a:avLst/>
          </a:prstGeom>
        </p:spPr>
        <p:txBody>
          <a:bodyPr wrap="square">
            <a:spAutoFit/>
          </a:bodyPr>
          <a:lstStyle/>
          <a:p>
            <a:pPr marL="342900" indent="-342900">
              <a:lnSpc>
                <a:spcPts val="2000"/>
              </a:lnSpc>
              <a:spcBef>
                <a:spcPct val="20000"/>
              </a:spcBef>
              <a:buSzPct val="75000"/>
              <a:buFont typeface="Wingdings" panose="05000000000000000000" pitchFamily="2" charset="2"/>
              <a:buChar char="l"/>
            </a:pPr>
            <a:r>
              <a:rPr lang="en-US" altLang="ja-JP" sz="2400" kern="0" dirty="0">
                <a:solidFill>
                  <a:srgbClr val="000000"/>
                </a:solidFill>
                <a:latin typeface="Meiryo UI" panose="020B0604030504040204" pitchFamily="50" charset="-128"/>
                <a:ea typeface="Meiryo UI" panose="020B0604030504040204" pitchFamily="50" charset="-128"/>
              </a:rPr>
              <a:t>A</a:t>
            </a:r>
            <a:r>
              <a:rPr lang="ja-JP" altLang="ja-JP" sz="2400" kern="0" dirty="0">
                <a:solidFill>
                  <a:srgbClr val="000000"/>
                </a:solidFill>
                <a:latin typeface="Meiryo UI" panose="020B0604030504040204" pitchFamily="50" charset="-128"/>
                <a:ea typeface="Meiryo UI" panose="020B0604030504040204" pitchFamily="50" charset="-128"/>
              </a:rPr>
              <a:t>：</a:t>
            </a:r>
            <a:r>
              <a:rPr lang="en-US" altLang="ja-JP" sz="2400" kern="0" dirty="0">
                <a:solidFill>
                  <a:srgbClr val="000000"/>
                </a:solidFill>
                <a:latin typeface="Meiryo UI" panose="020B0604030504040204" pitchFamily="50" charset="-128"/>
                <a:ea typeface="Meiryo UI" panose="020B0604030504040204" pitchFamily="50" charset="-128"/>
              </a:rPr>
              <a:t>  </a:t>
            </a:r>
            <a:r>
              <a:rPr lang="ja-JP" altLang="ja-JP" sz="2400" kern="0" dirty="0">
                <a:solidFill>
                  <a:srgbClr val="000000"/>
                </a:solidFill>
                <a:latin typeface="Meiryo UI" panose="020B0604030504040204" pitchFamily="50" charset="-128"/>
                <a:ea typeface="Meiryo UI" panose="020B0604030504040204" pitchFamily="50" charset="-128"/>
              </a:rPr>
              <a:t>針刺し・切創報告書</a:t>
            </a:r>
            <a:endParaRPr lang="en-US" altLang="ja-JP" sz="2000" kern="0" dirty="0">
              <a:solidFill>
                <a:srgbClr val="000000"/>
              </a:solidFill>
              <a:latin typeface="Meiryo UI" panose="020B0604030504040204" pitchFamily="50" charset="-128"/>
              <a:ea typeface="Meiryo UI" panose="020B0604030504040204" pitchFamily="50" charset="-128"/>
            </a:endParaRPr>
          </a:p>
          <a:p>
            <a:pPr marL="342900" indent="-342900">
              <a:lnSpc>
                <a:spcPts val="2000"/>
              </a:lnSpc>
              <a:spcBef>
                <a:spcPct val="20000"/>
              </a:spcBef>
              <a:buSzPct val="75000"/>
              <a:buFont typeface="Wingdings" panose="05000000000000000000" pitchFamily="2" charset="2"/>
              <a:buChar char="l"/>
            </a:pPr>
            <a:r>
              <a:rPr lang="en-US" altLang="ja-JP" sz="2400" kern="0" dirty="0">
                <a:solidFill>
                  <a:srgbClr val="A4CBCE">
                    <a:lumMod val="50000"/>
                  </a:srgbClr>
                </a:solidFill>
                <a:latin typeface="Meiryo UI" panose="020B0604030504040204" pitchFamily="50" charset="-128"/>
                <a:ea typeface="Meiryo UI" panose="020B0604030504040204" pitchFamily="50" charset="-128"/>
              </a:rPr>
              <a:t>B</a:t>
            </a:r>
            <a:r>
              <a:rPr lang="ja-JP" altLang="ja-JP" sz="2400" kern="0" dirty="0">
                <a:solidFill>
                  <a:srgbClr val="A4CBCE">
                    <a:lumMod val="50000"/>
                  </a:srgbClr>
                </a:solidFill>
                <a:latin typeface="Meiryo UI" panose="020B0604030504040204" pitchFamily="50" charset="-128"/>
                <a:ea typeface="Meiryo UI" panose="020B0604030504040204" pitchFamily="50" charset="-128"/>
              </a:rPr>
              <a:t>：</a:t>
            </a:r>
            <a:r>
              <a:rPr lang="en-US" altLang="ja-JP" sz="2400" kern="0" dirty="0">
                <a:solidFill>
                  <a:srgbClr val="A4CBCE">
                    <a:lumMod val="50000"/>
                  </a:srgbClr>
                </a:solidFill>
                <a:latin typeface="Meiryo UI" panose="020B0604030504040204" pitchFamily="50" charset="-128"/>
                <a:ea typeface="Meiryo UI" panose="020B0604030504040204" pitchFamily="50" charset="-128"/>
              </a:rPr>
              <a:t>  </a:t>
            </a:r>
            <a:r>
              <a:rPr lang="ja-JP" altLang="ja-JP" sz="2400" kern="0" dirty="0">
                <a:solidFill>
                  <a:srgbClr val="A4CBCE">
                    <a:lumMod val="50000"/>
                  </a:srgbClr>
                </a:solidFill>
                <a:latin typeface="Meiryo UI" panose="020B0604030504040204" pitchFamily="50" charset="-128"/>
                <a:ea typeface="Meiryo UI" panose="020B0604030504040204" pitchFamily="50" charset="-128"/>
              </a:rPr>
              <a:t>皮膚・粘膜汚染報告書</a:t>
            </a:r>
          </a:p>
          <a:p>
            <a:pPr marL="342900" indent="-342900">
              <a:lnSpc>
                <a:spcPts val="2000"/>
              </a:lnSpc>
              <a:spcBef>
                <a:spcPct val="20000"/>
              </a:spcBef>
              <a:buSzPct val="75000"/>
              <a:buFont typeface="Wingdings" panose="05000000000000000000" pitchFamily="2" charset="2"/>
              <a:buChar char="l"/>
            </a:pPr>
            <a:r>
              <a:rPr lang="en-US" altLang="ja-JP" sz="2400" kern="0" dirty="0">
                <a:solidFill>
                  <a:srgbClr val="000000"/>
                </a:solidFill>
                <a:latin typeface="Meiryo UI" panose="020B0604030504040204" pitchFamily="50" charset="-128"/>
                <a:ea typeface="Meiryo UI" panose="020B0604030504040204" pitchFamily="50" charset="-128"/>
              </a:rPr>
              <a:t>AO</a:t>
            </a:r>
            <a:r>
              <a:rPr lang="ja-JP" altLang="ja-JP" sz="2400" kern="0" dirty="0">
                <a:solidFill>
                  <a:srgbClr val="000000"/>
                </a:solidFill>
                <a:latin typeface="Meiryo UI" panose="020B0604030504040204" pitchFamily="50" charset="-128"/>
                <a:ea typeface="Meiryo UI" panose="020B0604030504040204" pitchFamily="50" charset="-128"/>
              </a:rPr>
              <a:t>：針刺し・切創報告書</a:t>
            </a:r>
            <a:r>
              <a:rPr lang="en-US" altLang="ja-JP" sz="2400" kern="0" dirty="0">
                <a:solidFill>
                  <a:srgbClr val="000000"/>
                </a:solidFill>
                <a:latin typeface="Meiryo UI" panose="020B0604030504040204" pitchFamily="50" charset="-128"/>
                <a:ea typeface="Meiryo UI" panose="020B0604030504040204" pitchFamily="50" charset="-128"/>
              </a:rPr>
              <a:t>/</a:t>
            </a:r>
            <a:r>
              <a:rPr lang="ja-JP" altLang="ja-JP" sz="2400" kern="0" dirty="0">
                <a:solidFill>
                  <a:srgbClr val="000000"/>
                </a:solidFill>
                <a:latin typeface="Meiryo UI" panose="020B0604030504040204" pitchFamily="50" charset="-128"/>
                <a:ea typeface="Meiryo UI" panose="020B0604030504040204" pitchFamily="50" charset="-128"/>
              </a:rPr>
              <a:t>手術部用</a:t>
            </a:r>
          </a:p>
          <a:p>
            <a:pPr marL="342900" indent="-342900">
              <a:lnSpc>
                <a:spcPts val="2000"/>
              </a:lnSpc>
              <a:spcBef>
                <a:spcPct val="20000"/>
              </a:spcBef>
              <a:buSzPct val="75000"/>
              <a:buFont typeface="Wingdings" panose="05000000000000000000" pitchFamily="2" charset="2"/>
              <a:buChar char="l"/>
            </a:pPr>
            <a:r>
              <a:rPr lang="en-US" altLang="ja-JP" sz="2400" kern="0" dirty="0">
                <a:solidFill>
                  <a:srgbClr val="A4CBCE">
                    <a:lumMod val="50000"/>
                  </a:srgbClr>
                </a:solidFill>
                <a:latin typeface="Meiryo UI" panose="020B0604030504040204" pitchFamily="50" charset="-128"/>
                <a:ea typeface="Meiryo UI" panose="020B0604030504040204" pitchFamily="50" charset="-128"/>
              </a:rPr>
              <a:t>BO</a:t>
            </a:r>
            <a:r>
              <a:rPr lang="ja-JP" altLang="ja-JP" sz="2400" kern="0" dirty="0">
                <a:solidFill>
                  <a:srgbClr val="A4CBCE">
                    <a:lumMod val="50000"/>
                  </a:srgbClr>
                </a:solidFill>
                <a:latin typeface="Meiryo UI" panose="020B0604030504040204" pitchFamily="50" charset="-128"/>
                <a:ea typeface="Meiryo UI" panose="020B0604030504040204" pitchFamily="50" charset="-128"/>
              </a:rPr>
              <a:t>：皮膚・粘膜</a:t>
            </a:r>
            <a:r>
              <a:rPr lang="ja-JP" altLang="en-US" sz="2400" kern="0" dirty="0">
                <a:solidFill>
                  <a:srgbClr val="A4CBCE">
                    <a:lumMod val="50000"/>
                  </a:srgbClr>
                </a:solidFill>
                <a:latin typeface="Meiryo UI" panose="020B0604030504040204" pitchFamily="50" charset="-128"/>
                <a:ea typeface="Meiryo UI" panose="020B0604030504040204" pitchFamily="50" charset="-128"/>
              </a:rPr>
              <a:t>曝露</a:t>
            </a:r>
            <a:r>
              <a:rPr lang="ja-JP" altLang="ja-JP" sz="2400" kern="0" dirty="0">
                <a:solidFill>
                  <a:srgbClr val="A4CBCE">
                    <a:lumMod val="50000"/>
                  </a:srgbClr>
                </a:solidFill>
                <a:latin typeface="Meiryo UI" panose="020B0604030504040204" pitchFamily="50" charset="-128"/>
                <a:ea typeface="Meiryo UI" panose="020B0604030504040204" pitchFamily="50" charset="-128"/>
              </a:rPr>
              <a:t>報告書</a:t>
            </a:r>
            <a:r>
              <a:rPr lang="en-US" altLang="ja-JP" sz="2400" kern="0" dirty="0">
                <a:solidFill>
                  <a:srgbClr val="A4CBCE">
                    <a:lumMod val="50000"/>
                  </a:srgbClr>
                </a:solidFill>
                <a:latin typeface="Meiryo UI" panose="020B0604030504040204" pitchFamily="50" charset="-128"/>
                <a:ea typeface="Meiryo UI" panose="020B0604030504040204" pitchFamily="50" charset="-128"/>
              </a:rPr>
              <a:t>/</a:t>
            </a:r>
            <a:r>
              <a:rPr lang="ja-JP" altLang="ja-JP" sz="2400" kern="0" dirty="0">
                <a:solidFill>
                  <a:srgbClr val="A4CBCE">
                    <a:lumMod val="50000"/>
                  </a:srgbClr>
                </a:solidFill>
                <a:latin typeface="Meiryo UI" panose="020B0604030504040204" pitchFamily="50" charset="-128"/>
                <a:ea typeface="Meiryo UI" panose="020B0604030504040204" pitchFamily="50" charset="-128"/>
              </a:rPr>
              <a:t>手術部用</a:t>
            </a:r>
          </a:p>
        </p:txBody>
      </p:sp>
    </p:spTree>
    <p:extLst>
      <p:ext uri="{BB962C8B-B14F-4D97-AF65-F5344CB8AC3E}">
        <p14:creationId xmlns:p14="http://schemas.microsoft.com/office/powerpoint/2010/main" val="221303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4E2DC71-F115-4B55-9C12-DC3316F4C8F4}"/>
              </a:ext>
            </a:extLst>
          </p:cNvPr>
          <p:cNvSpPr/>
          <p:nvPr/>
        </p:nvSpPr>
        <p:spPr bwMode="auto">
          <a:xfrm>
            <a:off x="6660232" y="6021288"/>
            <a:ext cx="2483768" cy="8367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2" name="タイトル 1">
            <a:extLst>
              <a:ext uri="{FF2B5EF4-FFF2-40B4-BE49-F238E27FC236}">
                <a16:creationId xmlns:a16="http://schemas.microsoft.com/office/drawing/2014/main" id="{D022042E-FE15-407C-A15D-40522364A70E}"/>
              </a:ext>
            </a:extLst>
          </p:cNvPr>
          <p:cNvSpPr>
            <a:spLocks noGrp="1"/>
          </p:cNvSpPr>
          <p:nvPr>
            <p:ph type="title"/>
          </p:nvPr>
        </p:nvSpPr>
        <p:spPr>
          <a:xfrm>
            <a:off x="357467" y="620688"/>
            <a:ext cx="8296762" cy="1056541"/>
          </a:xfrm>
        </p:spPr>
        <p:txBody>
          <a:bodyPr>
            <a:normAutofit fontScale="90000"/>
          </a:bodyPr>
          <a:lstStyle/>
          <a:p>
            <a:pPr algn="ctr"/>
            <a:r>
              <a:rPr lang="ja-JP" altLang="en-US" sz="3600" dirty="0"/>
              <a:t>エピネット日本版のデータ入力方法</a:t>
            </a:r>
            <a:br>
              <a:rPr lang="en-US" altLang="ja-JP" sz="3600" dirty="0"/>
            </a:br>
            <a:r>
              <a:rPr lang="en-US" altLang="ja-JP" sz="3200" dirty="0"/>
              <a:t>-JES2015</a:t>
            </a:r>
            <a:r>
              <a:rPr lang="ja-JP" altLang="en-US" sz="3200" dirty="0"/>
              <a:t>施設調査結果より</a:t>
            </a:r>
            <a:r>
              <a:rPr lang="en-US" altLang="ja-JP" sz="3200" dirty="0"/>
              <a:t>-</a:t>
            </a:r>
            <a:endParaRPr kumimoji="1" lang="ja-JP" altLang="en-US" sz="3200" dirty="0"/>
          </a:p>
        </p:txBody>
      </p:sp>
      <p:graphicFrame>
        <p:nvGraphicFramePr>
          <p:cNvPr id="4" name="コンテンツ プレースホルダー 3">
            <a:extLst>
              <a:ext uri="{FF2B5EF4-FFF2-40B4-BE49-F238E27FC236}">
                <a16:creationId xmlns:a16="http://schemas.microsoft.com/office/drawing/2014/main" id="{5B85DB8D-ED9A-4C6A-9832-D0174901BEA4}"/>
              </a:ext>
            </a:extLst>
          </p:cNvPr>
          <p:cNvGraphicFramePr>
            <a:graphicFrameLocks noGrp="1"/>
          </p:cNvGraphicFramePr>
          <p:nvPr>
            <p:ph idx="1"/>
            <p:extLst>
              <p:ext uri="{D42A27DB-BD31-4B8C-83A1-F6EECF244321}">
                <p14:modId xmlns:p14="http://schemas.microsoft.com/office/powerpoint/2010/main" val="1721060976"/>
              </p:ext>
            </p:extLst>
          </p:nvPr>
        </p:nvGraphicFramePr>
        <p:xfrm>
          <a:off x="346521" y="1762404"/>
          <a:ext cx="8401943" cy="2242660"/>
        </p:xfrm>
        <a:graphic>
          <a:graphicData uri="http://schemas.openxmlformats.org/drawingml/2006/table">
            <a:tbl>
              <a:tblPr firstRow="1" bandRow="1">
                <a:tableStyleId>{21E4AEA4-8DFA-4A89-87EB-49C32662AFE0}</a:tableStyleId>
              </a:tblPr>
              <a:tblGrid>
                <a:gridCol w="6336704">
                  <a:extLst>
                    <a:ext uri="{9D8B030D-6E8A-4147-A177-3AD203B41FA5}">
                      <a16:colId xmlns:a16="http://schemas.microsoft.com/office/drawing/2014/main" val="3754162938"/>
                    </a:ext>
                  </a:extLst>
                </a:gridCol>
                <a:gridCol w="1224136">
                  <a:extLst>
                    <a:ext uri="{9D8B030D-6E8A-4147-A177-3AD203B41FA5}">
                      <a16:colId xmlns:a16="http://schemas.microsoft.com/office/drawing/2014/main" val="2973557018"/>
                    </a:ext>
                  </a:extLst>
                </a:gridCol>
                <a:gridCol w="841103">
                  <a:extLst>
                    <a:ext uri="{9D8B030D-6E8A-4147-A177-3AD203B41FA5}">
                      <a16:colId xmlns:a16="http://schemas.microsoft.com/office/drawing/2014/main" val="4030025886"/>
                    </a:ext>
                  </a:extLst>
                </a:gridCol>
              </a:tblGrid>
              <a:tr h="446365">
                <a:tc>
                  <a:txBody>
                    <a:bodyPr/>
                    <a:lstStyle/>
                    <a:p>
                      <a:r>
                        <a:rPr kumimoji="1" lang="ja-JP" altLang="en-US" sz="2400" b="0" dirty="0">
                          <a:solidFill>
                            <a:schemeClr val="accent6">
                              <a:lumMod val="50000"/>
                            </a:schemeClr>
                          </a:solidFill>
                          <a:latin typeface="Meiryo UI" panose="020B0604030504040204" pitchFamily="50" charset="-128"/>
                          <a:ea typeface="Meiryo UI" panose="020B0604030504040204" pitchFamily="50" charset="-128"/>
                        </a:rPr>
                        <a:t>データ入力システム　　　　　　　　有効回答</a:t>
                      </a:r>
                      <a:r>
                        <a:rPr kumimoji="1" lang="en-US" altLang="ja-JP" sz="2400" b="0" dirty="0">
                          <a:solidFill>
                            <a:schemeClr val="accent6">
                              <a:lumMod val="50000"/>
                            </a:schemeClr>
                          </a:solidFill>
                          <a:latin typeface="Meiryo UI" panose="020B0604030504040204" pitchFamily="50" charset="-128"/>
                          <a:ea typeface="Meiryo UI" panose="020B0604030504040204" pitchFamily="50" charset="-128"/>
                        </a:rPr>
                        <a:t>92</a:t>
                      </a:r>
                      <a:r>
                        <a:rPr kumimoji="1" lang="ja-JP" altLang="en-US" sz="2400" b="0" dirty="0">
                          <a:solidFill>
                            <a:schemeClr val="accent6">
                              <a:lumMod val="50000"/>
                            </a:schemeClr>
                          </a:solidFill>
                          <a:latin typeface="Meiryo UI" panose="020B0604030504040204" pitchFamily="50" charset="-128"/>
                          <a:ea typeface="Meiryo UI" panose="020B0604030504040204" pitchFamily="50" charset="-128"/>
                        </a:rPr>
                        <a:t>施設</a:t>
                      </a:r>
                    </a:p>
                  </a:txBody>
                  <a:tcPr/>
                </a:tc>
                <a:tc>
                  <a:txBody>
                    <a:bodyPr/>
                    <a:lstStyle/>
                    <a:p>
                      <a:r>
                        <a:rPr kumimoji="1" lang="ja-JP" altLang="en-US" sz="2400" b="0" dirty="0">
                          <a:solidFill>
                            <a:schemeClr val="accent6">
                              <a:lumMod val="50000"/>
                            </a:schemeClr>
                          </a:solidFill>
                          <a:latin typeface="Meiryo UI" panose="020B0604030504040204" pitchFamily="50" charset="-128"/>
                          <a:ea typeface="Meiryo UI" panose="020B0604030504040204" pitchFamily="50" charset="-128"/>
                        </a:rPr>
                        <a:t>施設数</a:t>
                      </a:r>
                    </a:p>
                  </a:txBody>
                  <a:tcPr/>
                </a:tc>
                <a:tc>
                  <a:txBody>
                    <a:bodyPr/>
                    <a:lstStyle/>
                    <a:p>
                      <a:pPr algn="r"/>
                      <a:r>
                        <a:rPr kumimoji="1" lang="ja-JP" altLang="en-US" sz="2400" b="0" dirty="0">
                          <a:solidFill>
                            <a:schemeClr val="accent6">
                              <a:lumMod val="50000"/>
                            </a:schemeClr>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3045133006"/>
                  </a:ext>
                </a:extLst>
              </a:tr>
              <a:tr h="446365">
                <a:tc>
                  <a:txBody>
                    <a:bodyPr/>
                    <a:lstStyle/>
                    <a:p>
                      <a:pPr algn="just">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1. Episys</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（エピシス）に入力</a:t>
                      </a:r>
                    </a:p>
                  </a:txBody>
                  <a:tcPr marL="68580" marR="68580" marT="0" marB="0"/>
                </a:tc>
                <a:tc>
                  <a:txBody>
                    <a:bodyPr/>
                    <a:lstStyle/>
                    <a:p>
                      <a:pPr algn="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65</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spcAft>
                          <a:spcPts val="0"/>
                        </a:spcAft>
                      </a:pPr>
                      <a:r>
                        <a:rPr lang="en-US" sz="2400"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70.7</a:t>
                      </a:r>
                      <a:endParaRPr 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85752962"/>
                  </a:ext>
                </a:extLst>
              </a:tr>
              <a:tr h="446365">
                <a:tc>
                  <a:txBody>
                    <a:bodyPr/>
                    <a:lstStyle/>
                    <a:p>
                      <a:pPr algn="just">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2. Episys</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に準じた病院アレンジ版システムに入力</a:t>
                      </a:r>
                    </a:p>
                  </a:txBody>
                  <a:tcPr marL="68580" marR="68580" marT="0" marB="0"/>
                </a:tc>
                <a:tc>
                  <a:txBody>
                    <a:bodyPr/>
                    <a:lstStyle/>
                    <a:p>
                      <a:pPr algn="r">
                        <a:spcAft>
                          <a:spcPts val="0"/>
                        </a:spcAft>
                      </a:pPr>
                      <a:r>
                        <a:rPr lang="en-US" sz="2400"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16</a:t>
                      </a:r>
                      <a:endParaRPr 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spcAft>
                          <a:spcPts val="0"/>
                        </a:spcAft>
                      </a:pPr>
                      <a:r>
                        <a:rPr lang="en-US" sz="2400"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17.4</a:t>
                      </a:r>
                      <a:endParaRPr 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42807150"/>
                  </a:ext>
                </a:extLst>
              </a:tr>
              <a:tr h="446365">
                <a:tc>
                  <a:txBody>
                    <a:bodyPr/>
                    <a:lstStyle/>
                    <a:p>
                      <a:pPr algn="just">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病院オリジナルシステムに入力</a:t>
                      </a:r>
                    </a:p>
                  </a:txBody>
                  <a:tcPr marL="68580" marR="68580" marT="0" marB="0"/>
                </a:tc>
                <a:tc>
                  <a:txBody>
                    <a:bodyPr/>
                    <a:lstStyle/>
                    <a:p>
                      <a:pPr algn="r">
                        <a:spcAft>
                          <a:spcPts val="0"/>
                        </a:spcAft>
                      </a:pPr>
                      <a:r>
                        <a:rPr lang="en-US" sz="2400"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6</a:t>
                      </a:r>
                      <a:endParaRPr 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spcAft>
                          <a:spcPts val="0"/>
                        </a:spcAft>
                      </a:pPr>
                      <a:r>
                        <a:rPr lang="en-US" sz="2400"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6.5</a:t>
                      </a:r>
                      <a:endParaRPr 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03000074"/>
                  </a:ext>
                </a:extLst>
              </a:tr>
              <a:tr h="446365">
                <a:tc>
                  <a:txBody>
                    <a:bodyPr/>
                    <a:lstStyle/>
                    <a:p>
                      <a:pPr algn="just">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4. </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p>
                  </a:txBody>
                  <a:tcPr marL="68580" marR="68580" marT="0" marB="0"/>
                </a:tc>
                <a:tc>
                  <a:txBody>
                    <a:bodyPr/>
                    <a:lstStyle/>
                    <a:p>
                      <a:pPr algn="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5.4</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88928801"/>
                  </a:ext>
                </a:extLst>
              </a:tr>
            </a:tbl>
          </a:graphicData>
        </a:graphic>
      </p:graphicFrame>
      <p:graphicFrame>
        <p:nvGraphicFramePr>
          <p:cNvPr id="6" name="コンテンツ プレースホルダー 3">
            <a:extLst>
              <a:ext uri="{FF2B5EF4-FFF2-40B4-BE49-F238E27FC236}">
                <a16:creationId xmlns:a16="http://schemas.microsoft.com/office/drawing/2014/main" id="{7120B450-A339-43A7-AF38-E26686A87000}"/>
              </a:ext>
            </a:extLst>
          </p:cNvPr>
          <p:cNvGraphicFramePr>
            <a:graphicFrameLocks/>
          </p:cNvGraphicFramePr>
          <p:nvPr>
            <p:extLst>
              <p:ext uri="{D42A27DB-BD31-4B8C-83A1-F6EECF244321}">
                <p14:modId xmlns:p14="http://schemas.microsoft.com/office/powerpoint/2010/main" val="2989004471"/>
              </p:ext>
            </p:extLst>
          </p:nvPr>
        </p:nvGraphicFramePr>
        <p:xfrm>
          <a:off x="395536" y="4141545"/>
          <a:ext cx="8401943" cy="2527815"/>
        </p:xfrm>
        <a:graphic>
          <a:graphicData uri="http://schemas.openxmlformats.org/drawingml/2006/table">
            <a:tbl>
              <a:tblPr firstRow="1" bandRow="1">
                <a:tableStyleId>{21E4AEA4-8DFA-4A89-87EB-49C32662AFE0}</a:tableStyleId>
              </a:tblPr>
              <a:tblGrid>
                <a:gridCol w="6408712">
                  <a:extLst>
                    <a:ext uri="{9D8B030D-6E8A-4147-A177-3AD203B41FA5}">
                      <a16:colId xmlns:a16="http://schemas.microsoft.com/office/drawing/2014/main" val="3754162938"/>
                    </a:ext>
                  </a:extLst>
                </a:gridCol>
                <a:gridCol w="1152128">
                  <a:extLst>
                    <a:ext uri="{9D8B030D-6E8A-4147-A177-3AD203B41FA5}">
                      <a16:colId xmlns:a16="http://schemas.microsoft.com/office/drawing/2014/main" val="2973557018"/>
                    </a:ext>
                  </a:extLst>
                </a:gridCol>
                <a:gridCol w="841103">
                  <a:extLst>
                    <a:ext uri="{9D8B030D-6E8A-4147-A177-3AD203B41FA5}">
                      <a16:colId xmlns:a16="http://schemas.microsoft.com/office/drawing/2014/main" val="4030025886"/>
                    </a:ext>
                  </a:extLst>
                </a:gridCol>
              </a:tblGrid>
              <a:tr h="446365">
                <a:tc>
                  <a:txBody>
                    <a:bodyPr/>
                    <a:lstStyle/>
                    <a:p>
                      <a:r>
                        <a:rPr kumimoji="1" lang="ja-JP" altLang="en-US" sz="2400" b="0" dirty="0">
                          <a:solidFill>
                            <a:schemeClr val="accent6">
                              <a:lumMod val="50000"/>
                            </a:schemeClr>
                          </a:solidFill>
                          <a:latin typeface="Meiryo UI" panose="020B0604030504040204" pitchFamily="50" charset="-128"/>
                          <a:ea typeface="Meiryo UI" panose="020B0604030504040204" pitchFamily="50" charset="-128"/>
                        </a:rPr>
                        <a:t>入力方法　　　　　　　　　　　　　有効回答</a:t>
                      </a:r>
                      <a:r>
                        <a:rPr kumimoji="1" lang="en-US" altLang="ja-JP" sz="2400" b="0" dirty="0">
                          <a:solidFill>
                            <a:schemeClr val="accent6">
                              <a:lumMod val="50000"/>
                            </a:schemeClr>
                          </a:solidFill>
                          <a:latin typeface="Meiryo UI" panose="020B0604030504040204" pitchFamily="50" charset="-128"/>
                          <a:ea typeface="Meiryo UI" panose="020B0604030504040204" pitchFamily="50" charset="-128"/>
                        </a:rPr>
                        <a:t>74</a:t>
                      </a:r>
                      <a:r>
                        <a:rPr kumimoji="1" lang="ja-JP" altLang="en-US" sz="2400" b="0" dirty="0">
                          <a:solidFill>
                            <a:schemeClr val="accent6">
                              <a:lumMod val="50000"/>
                            </a:schemeClr>
                          </a:solidFill>
                          <a:latin typeface="Meiryo UI" panose="020B0604030504040204" pitchFamily="50" charset="-128"/>
                          <a:ea typeface="Meiryo UI" panose="020B0604030504040204" pitchFamily="50" charset="-128"/>
                        </a:rPr>
                        <a:t>施設</a:t>
                      </a:r>
                    </a:p>
                  </a:txBody>
                  <a:tcPr/>
                </a:tc>
                <a:tc>
                  <a:txBody>
                    <a:bodyPr/>
                    <a:lstStyle/>
                    <a:p>
                      <a:r>
                        <a:rPr kumimoji="1" lang="ja-JP" altLang="en-US" sz="2400" b="0" dirty="0">
                          <a:solidFill>
                            <a:schemeClr val="accent6">
                              <a:lumMod val="50000"/>
                            </a:schemeClr>
                          </a:solidFill>
                          <a:latin typeface="Meiryo UI" panose="020B0604030504040204" pitchFamily="50" charset="-128"/>
                          <a:ea typeface="Meiryo UI" panose="020B0604030504040204" pitchFamily="50" charset="-128"/>
                        </a:rPr>
                        <a:t>施設数</a:t>
                      </a:r>
                    </a:p>
                  </a:txBody>
                  <a:tcPr/>
                </a:tc>
                <a:tc>
                  <a:txBody>
                    <a:bodyPr/>
                    <a:lstStyle/>
                    <a:p>
                      <a:pPr algn="r"/>
                      <a:r>
                        <a:rPr kumimoji="1" lang="ja-JP" altLang="en-US" sz="2400" b="0" dirty="0">
                          <a:solidFill>
                            <a:schemeClr val="accent6">
                              <a:lumMod val="50000"/>
                            </a:schemeClr>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3045133006"/>
                  </a:ext>
                </a:extLst>
              </a:tr>
              <a:tr h="446365">
                <a:tc>
                  <a:txBody>
                    <a:bodyPr/>
                    <a:lstStyle/>
                    <a:p>
                      <a:pPr algn="just">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1. </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本人から専門家が聞き取りをして</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Episys</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に入力</a:t>
                      </a:r>
                    </a:p>
                  </a:txBody>
                  <a:tcPr marL="68580" marR="68580" marT="0" marB="0"/>
                </a:tc>
                <a:tc>
                  <a:txBody>
                    <a:bodyPr/>
                    <a:lstStyle/>
                    <a:p>
                      <a:pPr algn="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spcAft>
                          <a:spcPts val="0"/>
                        </a:spcAft>
                      </a:pPr>
                      <a:r>
                        <a:rPr lang="en-US" sz="2400"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5.4</a:t>
                      </a:r>
                      <a:endParaRPr 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85752962"/>
                  </a:ext>
                </a:extLst>
              </a:tr>
              <a:tr h="446365">
                <a:tc>
                  <a:txBody>
                    <a:bodyPr/>
                    <a:lstStyle/>
                    <a:p>
                      <a:pPr algn="just">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本人がエピネット報告書に記入して提出し、担</a:t>
                      </a:r>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当者（</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ICN,</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事務職など）が</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Episys</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に入力</a:t>
                      </a:r>
                    </a:p>
                  </a:txBody>
                  <a:tcPr marL="68580" marR="68580" marT="0" marB="0"/>
                </a:tc>
                <a:tc>
                  <a:txBody>
                    <a:bodyPr/>
                    <a:lstStyle/>
                    <a:p>
                      <a:pPr algn="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62</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83.8</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42807150"/>
                  </a:ext>
                </a:extLst>
              </a:tr>
              <a:tr h="446365">
                <a:tc>
                  <a:txBody>
                    <a:bodyPr/>
                    <a:lstStyle/>
                    <a:p>
                      <a:pPr algn="just">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院内</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LAN</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で本人が</a:t>
                      </a: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Episys</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に入力</a:t>
                      </a:r>
                    </a:p>
                  </a:txBody>
                  <a:tcPr marL="68580" marR="68580" marT="0" marB="0"/>
                </a:tc>
                <a:tc>
                  <a:txBody>
                    <a:bodyPr/>
                    <a:lstStyle/>
                    <a:p>
                      <a:pPr algn="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spcAft>
                          <a:spcPts val="0"/>
                        </a:spcAft>
                      </a:pPr>
                      <a:r>
                        <a:rPr lang="en-US" sz="2400"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5.4</a:t>
                      </a:r>
                      <a:endParaRPr 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03000074"/>
                  </a:ext>
                </a:extLst>
              </a:tr>
              <a:tr h="446365">
                <a:tc>
                  <a:txBody>
                    <a:bodyPr/>
                    <a:lstStyle/>
                    <a:p>
                      <a:pPr algn="just">
                        <a:spcAft>
                          <a:spcPts val="0"/>
                        </a:spcAft>
                      </a:pPr>
                      <a:r>
                        <a:rPr lang="en-US" sz="2400" kern="100" dirty="0">
                          <a:effectLst/>
                          <a:latin typeface="Meiryo UI" panose="020B0604030504040204" pitchFamily="50" charset="-128"/>
                          <a:ea typeface="Meiryo UI" panose="020B0604030504040204" pitchFamily="50" charset="-128"/>
                          <a:cs typeface="Times New Roman" panose="02020603050405020304" pitchFamily="18" charset="0"/>
                        </a:rPr>
                        <a:t>4. </a:t>
                      </a:r>
                      <a:r>
                        <a:rPr lang="ja-JP" sz="2400" kern="100" dirty="0">
                          <a:effectLst/>
                          <a:latin typeface="Meiryo UI" panose="020B0604030504040204" pitchFamily="50" charset="-128"/>
                          <a:ea typeface="Meiryo UI" panose="020B0604030504040204" pitchFamily="50" charset="-128"/>
                          <a:cs typeface="Times New Roman" panose="02020603050405020304" pitchFamily="18" charset="0"/>
                        </a:rPr>
                        <a:t>上記以外</a:t>
                      </a:r>
                    </a:p>
                  </a:txBody>
                  <a:tcPr marL="68580" marR="68580" marT="0" marB="0"/>
                </a:tc>
                <a:tc>
                  <a:txBody>
                    <a:bodyPr/>
                    <a:lstStyle/>
                    <a:p>
                      <a:pPr algn="r">
                        <a:spcAft>
                          <a:spcPts val="0"/>
                        </a:spcAft>
                      </a:pPr>
                      <a:r>
                        <a:rPr lang="en-US" sz="2400"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spcAft>
                          <a:spcPts val="0"/>
                        </a:spcAft>
                      </a:pP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5.4</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88928801"/>
                  </a:ext>
                </a:extLst>
              </a:tr>
            </a:tbl>
          </a:graphicData>
        </a:graphic>
      </p:graphicFrame>
    </p:spTree>
    <p:extLst>
      <p:ext uri="{BB962C8B-B14F-4D97-AF65-F5344CB8AC3E}">
        <p14:creationId xmlns:p14="http://schemas.microsoft.com/office/powerpoint/2010/main" val="19089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F91557F5-7E1F-431D-A359-2A3BA8998C88}"/>
              </a:ext>
            </a:extLst>
          </p:cNvPr>
          <p:cNvSpPr/>
          <p:nvPr/>
        </p:nvSpPr>
        <p:spPr bwMode="auto">
          <a:xfrm>
            <a:off x="6660232" y="6021288"/>
            <a:ext cx="2483768" cy="8367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1028" name="Rectangle 2"/>
          <p:cNvSpPr>
            <a:spLocks noGrp="1" noChangeArrowheads="1"/>
          </p:cNvSpPr>
          <p:nvPr>
            <p:ph type="title"/>
          </p:nvPr>
        </p:nvSpPr>
        <p:spPr/>
        <p:txBody>
          <a:bodyPr>
            <a:normAutofit/>
          </a:bodyPr>
          <a:lstStyle/>
          <a:p>
            <a:pPr>
              <a:lnSpc>
                <a:spcPct val="90000"/>
              </a:lnSpc>
            </a:pPr>
            <a:r>
              <a:rPr lang="en-US" altLang="ja-JP" sz="3200" dirty="0">
                <a:latin typeface="Meiryo UI" panose="020B0604030504040204" pitchFamily="50" charset="-128"/>
                <a:ea typeface="Meiryo UI" panose="020B0604030504040204" pitchFamily="50" charset="-128"/>
                <a:cs typeface="Meiryo UI" panose="020B0604030504040204" pitchFamily="50" charset="-128"/>
              </a:rPr>
              <a:t>JES2015 100</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稼動床あたりの針刺し切創報告件数</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（病床数別比較）　　</a:t>
            </a:r>
            <a:r>
              <a:rPr lang="en-US" altLang="ja-JP" sz="2400" dirty="0"/>
              <a:t>http://jrgoicp.umin.ac.jp/</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Object 2"/>
          <p:cNvGraphicFramePr>
            <a:graphicFrameLocks noChangeAspect="1"/>
          </p:cNvGraphicFramePr>
          <p:nvPr>
            <p:extLst>
              <p:ext uri="{D42A27DB-BD31-4B8C-83A1-F6EECF244321}">
                <p14:modId xmlns:p14="http://schemas.microsoft.com/office/powerpoint/2010/main" val="4036518229"/>
              </p:ext>
            </p:extLst>
          </p:nvPr>
        </p:nvGraphicFramePr>
        <p:xfrm>
          <a:off x="827298" y="2676982"/>
          <a:ext cx="7488832" cy="4064386"/>
        </p:xfrm>
        <a:graphic>
          <a:graphicData uri="http://schemas.openxmlformats.org/drawingml/2006/chart">
            <c:chart xmlns:c="http://schemas.openxmlformats.org/drawingml/2006/chart" xmlns:r="http://schemas.openxmlformats.org/officeDocument/2006/relationships" r:id="rId3"/>
          </a:graphicData>
        </a:graphic>
      </p:graphicFrame>
      <p:sp>
        <p:nvSpPr>
          <p:cNvPr id="1032" name="Text Box 115"/>
          <p:cNvSpPr txBox="1">
            <a:spLocks noChangeArrowheads="1"/>
          </p:cNvSpPr>
          <p:nvPr/>
        </p:nvSpPr>
        <p:spPr bwMode="auto">
          <a:xfrm>
            <a:off x="2374547" y="1976830"/>
            <a:ext cx="43943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a:t>2010</a:t>
            </a:r>
            <a:r>
              <a:rPr lang="ja-JP" altLang="en-US" sz="2000" dirty="0"/>
              <a:t>年度　（全体平均  </a:t>
            </a:r>
            <a:r>
              <a:rPr lang="en-US" altLang="ja-JP" sz="2000" dirty="0"/>
              <a:t>n=67</a:t>
            </a:r>
            <a:r>
              <a:rPr lang="ja-JP" altLang="en-US" sz="2000" dirty="0"/>
              <a:t>施設）</a:t>
            </a:r>
            <a:endParaRPr lang="en-US" altLang="ja-JP" sz="2000" dirty="0"/>
          </a:p>
          <a:p>
            <a:pPr eaLnBrk="1" hangingPunct="1"/>
            <a:r>
              <a:rPr lang="en-US" altLang="ja-JP" sz="2000" dirty="0"/>
              <a:t>2012</a:t>
            </a:r>
            <a:r>
              <a:rPr lang="ja-JP" altLang="en-US" sz="2000" dirty="0"/>
              <a:t>年度　（全体平均  </a:t>
            </a:r>
            <a:r>
              <a:rPr lang="en-US" altLang="ja-JP" sz="2000" dirty="0"/>
              <a:t>n=89</a:t>
            </a:r>
            <a:r>
              <a:rPr lang="ja-JP" altLang="en-US" sz="2000" dirty="0"/>
              <a:t>施設）</a:t>
            </a:r>
            <a:endParaRPr lang="en-US" altLang="ja-JP" sz="2000" dirty="0"/>
          </a:p>
          <a:p>
            <a:pPr eaLnBrk="1" hangingPunct="1"/>
            <a:r>
              <a:rPr lang="en-US" altLang="ja-JP" sz="2000" dirty="0"/>
              <a:t>2014</a:t>
            </a:r>
            <a:r>
              <a:rPr lang="ja-JP" altLang="en-US" sz="2000" dirty="0"/>
              <a:t>年度　（全体平均  </a:t>
            </a:r>
            <a:r>
              <a:rPr lang="en-US" altLang="ja-JP" sz="2000" dirty="0"/>
              <a:t>n=92</a:t>
            </a:r>
            <a:r>
              <a:rPr lang="ja-JP" altLang="en-US" sz="2000" dirty="0"/>
              <a:t>施設）</a:t>
            </a:r>
            <a:endParaRPr lang="en-US" altLang="ja-JP" sz="2000" dirty="0"/>
          </a:p>
        </p:txBody>
      </p:sp>
      <p:sp>
        <p:nvSpPr>
          <p:cNvPr id="1036" name="Text Box 122"/>
          <p:cNvSpPr txBox="1">
            <a:spLocks noChangeArrowheads="1"/>
          </p:cNvSpPr>
          <p:nvPr/>
        </p:nvSpPr>
        <p:spPr bwMode="auto">
          <a:xfrm>
            <a:off x="179512" y="4005064"/>
            <a:ext cx="1080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000" b="1" dirty="0"/>
              <a:t>（件</a:t>
            </a:r>
            <a:r>
              <a:rPr lang="en-US" altLang="ja-JP" sz="2000" b="1" dirty="0"/>
              <a:t>/</a:t>
            </a:r>
            <a:r>
              <a:rPr lang="ja-JP" altLang="en-US" sz="2000" b="1" dirty="0"/>
              <a:t>年）</a:t>
            </a:r>
          </a:p>
        </p:txBody>
      </p:sp>
      <p:sp>
        <p:nvSpPr>
          <p:cNvPr id="12" name="Rectangle 114"/>
          <p:cNvSpPr>
            <a:spLocks noChangeArrowheads="1"/>
          </p:cNvSpPr>
          <p:nvPr/>
        </p:nvSpPr>
        <p:spPr bwMode="auto">
          <a:xfrm>
            <a:off x="2119618" y="2376711"/>
            <a:ext cx="215900" cy="215900"/>
          </a:xfrm>
          <a:prstGeom prst="rect">
            <a:avLst/>
          </a:prstGeom>
          <a:solidFill>
            <a:srgbClr val="00B050"/>
          </a:solidFill>
          <a:ln w="9525">
            <a:solidFill>
              <a:schemeClr val="tx1"/>
            </a:solidFill>
            <a:miter lim="800000"/>
            <a:headEnd/>
            <a:tailEnd/>
          </a:ln>
        </p:spPr>
        <p:txBody>
          <a:bodyPr wrap="none" anchor="ctr"/>
          <a:lstStyle/>
          <a:p>
            <a:endParaRPr lang="ja-JP" altLang="en-US" dirty="0"/>
          </a:p>
        </p:txBody>
      </p:sp>
      <p:sp>
        <p:nvSpPr>
          <p:cNvPr id="14" name="Rectangle 114"/>
          <p:cNvSpPr>
            <a:spLocks noChangeArrowheads="1"/>
          </p:cNvSpPr>
          <p:nvPr/>
        </p:nvSpPr>
        <p:spPr bwMode="auto">
          <a:xfrm>
            <a:off x="2119618" y="2076986"/>
            <a:ext cx="215900" cy="215900"/>
          </a:xfrm>
          <a:prstGeom prst="rect">
            <a:avLst/>
          </a:prstGeom>
          <a:solidFill>
            <a:schemeClr val="accent2"/>
          </a:solidFill>
          <a:ln w="9525">
            <a:solidFill>
              <a:schemeClr val="tx1"/>
            </a:solidFill>
            <a:miter lim="800000"/>
            <a:headEnd/>
            <a:tailEnd/>
          </a:ln>
        </p:spPr>
        <p:txBody>
          <a:bodyPr wrap="none" anchor="ctr"/>
          <a:lstStyle/>
          <a:p>
            <a:endParaRPr lang="ja-JP" altLang="en-US" dirty="0"/>
          </a:p>
        </p:txBody>
      </p:sp>
      <p:sp>
        <p:nvSpPr>
          <p:cNvPr id="15" name="Rectangle 113"/>
          <p:cNvSpPr>
            <a:spLocks noChangeArrowheads="1"/>
          </p:cNvSpPr>
          <p:nvPr/>
        </p:nvSpPr>
        <p:spPr bwMode="auto">
          <a:xfrm>
            <a:off x="2119618" y="2664133"/>
            <a:ext cx="215900" cy="215900"/>
          </a:xfrm>
          <a:prstGeom prst="rect">
            <a:avLst/>
          </a:prstGeom>
          <a:solidFill>
            <a:srgbClr val="FF9933"/>
          </a:solidFill>
          <a:ln w="9525">
            <a:solidFill>
              <a:schemeClr val="tx1"/>
            </a:solidFill>
            <a:miter lim="800000"/>
            <a:headEnd/>
            <a:tailEnd/>
          </a:ln>
        </p:spPr>
        <p:txBody>
          <a:bodyPr wrap="none" anchor="ctr"/>
          <a:lstStyle/>
          <a:p>
            <a:endParaRPr lang="ja-JP" altLang="en-US" dirty="0"/>
          </a:p>
        </p:txBody>
      </p:sp>
      <p:sp>
        <p:nvSpPr>
          <p:cNvPr id="3" name="スライド番号プレースホルダー 2">
            <a:extLst>
              <a:ext uri="{FF2B5EF4-FFF2-40B4-BE49-F238E27FC236}">
                <a16:creationId xmlns:a16="http://schemas.microsoft.com/office/drawing/2014/main" id="{4EDD3EDC-362D-4F48-A0D1-65114151306A}"/>
              </a:ext>
            </a:extLst>
          </p:cNvPr>
          <p:cNvSpPr>
            <a:spLocks noGrp="1"/>
          </p:cNvSpPr>
          <p:nvPr>
            <p:ph type="sldNum" sz="quarter" idx="12"/>
          </p:nvPr>
        </p:nvSpPr>
        <p:spPr/>
        <p:txBody>
          <a:bodyPr/>
          <a:lstStyle/>
          <a:p>
            <a:fld id="{F4ECA96E-B521-4663-834A-FAF7D2399001}" type="slidenum">
              <a:rPr lang="en-US" altLang="ja-JP" smtClean="0"/>
              <a:pPr/>
              <a:t>27</a:t>
            </a:fld>
            <a:endParaRPr lang="en-US" altLang="ja-JP"/>
          </a:p>
        </p:txBody>
      </p:sp>
    </p:spTree>
    <p:extLst>
      <p:ext uri="{BB962C8B-B14F-4D97-AF65-F5344CB8AC3E}">
        <p14:creationId xmlns:p14="http://schemas.microsoft.com/office/powerpoint/2010/main" val="311980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D7FD69-9900-4F7A-A384-05AD585271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3993" y="1559831"/>
            <a:ext cx="7902503" cy="5253545"/>
          </a:xfrm>
          <a:prstGeom prst="rect">
            <a:avLst/>
          </a:prstGeom>
        </p:spPr>
      </p:pic>
      <p:sp>
        <p:nvSpPr>
          <p:cNvPr id="2" name="タイトル 1">
            <a:extLst>
              <a:ext uri="{FF2B5EF4-FFF2-40B4-BE49-F238E27FC236}">
                <a16:creationId xmlns:a16="http://schemas.microsoft.com/office/drawing/2014/main" id="{93452636-FC6B-4F28-B71E-CBAFC2912274}"/>
              </a:ext>
            </a:extLst>
          </p:cNvPr>
          <p:cNvSpPr>
            <a:spLocks noGrp="1"/>
          </p:cNvSpPr>
          <p:nvPr>
            <p:ph type="title"/>
          </p:nvPr>
        </p:nvSpPr>
        <p:spPr/>
        <p:txBody>
          <a:bodyPr>
            <a:normAutofit/>
          </a:bodyPr>
          <a:lstStyle/>
          <a:p>
            <a:pPr>
              <a:lnSpc>
                <a:spcPts val="3000"/>
              </a:lnSpc>
            </a:pPr>
            <a:r>
              <a:rPr lang="ja-JP" altLang="en-US" dirty="0"/>
              <a:t>職業感染制御研究会ホームページ</a:t>
            </a:r>
            <a:r>
              <a:rPr lang="en-US" altLang="ja-JP" sz="2800" dirty="0"/>
              <a:t>http://jrgoicp.umin.ac.jp/</a:t>
            </a:r>
            <a:endParaRPr kumimoji="1" lang="ja-JP" altLang="en-US" sz="2800" dirty="0"/>
          </a:p>
        </p:txBody>
      </p:sp>
      <p:sp>
        <p:nvSpPr>
          <p:cNvPr id="3" name="コンテンツ プレースホルダー 2">
            <a:extLst>
              <a:ext uri="{FF2B5EF4-FFF2-40B4-BE49-F238E27FC236}">
                <a16:creationId xmlns:a16="http://schemas.microsoft.com/office/drawing/2014/main" id="{DD12F0A9-6268-4977-8512-673574AA5E4B}"/>
              </a:ext>
            </a:extLst>
          </p:cNvPr>
          <p:cNvSpPr>
            <a:spLocks noGrp="1"/>
          </p:cNvSpPr>
          <p:nvPr>
            <p:ph idx="1"/>
          </p:nvPr>
        </p:nvSpPr>
        <p:spPr>
          <a:xfrm>
            <a:off x="107504" y="4797152"/>
            <a:ext cx="5040560" cy="1776621"/>
          </a:xfrm>
          <a:solidFill>
            <a:srgbClr val="FFEEDD">
              <a:alpha val="94902"/>
            </a:srgbClr>
          </a:solidFill>
          <a:effectLst>
            <a:outerShdw blurRad="63500" sx="102000" sy="102000" algn="ctr" rotWithShape="0">
              <a:prstClr val="black">
                <a:alpha val="40000"/>
              </a:prstClr>
            </a:outerShdw>
          </a:effectLst>
        </p:spPr>
        <p:txBody>
          <a:bodyPr anchor="ctr">
            <a:normAutofit fontScale="77500" lnSpcReduction="20000"/>
          </a:bodyPr>
          <a:lstStyle/>
          <a:p>
            <a:r>
              <a:rPr kumimoji="1" lang="en-US" altLang="ja-JP" dirty="0"/>
              <a:t>2018</a:t>
            </a:r>
            <a:r>
              <a:rPr lang="ja-JP" altLang="en-US" dirty="0"/>
              <a:t>年</a:t>
            </a:r>
            <a:r>
              <a:rPr lang="en-US" altLang="ja-JP" dirty="0"/>
              <a:t>3</a:t>
            </a:r>
            <a:r>
              <a:rPr lang="ja-JP" altLang="en-US" dirty="0"/>
              <a:t>月中旬公開予定</a:t>
            </a:r>
            <a:endParaRPr lang="en-US" altLang="ja-JP" dirty="0"/>
          </a:p>
          <a:p>
            <a:pPr lvl="1"/>
            <a:r>
              <a:rPr lang="ja-JP" altLang="en-US" dirty="0"/>
              <a:t>エピネット日本版</a:t>
            </a:r>
            <a:r>
              <a:rPr lang="en-US" altLang="ja-JP" dirty="0"/>
              <a:t>Ver.5.0</a:t>
            </a:r>
          </a:p>
          <a:p>
            <a:pPr lvl="1"/>
            <a:r>
              <a:rPr lang="ja-JP" altLang="en-US" dirty="0"/>
              <a:t>エピネット日本版</a:t>
            </a:r>
            <a:r>
              <a:rPr lang="en-US" altLang="ja-JP" dirty="0"/>
              <a:t>/</a:t>
            </a:r>
            <a:r>
              <a:rPr lang="ja-JP" altLang="en-US" dirty="0"/>
              <a:t>手術部版</a:t>
            </a:r>
            <a:r>
              <a:rPr lang="en-US" altLang="ja-JP" dirty="0"/>
              <a:t>Ver.2.0</a:t>
            </a:r>
          </a:p>
          <a:p>
            <a:pPr lvl="1"/>
            <a:r>
              <a:rPr lang="ja-JP" altLang="en-US" dirty="0"/>
              <a:t>上記対応　</a:t>
            </a:r>
            <a:r>
              <a:rPr lang="en-US" altLang="ja-JP" dirty="0"/>
              <a:t>Episys401</a:t>
            </a:r>
          </a:p>
        </p:txBody>
      </p:sp>
    </p:spTree>
    <p:extLst>
      <p:ext uri="{BB962C8B-B14F-4D97-AF65-F5344CB8AC3E}">
        <p14:creationId xmlns:p14="http://schemas.microsoft.com/office/powerpoint/2010/main" val="386093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CF6198D-D854-4EEF-9DD7-87BB2361B352}"/>
              </a:ext>
            </a:extLst>
          </p:cNvPr>
          <p:cNvSpPr/>
          <p:nvPr/>
        </p:nvSpPr>
        <p:spPr bwMode="auto">
          <a:xfrm>
            <a:off x="6660232" y="6021288"/>
            <a:ext cx="2483768" cy="8367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4" name="タイトル 3">
            <a:extLst>
              <a:ext uri="{FF2B5EF4-FFF2-40B4-BE49-F238E27FC236}">
                <a16:creationId xmlns:a16="http://schemas.microsoft.com/office/drawing/2014/main" id="{FC25D880-6170-4EAF-B32E-7C92E02F18BD}"/>
              </a:ext>
            </a:extLst>
          </p:cNvPr>
          <p:cNvSpPr>
            <a:spLocks noGrp="1"/>
          </p:cNvSpPr>
          <p:nvPr>
            <p:ph type="title"/>
          </p:nvPr>
        </p:nvSpPr>
        <p:spPr>
          <a:xfrm>
            <a:off x="595718" y="572259"/>
            <a:ext cx="8296762" cy="1243965"/>
          </a:xfrm>
        </p:spPr>
        <p:txBody>
          <a:bodyPr>
            <a:normAutofit fontScale="90000"/>
          </a:bodyPr>
          <a:lstStyle/>
          <a:p>
            <a:r>
              <a:rPr kumimoji="1" lang="ja-JP" altLang="en-US" sz="3200" dirty="0"/>
              <a:t>職業感染制御研究会</a:t>
            </a:r>
            <a:r>
              <a:rPr kumimoji="1" lang="en-US" altLang="ja-JP" sz="3200" dirty="0"/>
              <a:t>JESWG</a:t>
            </a:r>
            <a:r>
              <a:rPr kumimoji="1" lang="ja-JP" altLang="en-US" sz="3200" dirty="0"/>
              <a:t>による</a:t>
            </a:r>
            <a:br>
              <a:rPr kumimoji="1" lang="en-US" altLang="ja-JP" sz="3200" dirty="0"/>
            </a:br>
            <a:r>
              <a:rPr kumimoji="1" lang="ja-JP" altLang="en-US" sz="3200" dirty="0"/>
              <a:t>エピネット日本版全国</a:t>
            </a:r>
            <a:r>
              <a:rPr lang="ja-JP" altLang="en-US" sz="3200" dirty="0"/>
              <a:t>サーベイランス</a:t>
            </a:r>
            <a:r>
              <a:rPr lang="en-US" altLang="ja-JP" sz="3200" dirty="0"/>
              <a:t>(JES)</a:t>
            </a:r>
            <a:r>
              <a:rPr kumimoji="1" lang="ja-JP" altLang="en-US" sz="2700" dirty="0"/>
              <a:t> </a:t>
            </a:r>
            <a:r>
              <a:rPr lang="en-US" altLang="ja-JP" sz="2000" dirty="0"/>
              <a:t>http://jrgoicp.umin.ac.jp/</a:t>
            </a:r>
            <a:endParaRPr kumimoji="1" lang="ja-JP" altLang="en-US" sz="2000" dirty="0"/>
          </a:p>
        </p:txBody>
      </p:sp>
      <p:graphicFrame>
        <p:nvGraphicFramePr>
          <p:cNvPr id="6" name="コンテンツ プレースホルダー 5">
            <a:extLst>
              <a:ext uri="{FF2B5EF4-FFF2-40B4-BE49-F238E27FC236}">
                <a16:creationId xmlns:a16="http://schemas.microsoft.com/office/drawing/2014/main" id="{42765472-BD1C-427D-9F73-DC37CE19B0D9}"/>
              </a:ext>
            </a:extLst>
          </p:cNvPr>
          <p:cNvGraphicFramePr>
            <a:graphicFrameLocks noGrp="1"/>
          </p:cNvGraphicFramePr>
          <p:nvPr>
            <p:ph idx="1"/>
            <p:extLst>
              <p:ext uri="{D42A27DB-BD31-4B8C-83A1-F6EECF244321}">
                <p14:modId xmlns:p14="http://schemas.microsoft.com/office/powerpoint/2010/main" val="1646304186"/>
              </p:ext>
            </p:extLst>
          </p:nvPr>
        </p:nvGraphicFramePr>
        <p:xfrm>
          <a:off x="357188" y="1956792"/>
          <a:ext cx="8296275" cy="3200400"/>
        </p:xfrm>
        <a:graphic>
          <a:graphicData uri="http://schemas.openxmlformats.org/drawingml/2006/table">
            <a:tbl>
              <a:tblPr firstRow="1" bandRow="1">
                <a:tableStyleId>{21E4AEA4-8DFA-4A89-87EB-49C32662AFE0}</a:tableStyleId>
              </a:tblPr>
              <a:tblGrid>
                <a:gridCol w="2765425">
                  <a:extLst>
                    <a:ext uri="{9D8B030D-6E8A-4147-A177-3AD203B41FA5}">
                      <a16:colId xmlns:a16="http://schemas.microsoft.com/office/drawing/2014/main" val="1598735927"/>
                    </a:ext>
                  </a:extLst>
                </a:gridCol>
                <a:gridCol w="3033563">
                  <a:extLst>
                    <a:ext uri="{9D8B030D-6E8A-4147-A177-3AD203B41FA5}">
                      <a16:colId xmlns:a16="http://schemas.microsoft.com/office/drawing/2014/main" val="3970340020"/>
                    </a:ext>
                  </a:extLst>
                </a:gridCol>
                <a:gridCol w="2497287">
                  <a:extLst>
                    <a:ext uri="{9D8B030D-6E8A-4147-A177-3AD203B41FA5}">
                      <a16:colId xmlns:a16="http://schemas.microsoft.com/office/drawing/2014/main" val="83906095"/>
                    </a:ext>
                  </a:extLst>
                </a:gridCol>
              </a:tblGrid>
              <a:tr h="370840">
                <a:tc>
                  <a:txBody>
                    <a:bodyPr/>
                    <a:lstStyle/>
                    <a:p>
                      <a:pPr algn="ctr"/>
                      <a:r>
                        <a:rPr kumimoji="1" lang="en-US" altLang="ja-JP" sz="2400" b="0" dirty="0">
                          <a:solidFill>
                            <a:schemeClr val="accent2">
                              <a:lumMod val="25000"/>
                            </a:schemeClr>
                          </a:solidFill>
                          <a:latin typeface="Meiryo UI" panose="020B0604030504040204" pitchFamily="50" charset="-128"/>
                          <a:ea typeface="Meiryo UI" panose="020B0604030504040204" pitchFamily="50" charset="-128"/>
                        </a:rPr>
                        <a:t>JES</a:t>
                      </a:r>
                      <a:endParaRPr kumimoji="1" lang="ja-JP" altLang="en-US" sz="2400" b="0" dirty="0">
                        <a:solidFill>
                          <a:schemeClr val="accent2">
                            <a:lumMod val="25000"/>
                          </a:schemeClr>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b="0" dirty="0">
                          <a:solidFill>
                            <a:schemeClr val="accent2">
                              <a:lumMod val="25000"/>
                            </a:schemeClr>
                          </a:solidFill>
                          <a:latin typeface="Meiryo UI" panose="020B0604030504040204" pitchFamily="50" charset="-128"/>
                          <a:ea typeface="Meiryo UI" panose="020B0604030504040204" pitchFamily="50" charset="-128"/>
                        </a:rPr>
                        <a:t>集計時期</a:t>
                      </a:r>
                    </a:p>
                  </a:txBody>
                  <a:tcPr/>
                </a:tc>
                <a:tc>
                  <a:txBody>
                    <a:bodyPr/>
                    <a:lstStyle/>
                    <a:p>
                      <a:pPr algn="ctr"/>
                      <a:r>
                        <a:rPr kumimoji="1" lang="ja-JP" altLang="en-US" sz="2400" b="0" dirty="0">
                          <a:solidFill>
                            <a:schemeClr val="accent2">
                              <a:lumMod val="25000"/>
                            </a:schemeClr>
                          </a:solidFill>
                          <a:latin typeface="Meiryo UI" panose="020B0604030504040204" pitchFamily="50" charset="-128"/>
                          <a:ea typeface="Meiryo UI" panose="020B0604030504040204" pitchFamily="50" charset="-128"/>
                        </a:rPr>
                        <a:t>針刺し切創データ</a:t>
                      </a:r>
                    </a:p>
                  </a:txBody>
                  <a:tcPr/>
                </a:tc>
                <a:extLst>
                  <a:ext uri="{0D108BD9-81ED-4DB2-BD59-A6C34878D82A}">
                    <a16:rowId xmlns:a16="http://schemas.microsoft.com/office/drawing/2014/main" val="3759343272"/>
                  </a:ext>
                </a:extLst>
              </a:tr>
              <a:tr h="370840">
                <a:tc>
                  <a:txBody>
                    <a:bodyPr/>
                    <a:lstStyle/>
                    <a:p>
                      <a:pPr algn="ctr"/>
                      <a:r>
                        <a:rPr kumimoji="1" lang="ja-JP" altLang="en-US" sz="2400" dirty="0">
                          <a:solidFill>
                            <a:schemeClr val="accent4">
                              <a:lumMod val="50000"/>
                              <a:lumOff val="50000"/>
                            </a:schemeClr>
                          </a:solidFill>
                          <a:latin typeface="Meiryo UI" panose="020B0604030504040204" pitchFamily="50" charset="-128"/>
                          <a:ea typeface="Meiryo UI" panose="020B0604030504040204" pitchFamily="50" charset="-128"/>
                        </a:rPr>
                        <a:t>厚労科研による研究</a:t>
                      </a:r>
                    </a:p>
                  </a:txBody>
                  <a:tcPr/>
                </a:tc>
                <a:tc>
                  <a:txBody>
                    <a:bodyPr/>
                    <a:lstStyle/>
                    <a:p>
                      <a:pPr algn="ctr"/>
                      <a:r>
                        <a:rPr kumimoji="1" lang="en-US" altLang="ja-JP" sz="2400" dirty="0">
                          <a:solidFill>
                            <a:schemeClr val="accent4">
                              <a:lumMod val="50000"/>
                              <a:lumOff val="50000"/>
                            </a:schemeClr>
                          </a:solidFill>
                          <a:latin typeface="Meiryo UI" panose="020B0604030504040204" pitchFamily="50" charset="-128"/>
                          <a:ea typeface="Meiryo UI" panose="020B0604030504040204" pitchFamily="50" charset="-128"/>
                        </a:rPr>
                        <a:t>2003</a:t>
                      </a:r>
                      <a:r>
                        <a:rPr kumimoji="1" lang="ja-JP" altLang="en-US" sz="2400" dirty="0">
                          <a:solidFill>
                            <a:schemeClr val="accent4">
                              <a:lumMod val="50000"/>
                              <a:lumOff val="50000"/>
                            </a:schemeClr>
                          </a:solidFill>
                          <a:latin typeface="Meiryo UI" panose="020B0604030504040204" pitchFamily="50" charset="-128"/>
                          <a:ea typeface="Meiryo UI" panose="020B0604030504040204" pitchFamily="50" charset="-128"/>
                        </a:rPr>
                        <a:t>年度以前</a:t>
                      </a:r>
                    </a:p>
                  </a:txBody>
                  <a:tcPr/>
                </a:tc>
                <a:tc>
                  <a:txBody>
                    <a:bodyPr/>
                    <a:lstStyle/>
                    <a:p>
                      <a:pPr algn="r"/>
                      <a:r>
                        <a:rPr kumimoji="1" lang="en-US" altLang="ja-JP" sz="2400" dirty="0">
                          <a:solidFill>
                            <a:schemeClr val="accent4">
                              <a:lumMod val="50000"/>
                              <a:lumOff val="50000"/>
                            </a:schemeClr>
                          </a:solidFill>
                          <a:latin typeface="Meiryo UI" panose="020B0604030504040204" pitchFamily="50" charset="-128"/>
                          <a:ea typeface="Meiryo UI" panose="020B0604030504040204" pitchFamily="50" charset="-128"/>
                        </a:rPr>
                        <a:t>30,725</a:t>
                      </a:r>
                      <a:endParaRPr kumimoji="1" lang="ja-JP" altLang="en-US" sz="2400" dirty="0">
                        <a:solidFill>
                          <a:schemeClr val="accent4">
                            <a:lumMod val="50000"/>
                            <a:lumOff val="50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73573969"/>
                  </a:ext>
                </a:extLst>
              </a:tr>
              <a:tr h="370840">
                <a:tc>
                  <a:txBody>
                    <a:bodyPr/>
                    <a:lstStyle/>
                    <a:p>
                      <a:pPr algn="ctr"/>
                      <a:r>
                        <a:rPr kumimoji="1" lang="en-US" altLang="ja-JP" sz="2400" dirty="0">
                          <a:latin typeface="Meiryo UI" panose="020B0604030504040204" pitchFamily="50" charset="-128"/>
                          <a:ea typeface="Meiryo UI" panose="020B0604030504040204" pitchFamily="50" charset="-128"/>
                        </a:rPr>
                        <a:t>JES2009</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2400" dirty="0">
                          <a:latin typeface="Meiryo UI" panose="020B0604030504040204" pitchFamily="50" charset="-128"/>
                          <a:ea typeface="Meiryo UI" panose="020B0604030504040204" pitchFamily="50" charset="-128"/>
                        </a:rPr>
                        <a:t>2004</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2008</a:t>
                      </a:r>
                      <a:r>
                        <a:rPr kumimoji="1" lang="ja-JP" altLang="en-US" sz="2400" dirty="0">
                          <a:latin typeface="Meiryo UI" panose="020B0604030504040204" pitchFamily="50" charset="-128"/>
                          <a:ea typeface="Meiryo UI" panose="020B0604030504040204" pitchFamily="50" charset="-128"/>
                        </a:rPr>
                        <a:t>年度</a:t>
                      </a:r>
                    </a:p>
                  </a:txBody>
                  <a:tcPr/>
                </a:tc>
                <a:tc>
                  <a:txBody>
                    <a:bodyPr/>
                    <a:lstStyle/>
                    <a:p>
                      <a:pPr algn="r"/>
                      <a:r>
                        <a:rPr kumimoji="1" lang="en-US" altLang="ja-JP" sz="2400" dirty="0">
                          <a:latin typeface="Meiryo UI" panose="020B0604030504040204" pitchFamily="50" charset="-128"/>
                          <a:ea typeface="Meiryo UI" panose="020B0604030504040204" pitchFamily="50" charset="-128"/>
                        </a:rPr>
                        <a:t>14,786</a:t>
                      </a:r>
                      <a:endParaRPr kumimoji="1" lang="ja-JP" altLang="en-US" sz="2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37399359"/>
                  </a:ext>
                </a:extLst>
              </a:tr>
              <a:tr h="370840">
                <a:tc>
                  <a:txBody>
                    <a:bodyPr/>
                    <a:lstStyle/>
                    <a:p>
                      <a:pPr algn="ctr"/>
                      <a:r>
                        <a:rPr kumimoji="1" lang="en-US" altLang="ja-JP" sz="2400" dirty="0">
                          <a:latin typeface="Meiryo UI" panose="020B0604030504040204" pitchFamily="50" charset="-128"/>
                          <a:ea typeface="Meiryo UI" panose="020B0604030504040204" pitchFamily="50" charset="-128"/>
                        </a:rPr>
                        <a:t>JES2011</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Meiryo UI" panose="020B0604030504040204" pitchFamily="50" charset="-128"/>
                          <a:ea typeface="Meiryo UI" panose="020B0604030504040204" pitchFamily="50" charset="-128"/>
                        </a:rPr>
                        <a:t>2009</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2010</a:t>
                      </a:r>
                      <a:r>
                        <a:rPr kumimoji="1" lang="ja-JP" altLang="en-US" sz="2400" dirty="0">
                          <a:latin typeface="Meiryo UI" panose="020B0604030504040204" pitchFamily="50" charset="-128"/>
                          <a:ea typeface="Meiryo UI" panose="020B0604030504040204" pitchFamily="50" charset="-128"/>
                        </a:rPr>
                        <a:t>年度</a:t>
                      </a:r>
                    </a:p>
                  </a:txBody>
                  <a:tcPr/>
                </a:tc>
                <a:tc>
                  <a:txBody>
                    <a:bodyPr/>
                    <a:lstStyle/>
                    <a:p>
                      <a:pPr algn="r"/>
                      <a:r>
                        <a:rPr kumimoji="1" lang="en-US" altLang="ja-JP" sz="2400" dirty="0">
                          <a:latin typeface="Meiryo UI" panose="020B0604030504040204" pitchFamily="50" charset="-128"/>
                          <a:ea typeface="Meiryo UI" panose="020B0604030504040204" pitchFamily="50" charset="-128"/>
                        </a:rPr>
                        <a:t>6,732</a:t>
                      </a:r>
                      <a:endParaRPr kumimoji="1" lang="ja-JP" altLang="en-US" sz="2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52965018"/>
                  </a:ext>
                </a:extLst>
              </a:tr>
              <a:tr h="370840">
                <a:tc>
                  <a:txBody>
                    <a:bodyPr/>
                    <a:lstStyle/>
                    <a:p>
                      <a:pPr algn="ctr"/>
                      <a:r>
                        <a:rPr kumimoji="1" lang="en-US" altLang="ja-JP" sz="2400" dirty="0">
                          <a:latin typeface="Meiryo UI" panose="020B0604030504040204" pitchFamily="50" charset="-128"/>
                          <a:ea typeface="Meiryo UI" panose="020B0604030504040204" pitchFamily="50" charset="-128"/>
                        </a:rPr>
                        <a:t>JES2013</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Meiryo UI" panose="020B0604030504040204" pitchFamily="50" charset="-128"/>
                          <a:ea typeface="Meiryo UI" panose="020B0604030504040204" pitchFamily="50" charset="-128"/>
                        </a:rPr>
                        <a:t>2011</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2012</a:t>
                      </a:r>
                      <a:r>
                        <a:rPr kumimoji="1" lang="ja-JP" altLang="en-US" sz="2400" dirty="0">
                          <a:latin typeface="Meiryo UI" panose="020B0604030504040204" pitchFamily="50" charset="-128"/>
                          <a:ea typeface="Meiryo UI" panose="020B0604030504040204" pitchFamily="50" charset="-128"/>
                        </a:rPr>
                        <a:t>年度</a:t>
                      </a:r>
                    </a:p>
                  </a:txBody>
                  <a:tcPr/>
                </a:tc>
                <a:tc>
                  <a:txBody>
                    <a:bodyPr/>
                    <a:lstStyle/>
                    <a:p>
                      <a:pPr algn="r"/>
                      <a:r>
                        <a:rPr kumimoji="1" lang="en-US" altLang="ja-JP" sz="2400" dirty="0">
                          <a:latin typeface="Meiryo UI" panose="020B0604030504040204" pitchFamily="50" charset="-128"/>
                          <a:ea typeface="Meiryo UI" panose="020B0604030504040204" pitchFamily="50" charset="-128"/>
                        </a:rPr>
                        <a:t>6,588</a:t>
                      </a:r>
                      <a:endParaRPr kumimoji="1" lang="ja-JP" altLang="en-US" sz="2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91877978"/>
                  </a:ext>
                </a:extLst>
              </a:tr>
              <a:tr h="370840">
                <a:tc>
                  <a:txBody>
                    <a:bodyPr/>
                    <a:lstStyle/>
                    <a:p>
                      <a:pPr algn="ctr"/>
                      <a:r>
                        <a:rPr kumimoji="1" lang="en-US" altLang="ja-JP" sz="2400" dirty="0">
                          <a:solidFill>
                            <a:schemeClr val="tx2"/>
                          </a:solidFill>
                          <a:latin typeface="Meiryo UI" panose="020B0604030504040204" pitchFamily="50" charset="-128"/>
                          <a:ea typeface="Meiryo UI" panose="020B0604030504040204" pitchFamily="50" charset="-128"/>
                        </a:rPr>
                        <a:t>JES2015</a:t>
                      </a:r>
                      <a:endParaRPr kumimoji="1" lang="ja-JP" altLang="en-US" sz="2400" dirty="0">
                        <a:solidFill>
                          <a:schemeClr val="tx2"/>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dirty="0">
                          <a:solidFill>
                            <a:schemeClr val="tx2"/>
                          </a:solidFill>
                          <a:latin typeface="Meiryo UI" panose="020B0604030504040204" pitchFamily="50" charset="-128"/>
                          <a:ea typeface="Meiryo UI" panose="020B0604030504040204" pitchFamily="50" charset="-128"/>
                        </a:rPr>
                        <a:t>2013</a:t>
                      </a:r>
                      <a:r>
                        <a:rPr kumimoji="1" lang="ja-JP" altLang="en-US" sz="2400" dirty="0">
                          <a:solidFill>
                            <a:schemeClr val="tx2"/>
                          </a:solidFill>
                          <a:latin typeface="Meiryo UI" panose="020B0604030504040204" pitchFamily="50" charset="-128"/>
                          <a:ea typeface="Meiryo UI" panose="020B0604030504040204" pitchFamily="50" charset="-128"/>
                        </a:rPr>
                        <a:t>～</a:t>
                      </a:r>
                      <a:r>
                        <a:rPr kumimoji="1" lang="en-US" altLang="ja-JP" sz="2400" dirty="0">
                          <a:solidFill>
                            <a:schemeClr val="tx2"/>
                          </a:solidFill>
                          <a:latin typeface="Meiryo UI" panose="020B0604030504040204" pitchFamily="50" charset="-128"/>
                          <a:ea typeface="Meiryo UI" panose="020B0604030504040204" pitchFamily="50" charset="-128"/>
                        </a:rPr>
                        <a:t>2014</a:t>
                      </a:r>
                      <a:r>
                        <a:rPr kumimoji="1" lang="ja-JP" altLang="en-US" sz="2400" dirty="0">
                          <a:solidFill>
                            <a:schemeClr val="tx2"/>
                          </a:solidFill>
                          <a:latin typeface="Meiryo UI" panose="020B0604030504040204" pitchFamily="50" charset="-128"/>
                          <a:ea typeface="Meiryo UI" panose="020B0604030504040204" pitchFamily="50" charset="-128"/>
                        </a:rPr>
                        <a:t>年度</a:t>
                      </a:r>
                    </a:p>
                  </a:txBody>
                  <a:tcPr/>
                </a:tc>
                <a:tc>
                  <a:txBody>
                    <a:bodyPr/>
                    <a:lstStyle/>
                    <a:p>
                      <a:pPr algn="r"/>
                      <a:r>
                        <a:rPr kumimoji="1" lang="en-US" altLang="ja-JP" sz="2400" dirty="0">
                          <a:solidFill>
                            <a:schemeClr val="tx2"/>
                          </a:solidFill>
                          <a:latin typeface="Meiryo UI" panose="020B0604030504040204" pitchFamily="50" charset="-128"/>
                          <a:ea typeface="Meiryo UI" panose="020B0604030504040204" pitchFamily="50" charset="-128"/>
                        </a:rPr>
                        <a:t>6,201</a:t>
                      </a:r>
                      <a:endParaRPr kumimoji="1" lang="ja-JP" altLang="en-US" sz="2400" dirty="0">
                        <a:solidFill>
                          <a:schemeClr val="tx2"/>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28795270"/>
                  </a:ext>
                </a:extLst>
              </a:tr>
              <a:tr h="370840">
                <a:tc>
                  <a:txBody>
                    <a:bodyPr/>
                    <a:lstStyle/>
                    <a:p>
                      <a:pPr algn="r"/>
                      <a:r>
                        <a:rPr kumimoji="1" lang="ja-JP" altLang="en-US" sz="2400" dirty="0">
                          <a:latin typeface="Meiryo UI" panose="020B0604030504040204" pitchFamily="50" charset="-128"/>
                          <a:ea typeface="Meiryo UI" panose="020B0604030504040204" pitchFamily="50" charset="-128"/>
                        </a:rPr>
                        <a:t>合計</a:t>
                      </a:r>
                    </a:p>
                  </a:txBody>
                  <a:tcPr/>
                </a:tc>
                <a:tc>
                  <a:txBody>
                    <a:bodyPr/>
                    <a:lstStyle/>
                    <a:p>
                      <a:pPr algn="ct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2400" dirty="0">
                          <a:latin typeface="Meiryo UI" panose="020B0604030504040204" pitchFamily="50" charset="-128"/>
                          <a:ea typeface="Meiryo UI" panose="020B0604030504040204" pitchFamily="50" charset="-128"/>
                        </a:rPr>
                        <a:t>65,032</a:t>
                      </a:r>
                      <a:endParaRPr kumimoji="1" lang="ja-JP" altLang="en-US" sz="2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36079564"/>
                  </a:ext>
                </a:extLst>
              </a:tr>
            </a:tbl>
          </a:graphicData>
        </a:graphic>
      </p:graphicFrame>
      <p:graphicFrame>
        <p:nvGraphicFramePr>
          <p:cNvPr id="7" name="コンテンツ プレースホルダー 5">
            <a:extLst>
              <a:ext uri="{FF2B5EF4-FFF2-40B4-BE49-F238E27FC236}">
                <a16:creationId xmlns:a16="http://schemas.microsoft.com/office/drawing/2014/main" id="{D16B2500-EA3D-4A62-91B9-3A0E190C36B4}"/>
              </a:ext>
            </a:extLst>
          </p:cNvPr>
          <p:cNvGraphicFramePr>
            <a:graphicFrameLocks/>
          </p:cNvGraphicFramePr>
          <p:nvPr>
            <p:extLst>
              <p:ext uri="{D42A27DB-BD31-4B8C-83A1-F6EECF244321}">
                <p14:modId xmlns:p14="http://schemas.microsoft.com/office/powerpoint/2010/main" val="2095634808"/>
              </p:ext>
            </p:extLst>
          </p:nvPr>
        </p:nvGraphicFramePr>
        <p:xfrm>
          <a:off x="380181" y="5297760"/>
          <a:ext cx="8296275" cy="1371600"/>
        </p:xfrm>
        <a:graphic>
          <a:graphicData uri="http://schemas.openxmlformats.org/drawingml/2006/table">
            <a:tbl>
              <a:tblPr firstRow="1" bandRow="1">
                <a:tableStyleId>{21E4AEA4-8DFA-4A89-87EB-49C32662AFE0}</a:tableStyleId>
              </a:tblPr>
              <a:tblGrid>
                <a:gridCol w="2765425">
                  <a:extLst>
                    <a:ext uri="{9D8B030D-6E8A-4147-A177-3AD203B41FA5}">
                      <a16:colId xmlns:a16="http://schemas.microsoft.com/office/drawing/2014/main" val="1598735927"/>
                    </a:ext>
                  </a:extLst>
                </a:gridCol>
                <a:gridCol w="2794546">
                  <a:extLst>
                    <a:ext uri="{9D8B030D-6E8A-4147-A177-3AD203B41FA5}">
                      <a16:colId xmlns:a16="http://schemas.microsoft.com/office/drawing/2014/main" val="3970340020"/>
                    </a:ext>
                  </a:extLst>
                </a:gridCol>
                <a:gridCol w="2736304">
                  <a:extLst>
                    <a:ext uri="{9D8B030D-6E8A-4147-A177-3AD203B41FA5}">
                      <a16:colId xmlns:a16="http://schemas.microsoft.com/office/drawing/2014/main" val="83906095"/>
                    </a:ext>
                  </a:extLst>
                </a:gridCol>
              </a:tblGrid>
              <a:tr h="370840">
                <a:tc>
                  <a:txBody>
                    <a:bodyPr/>
                    <a:lstStyle/>
                    <a:p>
                      <a:pPr algn="ctr"/>
                      <a:r>
                        <a:rPr kumimoji="1" lang="en-US" altLang="ja-JP" sz="2400" b="0" dirty="0">
                          <a:solidFill>
                            <a:schemeClr val="accent2">
                              <a:lumMod val="25000"/>
                            </a:schemeClr>
                          </a:solidFill>
                          <a:latin typeface="Meiryo UI" panose="020B0604030504040204" pitchFamily="50" charset="-128"/>
                          <a:ea typeface="Meiryo UI" panose="020B0604030504040204" pitchFamily="50" charset="-128"/>
                        </a:rPr>
                        <a:t>JES</a:t>
                      </a:r>
                      <a:endParaRPr kumimoji="1" lang="ja-JP" altLang="en-US" sz="2400" b="0" dirty="0">
                        <a:solidFill>
                          <a:schemeClr val="accent2">
                            <a:lumMod val="25000"/>
                          </a:schemeClr>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b="0" dirty="0">
                          <a:solidFill>
                            <a:schemeClr val="accent2">
                              <a:lumMod val="25000"/>
                            </a:schemeClr>
                          </a:solidFill>
                          <a:latin typeface="Meiryo UI" panose="020B0604030504040204" pitchFamily="50" charset="-128"/>
                          <a:ea typeface="Meiryo UI" panose="020B0604030504040204" pitchFamily="50" charset="-128"/>
                        </a:rPr>
                        <a:t>集計時期</a:t>
                      </a:r>
                    </a:p>
                  </a:txBody>
                  <a:tcPr/>
                </a:tc>
                <a:tc>
                  <a:txBody>
                    <a:bodyPr/>
                    <a:lstStyle/>
                    <a:p>
                      <a:pPr algn="ctr"/>
                      <a:r>
                        <a:rPr kumimoji="1" lang="ja-JP" altLang="en-US" sz="2400" b="0" dirty="0">
                          <a:solidFill>
                            <a:schemeClr val="accent2">
                              <a:lumMod val="25000"/>
                            </a:schemeClr>
                          </a:solidFill>
                          <a:latin typeface="Meiryo UI" panose="020B0604030504040204" pitchFamily="50" charset="-128"/>
                          <a:ea typeface="Meiryo UI" panose="020B0604030504040204" pitchFamily="50" charset="-128"/>
                        </a:rPr>
                        <a:t>皮膚粘膜曝露データ</a:t>
                      </a:r>
                    </a:p>
                  </a:txBody>
                  <a:tcPr/>
                </a:tc>
                <a:extLst>
                  <a:ext uri="{0D108BD9-81ED-4DB2-BD59-A6C34878D82A}">
                    <a16:rowId xmlns:a16="http://schemas.microsoft.com/office/drawing/2014/main" val="3759343272"/>
                  </a:ext>
                </a:extLst>
              </a:tr>
              <a:tr h="370840">
                <a:tc>
                  <a:txBody>
                    <a:bodyPr/>
                    <a:lstStyle/>
                    <a:p>
                      <a:pPr algn="ctr"/>
                      <a:r>
                        <a:rPr kumimoji="1" lang="en-US" altLang="ja-JP" sz="2400" dirty="0">
                          <a:solidFill>
                            <a:schemeClr val="tx2"/>
                          </a:solidFill>
                          <a:latin typeface="Meiryo UI" panose="020B0604030504040204" pitchFamily="50" charset="-128"/>
                          <a:ea typeface="Meiryo UI" panose="020B0604030504040204" pitchFamily="50" charset="-128"/>
                        </a:rPr>
                        <a:t>JES2015</a:t>
                      </a:r>
                      <a:endParaRPr kumimoji="1" lang="ja-JP" altLang="en-US" sz="2400" dirty="0">
                        <a:solidFill>
                          <a:schemeClr val="tx2"/>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dirty="0">
                          <a:solidFill>
                            <a:schemeClr val="tx2"/>
                          </a:solidFill>
                          <a:latin typeface="Meiryo UI" panose="020B0604030504040204" pitchFamily="50" charset="-128"/>
                          <a:ea typeface="Meiryo UI" panose="020B0604030504040204" pitchFamily="50" charset="-128"/>
                        </a:rPr>
                        <a:t>2013</a:t>
                      </a:r>
                      <a:r>
                        <a:rPr kumimoji="1" lang="ja-JP" altLang="en-US" sz="2400" dirty="0">
                          <a:solidFill>
                            <a:schemeClr val="tx2"/>
                          </a:solidFill>
                          <a:latin typeface="Meiryo UI" panose="020B0604030504040204" pitchFamily="50" charset="-128"/>
                          <a:ea typeface="Meiryo UI" panose="020B0604030504040204" pitchFamily="50" charset="-128"/>
                        </a:rPr>
                        <a:t>～</a:t>
                      </a:r>
                      <a:r>
                        <a:rPr kumimoji="1" lang="en-US" altLang="ja-JP" sz="2400" dirty="0">
                          <a:solidFill>
                            <a:schemeClr val="tx2"/>
                          </a:solidFill>
                          <a:latin typeface="Meiryo UI" panose="020B0604030504040204" pitchFamily="50" charset="-128"/>
                          <a:ea typeface="Meiryo UI" panose="020B0604030504040204" pitchFamily="50" charset="-128"/>
                        </a:rPr>
                        <a:t>2014</a:t>
                      </a:r>
                      <a:r>
                        <a:rPr kumimoji="1" lang="ja-JP" altLang="en-US" sz="2400" dirty="0">
                          <a:solidFill>
                            <a:schemeClr val="tx2"/>
                          </a:solidFill>
                          <a:latin typeface="Meiryo UI" panose="020B0604030504040204" pitchFamily="50" charset="-128"/>
                          <a:ea typeface="Meiryo UI" panose="020B0604030504040204" pitchFamily="50" charset="-128"/>
                        </a:rPr>
                        <a:t>年度</a:t>
                      </a:r>
                    </a:p>
                  </a:txBody>
                  <a:tcPr/>
                </a:tc>
                <a:tc>
                  <a:txBody>
                    <a:bodyPr/>
                    <a:lstStyle/>
                    <a:p>
                      <a:pPr algn="r"/>
                      <a:r>
                        <a:rPr kumimoji="1" lang="en-US" altLang="ja-JP" sz="2400" dirty="0">
                          <a:solidFill>
                            <a:schemeClr val="tx2"/>
                          </a:solidFill>
                          <a:latin typeface="Meiryo UI" panose="020B0604030504040204" pitchFamily="50" charset="-128"/>
                          <a:ea typeface="Meiryo UI" panose="020B0604030504040204" pitchFamily="50" charset="-128"/>
                        </a:rPr>
                        <a:t>1,196</a:t>
                      </a:r>
                      <a:endParaRPr kumimoji="1" lang="ja-JP" altLang="en-US" sz="2400" dirty="0">
                        <a:solidFill>
                          <a:schemeClr val="tx2"/>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73573969"/>
                  </a:ext>
                </a:extLst>
              </a:tr>
              <a:tr h="370840">
                <a:tc>
                  <a:txBody>
                    <a:bodyPr/>
                    <a:lstStyle/>
                    <a:p>
                      <a:pPr algn="r"/>
                      <a:r>
                        <a:rPr kumimoji="1" lang="ja-JP" altLang="en-US" sz="2400" dirty="0">
                          <a:latin typeface="Meiryo UI" panose="020B0604030504040204" pitchFamily="50" charset="-128"/>
                          <a:ea typeface="Meiryo UI" panose="020B0604030504040204" pitchFamily="50" charset="-128"/>
                        </a:rPr>
                        <a:t>合計</a:t>
                      </a:r>
                    </a:p>
                  </a:txBody>
                  <a:tcPr/>
                </a:tc>
                <a:tc>
                  <a:txBody>
                    <a:bodyPr/>
                    <a:lstStyle/>
                    <a:p>
                      <a:pPr algn="ct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2400" dirty="0">
                          <a:latin typeface="Meiryo UI" panose="020B0604030504040204" pitchFamily="50" charset="-128"/>
                          <a:ea typeface="Meiryo UI" panose="020B0604030504040204" pitchFamily="50" charset="-128"/>
                        </a:rPr>
                        <a:t>5,270</a:t>
                      </a:r>
                      <a:endParaRPr kumimoji="1" lang="ja-JP" altLang="en-US" sz="2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37399359"/>
                  </a:ext>
                </a:extLst>
              </a:tr>
            </a:tbl>
          </a:graphicData>
        </a:graphic>
      </p:graphicFrame>
      <p:sp>
        <p:nvSpPr>
          <p:cNvPr id="2" name="スライド番号プレースホルダー 1">
            <a:extLst>
              <a:ext uri="{FF2B5EF4-FFF2-40B4-BE49-F238E27FC236}">
                <a16:creationId xmlns:a16="http://schemas.microsoft.com/office/drawing/2014/main" id="{713ADB05-408E-4F58-BB1E-184A06A6DF1C}"/>
              </a:ext>
            </a:extLst>
          </p:cNvPr>
          <p:cNvSpPr>
            <a:spLocks noGrp="1"/>
          </p:cNvSpPr>
          <p:nvPr>
            <p:ph type="sldNum" sz="quarter" idx="12"/>
          </p:nvPr>
        </p:nvSpPr>
        <p:spPr>
          <a:xfrm>
            <a:off x="-36512" y="6507534"/>
            <a:ext cx="288032" cy="377850"/>
          </a:xfrm>
        </p:spPr>
        <p:txBody>
          <a:bodyPr/>
          <a:lstStyle/>
          <a:p>
            <a:fld id="{F4ECA96E-B521-4663-834A-FAF7D2399001}" type="slidenum">
              <a:rPr lang="en-US" altLang="ja-JP" smtClean="0"/>
              <a:pPr/>
              <a:t>3</a:t>
            </a:fld>
            <a:endParaRPr lang="en-US" altLang="ja-JP"/>
          </a:p>
        </p:txBody>
      </p:sp>
    </p:spTree>
    <p:extLst>
      <p:ext uri="{BB962C8B-B14F-4D97-AF65-F5344CB8AC3E}">
        <p14:creationId xmlns:p14="http://schemas.microsoft.com/office/powerpoint/2010/main" val="9857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945942-4702-4204-9F11-4438981200F8}"/>
              </a:ext>
            </a:extLst>
          </p:cNvPr>
          <p:cNvSpPr>
            <a:spLocks noGrp="1"/>
          </p:cNvSpPr>
          <p:nvPr>
            <p:ph type="title"/>
          </p:nvPr>
        </p:nvSpPr>
        <p:spPr>
          <a:xfrm>
            <a:off x="683568" y="620689"/>
            <a:ext cx="8208912" cy="1080120"/>
          </a:xfrm>
        </p:spPr>
        <p:txBody>
          <a:bodyPr>
            <a:normAutofit fontScale="90000"/>
          </a:bodyPr>
          <a:lstStyle/>
          <a:p>
            <a:r>
              <a:rPr kumimoji="1" lang="ja-JP" altLang="en-US" dirty="0"/>
              <a:t>エピネット日本版の</a:t>
            </a:r>
            <a:br>
              <a:rPr kumimoji="1" lang="en-US" altLang="ja-JP" dirty="0"/>
            </a:br>
            <a:r>
              <a:rPr kumimoji="1" lang="ja-JP" altLang="en-US" dirty="0"/>
              <a:t>正しいデータ収集・入力のポイント</a:t>
            </a:r>
          </a:p>
        </p:txBody>
      </p:sp>
      <p:sp>
        <p:nvSpPr>
          <p:cNvPr id="3" name="コンテンツ プレースホルダー 2">
            <a:extLst>
              <a:ext uri="{FF2B5EF4-FFF2-40B4-BE49-F238E27FC236}">
                <a16:creationId xmlns:a16="http://schemas.microsoft.com/office/drawing/2014/main" id="{F88DFB3C-1003-48EE-A627-5FF64965F820}"/>
              </a:ext>
            </a:extLst>
          </p:cNvPr>
          <p:cNvSpPr>
            <a:spLocks noGrp="1"/>
          </p:cNvSpPr>
          <p:nvPr>
            <p:ph idx="1"/>
          </p:nvPr>
        </p:nvSpPr>
        <p:spPr>
          <a:xfrm>
            <a:off x="523710" y="2012419"/>
            <a:ext cx="8296762" cy="4584933"/>
          </a:xfrm>
        </p:spPr>
        <p:txBody>
          <a:bodyPr>
            <a:normAutofit fontScale="85000" lnSpcReduction="20000"/>
          </a:bodyPr>
          <a:lstStyle/>
          <a:p>
            <a:r>
              <a:rPr kumimoji="1" lang="ja-JP" altLang="en-US" sz="3600" dirty="0">
                <a:solidFill>
                  <a:schemeClr val="tx2"/>
                </a:solidFill>
              </a:rPr>
              <a:t>報告者（血液体液曝露被災者）</a:t>
            </a:r>
            <a:endParaRPr kumimoji="1" lang="en-US" altLang="ja-JP" sz="3600" dirty="0">
              <a:solidFill>
                <a:schemeClr val="tx2"/>
              </a:solidFill>
            </a:endParaRPr>
          </a:p>
          <a:p>
            <a:pPr marL="971550" lvl="1" indent="-514350">
              <a:buFont typeface="+mj-lt"/>
              <a:buAutoNum type="arabicPeriod"/>
            </a:pPr>
            <a:r>
              <a:rPr lang="ja-JP" altLang="en-US" sz="3200" dirty="0"/>
              <a:t>適切な報告書を用いて報告する</a:t>
            </a:r>
            <a:endParaRPr lang="en-US" altLang="ja-JP" sz="3200" dirty="0"/>
          </a:p>
          <a:p>
            <a:pPr lvl="2">
              <a:buFont typeface="Arial" panose="020B0604020202020204" pitchFamily="34" charset="0"/>
              <a:buChar char="•"/>
            </a:pPr>
            <a:r>
              <a:rPr lang="ja-JP" altLang="en-US" sz="2800" dirty="0"/>
              <a:t>エピネット日本版の報告書は４種類ある</a:t>
            </a:r>
            <a:endParaRPr lang="en-US" altLang="ja-JP" sz="2800" dirty="0"/>
          </a:p>
          <a:p>
            <a:pPr lvl="2">
              <a:buFont typeface="Arial" panose="020B0604020202020204" pitchFamily="34" charset="0"/>
              <a:buChar char="•"/>
            </a:pPr>
            <a:r>
              <a:rPr lang="ja-JP" altLang="en-US" sz="2800" dirty="0"/>
              <a:t>報告書の</a:t>
            </a:r>
            <a:r>
              <a:rPr lang="en-US" altLang="ja-JP" sz="2800" dirty="0"/>
              <a:t>version</a:t>
            </a:r>
            <a:r>
              <a:rPr lang="ja-JP" altLang="en-US" sz="2800" dirty="0"/>
              <a:t>の確認</a:t>
            </a:r>
            <a:endParaRPr lang="en-US" altLang="ja-JP" sz="2800" dirty="0"/>
          </a:p>
          <a:p>
            <a:pPr marL="971550" lvl="1" indent="-514350">
              <a:buFont typeface="+mj-lt"/>
              <a:buAutoNum type="arabicPeriod"/>
            </a:pPr>
            <a:r>
              <a:rPr lang="ja-JP" altLang="en-US" sz="3200" dirty="0"/>
              <a:t>曝露の実態を正しく</a:t>
            </a:r>
            <a:r>
              <a:rPr kumimoji="1" lang="ja-JP" altLang="en-US" sz="3200" dirty="0"/>
              <a:t>報告する</a:t>
            </a:r>
            <a:endParaRPr kumimoji="1" lang="en-US" altLang="ja-JP" sz="3200" dirty="0"/>
          </a:p>
          <a:p>
            <a:pPr>
              <a:spcBef>
                <a:spcPts val="1200"/>
              </a:spcBef>
            </a:pPr>
            <a:r>
              <a:rPr lang="ja-JP" altLang="en-US" sz="3600" dirty="0">
                <a:solidFill>
                  <a:schemeClr val="tx2"/>
                </a:solidFill>
              </a:rPr>
              <a:t>データ入力者</a:t>
            </a:r>
            <a:r>
              <a:rPr lang="en-US" altLang="ja-JP" sz="3600" dirty="0">
                <a:solidFill>
                  <a:schemeClr val="tx2"/>
                </a:solidFill>
              </a:rPr>
              <a:t>/</a:t>
            </a:r>
            <a:r>
              <a:rPr lang="ja-JP" altLang="en-US" sz="3600" dirty="0">
                <a:solidFill>
                  <a:schemeClr val="tx2"/>
                </a:solidFill>
              </a:rPr>
              <a:t>管理者</a:t>
            </a:r>
            <a:endParaRPr lang="en-US" altLang="ja-JP" sz="3600" dirty="0">
              <a:solidFill>
                <a:schemeClr val="tx2"/>
              </a:solidFill>
            </a:endParaRPr>
          </a:p>
          <a:p>
            <a:pPr marL="971550" lvl="1" indent="-514350">
              <a:buFont typeface="+mj-lt"/>
              <a:buAutoNum type="arabicPeriod"/>
            </a:pPr>
            <a:r>
              <a:rPr kumimoji="1" lang="ja-JP" altLang="en-US" sz="3200" dirty="0"/>
              <a:t>報告者の曝露の実態が正しく報告されていることを確認</a:t>
            </a:r>
            <a:r>
              <a:rPr lang="ja-JP" altLang="en-US" sz="3200" dirty="0"/>
              <a:t>する</a:t>
            </a:r>
            <a:endParaRPr kumimoji="1" lang="en-US" altLang="ja-JP" sz="3200" dirty="0"/>
          </a:p>
          <a:p>
            <a:pPr marL="971550" lvl="1" indent="-514350">
              <a:buFont typeface="+mj-lt"/>
              <a:buAutoNum type="arabicPeriod"/>
            </a:pPr>
            <a:r>
              <a:rPr lang="ja-JP" altLang="en-US" sz="3200" dirty="0"/>
              <a:t>正しく</a:t>
            </a:r>
            <a:r>
              <a:rPr kumimoji="1" lang="ja-JP" altLang="en-US" sz="3200" dirty="0"/>
              <a:t>入力する</a:t>
            </a:r>
            <a:endParaRPr kumimoji="1" lang="en-US" altLang="ja-JP" sz="3200" dirty="0"/>
          </a:p>
          <a:p>
            <a:pPr marL="1371600" lvl="2" indent="-514350"/>
            <a:r>
              <a:rPr kumimoji="1" lang="en-US" altLang="ja-JP" sz="2800" dirty="0"/>
              <a:t>Episys</a:t>
            </a:r>
            <a:r>
              <a:rPr kumimoji="1" lang="ja-JP" altLang="en-US" sz="2800" dirty="0"/>
              <a:t>（エピシス）</a:t>
            </a:r>
            <a:r>
              <a:rPr lang="ja-JP" altLang="en-US" sz="2800" dirty="0"/>
              <a:t>の</a:t>
            </a:r>
            <a:r>
              <a:rPr kumimoji="1" lang="en-US" altLang="ja-JP" sz="2800" dirty="0"/>
              <a:t>version</a:t>
            </a:r>
            <a:r>
              <a:rPr kumimoji="1" lang="ja-JP" altLang="en-US" sz="2800" dirty="0"/>
              <a:t>の確認</a:t>
            </a:r>
            <a:endParaRPr kumimoji="1" lang="en-US" altLang="ja-JP" sz="2800" dirty="0"/>
          </a:p>
          <a:p>
            <a:pPr marL="1371600" lvl="2" indent="-514350"/>
            <a:r>
              <a:rPr kumimoji="1" lang="ja-JP" altLang="en-US" sz="2800" dirty="0"/>
              <a:t>報告書に対応した</a:t>
            </a:r>
            <a:r>
              <a:rPr kumimoji="1" lang="en-US" altLang="ja-JP" sz="2800" dirty="0"/>
              <a:t>version</a:t>
            </a:r>
            <a:r>
              <a:rPr kumimoji="1" lang="ja-JP" altLang="en-US" sz="2800" dirty="0"/>
              <a:t>の使用</a:t>
            </a:r>
          </a:p>
        </p:txBody>
      </p:sp>
      <p:sp>
        <p:nvSpPr>
          <p:cNvPr id="4" name="スライド番号プレースホルダー 3">
            <a:extLst>
              <a:ext uri="{FF2B5EF4-FFF2-40B4-BE49-F238E27FC236}">
                <a16:creationId xmlns:a16="http://schemas.microsoft.com/office/drawing/2014/main" id="{2D497EF6-77D8-4996-8590-45CA6ED4FD03}"/>
              </a:ext>
            </a:extLst>
          </p:cNvPr>
          <p:cNvSpPr>
            <a:spLocks noGrp="1"/>
          </p:cNvSpPr>
          <p:nvPr>
            <p:ph type="sldNum" sz="quarter" idx="12"/>
          </p:nvPr>
        </p:nvSpPr>
        <p:spPr/>
        <p:txBody>
          <a:bodyPr/>
          <a:lstStyle/>
          <a:p>
            <a:fld id="{F4ECA96E-B521-4663-834A-FAF7D2399001}" type="slidenum">
              <a:rPr lang="en-US" altLang="ja-JP" smtClean="0"/>
              <a:pPr/>
              <a:t>4</a:t>
            </a:fld>
            <a:endParaRPr lang="en-US" altLang="ja-JP"/>
          </a:p>
        </p:txBody>
      </p:sp>
    </p:spTree>
    <p:extLst>
      <p:ext uri="{BB962C8B-B14F-4D97-AF65-F5344CB8AC3E}">
        <p14:creationId xmlns:p14="http://schemas.microsoft.com/office/powerpoint/2010/main" val="173407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up)">
                                      <p:cBhvr>
                                        <p:cTn id="13" dur="500"/>
                                        <p:tgtEl>
                                          <p:spTgt spid="3">
                                            <p:txEl>
                                              <p:pRg st="3" end="3"/>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up)">
                                      <p:cBhvr>
                                        <p:cTn id="21" dur="500"/>
                                        <p:tgtEl>
                                          <p:spTgt spid="3">
                                            <p:txEl>
                                              <p:pRg st="6" end="6"/>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up)">
                                      <p:cBhvr>
                                        <p:cTn id="24" dur="500"/>
                                        <p:tgtEl>
                                          <p:spTgt spid="3">
                                            <p:txEl>
                                              <p:pRg st="7" end="7"/>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500"/>
                                        <p:tgtEl>
                                          <p:spTgt spid="3">
                                            <p:txEl>
                                              <p:pRg st="8" end="8"/>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up)">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177A324-B44E-43CD-852F-0B2D66D9DD53}"/>
              </a:ext>
            </a:extLst>
          </p:cNvPr>
          <p:cNvPicPr>
            <a:picLocks noChangeAspect="1"/>
          </p:cNvPicPr>
          <p:nvPr/>
        </p:nvPicPr>
        <p:blipFill>
          <a:blip r:embed="rId3"/>
          <a:stretch>
            <a:fillRect/>
          </a:stretch>
        </p:blipFill>
        <p:spPr>
          <a:xfrm>
            <a:off x="11662" y="3437848"/>
            <a:ext cx="4633362" cy="3420152"/>
          </a:xfrm>
          <a:prstGeom prst="rect">
            <a:avLst/>
          </a:prstGeom>
        </p:spPr>
      </p:pic>
      <p:sp>
        <p:nvSpPr>
          <p:cNvPr id="2" name="タイトル 1">
            <a:extLst>
              <a:ext uri="{FF2B5EF4-FFF2-40B4-BE49-F238E27FC236}">
                <a16:creationId xmlns:a16="http://schemas.microsoft.com/office/drawing/2014/main" id="{60CFF1D7-EF71-427E-B1EC-3A5A2AEC2C2B}"/>
              </a:ext>
            </a:extLst>
          </p:cNvPr>
          <p:cNvSpPr>
            <a:spLocks noGrp="1"/>
          </p:cNvSpPr>
          <p:nvPr>
            <p:ph type="title"/>
          </p:nvPr>
        </p:nvSpPr>
        <p:spPr>
          <a:xfrm>
            <a:off x="523710" y="548680"/>
            <a:ext cx="8296762" cy="1008112"/>
          </a:xfrm>
        </p:spPr>
        <p:txBody>
          <a:bodyPr>
            <a:normAutofit fontScale="90000"/>
          </a:bodyPr>
          <a:lstStyle/>
          <a:p>
            <a:r>
              <a:rPr kumimoji="1" lang="ja-JP" altLang="en-US" dirty="0"/>
              <a:t>エピネット日本版</a:t>
            </a:r>
            <a:r>
              <a:rPr kumimoji="1" lang="ja-JP" altLang="en-US" sz="3200" dirty="0"/>
              <a:t>（</a:t>
            </a:r>
            <a:r>
              <a:rPr lang="ja-JP" altLang="ja-JP" sz="3200" dirty="0"/>
              <a:t>職業感染制御研究会編</a:t>
            </a:r>
            <a:r>
              <a:rPr lang="ja-JP" altLang="en-US" sz="3200" dirty="0"/>
              <a:t>）</a:t>
            </a:r>
            <a:br>
              <a:rPr lang="en-US" altLang="ja-JP" sz="3200" dirty="0"/>
            </a:br>
            <a:r>
              <a:rPr kumimoji="1" lang="ja-JP" altLang="en-US" dirty="0"/>
              <a:t>報告書の種類</a:t>
            </a:r>
          </a:p>
        </p:txBody>
      </p:sp>
      <p:sp>
        <p:nvSpPr>
          <p:cNvPr id="3" name="コンテンツ プレースホルダー 2">
            <a:extLst>
              <a:ext uri="{FF2B5EF4-FFF2-40B4-BE49-F238E27FC236}">
                <a16:creationId xmlns:a16="http://schemas.microsoft.com/office/drawing/2014/main" id="{45A9B003-A3B7-4076-BAC8-4AF13EE970B1}"/>
              </a:ext>
            </a:extLst>
          </p:cNvPr>
          <p:cNvSpPr>
            <a:spLocks noGrp="1"/>
          </p:cNvSpPr>
          <p:nvPr>
            <p:ph idx="1"/>
          </p:nvPr>
        </p:nvSpPr>
        <p:spPr>
          <a:xfrm>
            <a:off x="11662" y="1637735"/>
            <a:ext cx="9240858" cy="1791265"/>
          </a:xfrm>
        </p:spPr>
        <p:txBody>
          <a:bodyPr/>
          <a:lstStyle/>
          <a:p>
            <a:pPr lvl="1">
              <a:lnSpc>
                <a:spcPts val="2800"/>
              </a:lnSpc>
              <a:buFont typeface="Arial" panose="020B0604020202020204" pitchFamily="34" charset="0"/>
              <a:buChar char="•"/>
            </a:pPr>
            <a:r>
              <a:rPr lang="en-US" altLang="ja-JP" dirty="0"/>
              <a:t>A</a:t>
            </a:r>
            <a:r>
              <a:rPr lang="ja-JP" altLang="ja-JP" dirty="0"/>
              <a:t>：</a:t>
            </a:r>
            <a:r>
              <a:rPr lang="en-US" altLang="ja-JP" dirty="0"/>
              <a:t>  </a:t>
            </a:r>
            <a:r>
              <a:rPr lang="ja-JP" altLang="ja-JP" dirty="0"/>
              <a:t>針刺し・切創報告書</a:t>
            </a:r>
            <a:r>
              <a:rPr lang="en-US" altLang="ja-JP" dirty="0"/>
              <a:t> </a:t>
            </a:r>
            <a:r>
              <a:rPr lang="en-US" altLang="ja-JP" sz="2400" dirty="0"/>
              <a:t>version4 </a:t>
            </a:r>
            <a:r>
              <a:rPr lang="en-US" altLang="ja-JP" sz="2000" dirty="0"/>
              <a:t>(2002.4~)</a:t>
            </a:r>
            <a:endParaRPr lang="en-US" altLang="ja-JP" sz="2400" dirty="0"/>
          </a:p>
          <a:p>
            <a:pPr lvl="1">
              <a:lnSpc>
                <a:spcPts val="2800"/>
              </a:lnSpc>
              <a:buFont typeface="Arial" panose="020B0604020202020204" pitchFamily="34" charset="0"/>
              <a:buChar char="•"/>
            </a:pPr>
            <a:r>
              <a:rPr lang="en-US" altLang="ja-JP" dirty="0">
                <a:solidFill>
                  <a:schemeClr val="accent6">
                    <a:lumMod val="50000"/>
                  </a:schemeClr>
                </a:solidFill>
              </a:rPr>
              <a:t>B</a:t>
            </a:r>
            <a:r>
              <a:rPr lang="ja-JP" altLang="ja-JP" dirty="0">
                <a:solidFill>
                  <a:schemeClr val="accent6">
                    <a:lumMod val="50000"/>
                  </a:schemeClr>
                </a:solidFill>
              </a:rPr>
              <a:t>：</a:t>
            </a:r>
            <a:r>
              <a:rPr lang="en-US" altLang="ja-JP" dirty="0">
                <a:solidFill>
                  <a:schemeClr val="accent6">
                    <a:lumMod val="50000"/>
                  </a:schemeClr>
                </a:solidFill>
              </a:rPr>
              <a:t>  </a:t>
            </a:r>
            <a:r>
              <a:rPr lang="ja-JP" altLang="ja-JP" dirty="0">
                <a:solidFill>
                  <a:schemeClr val="accent6">
                    <a:lumMod val="50000"/>
                  </a:schemeClr>
                </a:solidFill>
              </a:rPr>
              <a:t>皮膚・粘膜汚染報告書</a:t>
            </a:r>
            <a:r>
              <a:rPr lang="en-US" altLang="ja-JP" dirty="0">
                <a:solidFill>
                  <a:schemeClr val="accent6">
                    <a:lumMod val="50000"/>
                  </a:schemeClr>
                </a:solidFill>
              </a:rPr>
              <a:t> </a:t>
            </a:r>
            <a:r>
              <a:rPr lang="en-US" altLang="ja-JP" sz="2400" dirty="0">
                <a:solidFill>
                  <a:schemeClr val="accent6">
                    <a:lumMod val="50000"/>
                  </a:schemeClr>
                </a:solidFill>
              </a:rPr>
              <a:t>version4</a:t>
            </a:r>
            <a:endParaRPr lang="ja-JP" altLang="ja-JP" dirty="0">
              <a:solidFill>
                <a:schemeClr val="accent6">
                  <a:lumMod val="50000"/>
                </a:schemeClr>
              </a:solidFill>
            </a:endParaRPr>
          </a:p>
          <a:p>
            <a:pPr lvl="1">
              <a:lnSpc>
                <a:spcPts val="2800"/>
              </a:lnSpc>
              <a:buFont typeface="Arial" panose="020B0604020202020204" pitchFamily="34" charset="0"/>
              <a:buChar char="•"/>
            </a:pPr>
            <a:r>
              <a:rPr lang="en-US" altLang="ja-JP" dirty="0"/>
              <a:t>AO</a:t>
            </a:r>
            <a:r>
              <a:rPr lang="ja-JP" altLang="ja-JP" dirty="0"/>
              <a:t>：針刺し・切創報告書</a:t>
            </a:r>
            <a:r>
              <a:rPr lang="en-US" altLang="ja-JP" dirty="0"/>
              <a:t>/</a:t>
            </a:r>
            <a:r>
              <a:rPr lang="ja-JP" altLang="ja-JP" dirty="0"/>
              <a:t>手術部用</a:t>
            </a:r>
            <a:r>
              <a:rPr lang="en-US" altLang="ja-JP" dirty="0"/>
              <a:t> </a:t>
            </a:r>
            <a:r>
              <a:rPr lang="en-US" altLang="ja-JP" sz="2400" dirty="0"/>
              <a:t>version1 (</a:t>
            </a:r>
            <a:r>
              <a:rPr lang="en-US" altLang="ja-JP" sz="2000" dirty="0"/>
              <a:t>2013.9~)</a:t>
            </a:r>
            <a:endParaRPr lang="ja-JP" altLang="ja-JP" dirty="0"/>
          </a:p>
          <a:p>
            <a:pPr lvl="1">
              <a:lnSpc>
                <a:spcPts val="2800"/>
              </a:lnSpc>
              <a:buFont typeface="Arial" panose="020B0604020202020204" pitchFamily="34" charset="0"/>
              <a:buChar char="•"/>
            </a:pPr>
            <a:r>
              <a:rPr lang="en-US" altLang="ja-JP" dirty="0">
                <a:solidFill>
                  <a:schemeClr val="accent6">
                    <a:lumMod val="50000"/>
                  </a:schemeClr>
                </a:solidFill>
              </a:rPr>
              <a:t>BO</a:t>
            </a:r>
            <a:r>
              <a:rPr lang="ja-JP" altLang="ja-JP" dirty="0">
                <a:solidFill>
                  <a:schemeClr val="accent6">
                    <a:lumMod val="50000"/>
                  </a:schemeClr>
                </a:solidFill>
              </a:rPr>
              <a:t>：皮膚・粘膜</a:t>
            </a:r>
            <a:r>
              <a:rPr lang="ja-JP" altLang="en-US" dirty="0">
                <a:solidFill>
                  <a:schemeClr val="accent6">
                    <a:lumMod val="50000"/>
                  </a:schemeClr>
                </a:solidFill>
              </a:rPr>
              <a:t>曝露</a:t>
            </a:r>
            <a:r>
              <a:rPr lang="ja-JP" altLang="ja-JP" dirty="0">
                <a:solidFill>
                  <a:schemeClr val="accent6">
                    <a:lumMod val="50000"/>
                  </a:schemeClr>
                </a:solidFill>
              </a:rPr>
              <a:t>報告書</a:t>
            </a:r>
            <a:r>
              <a:rPr lang="en-US" altLang="ja-JP" dirty="0">
                <a:solidFill>
                  <a:schemeClr val="accent6">
                    <a:lumMod val="50000"/>
                  </a:schemeClr>
                </a:solidFill>
              </a:rPr>
              <a:t>/</a:t>
            </a:r>
            <a:r>
              <a:rPr lang="ja-JP" altLang="ja-JP" dirty="0">
                <a:solidFill>
                  <a:schemeClr val="accent6">
                    <a:lumMod val="50000"/>
                  </a:schemeClr>
                </a:solidFill>
              </a:rPr>
              <a:t>手術部用</a:t>
            </a:r>
            <a:r>
              <a:rPr lang="en-US" altLang="ja-JP" dirty="0">
                <a:solidFill>
                  <a:schemeClr val="accent6">
                    <a:lumMod val="50000"/>
                  </a:schemeClr>
                </a:solidFill>
              </a:rPr>
              <a:t> </a:t>
            </a:r>
            <a:r>
              <a:rPr lang="en-US" altLang="ja-JP" sz="2400" dirty="0">
                <a:solidFill>
                  <a:schemeClr val="accent6">
                    <a:lumMod val="50000"/>
                  </a:schemeClr>
                </a:solidFill>
              </a:rPr>
              <a:t>version1</a:t>
            </a:r>
            <a:endParaRPr lang="ja-JP" altLang="ja-JP" dirty="0">
              <a:solidFill>
                <a:schemeClr val="accent6">
                  <a:lumMod val="50000"/>
                </a:schemeClr>
              </a:solidFill>
            </a:endParaRPr>
          </a:p>
        </p:txBody>
      </p:sp>
      <p:pic>
        <p:nvPicPr>
          <p:cNvPr id="8" name="図 7">
            <a:extLst>
              <a:ext uri="{FF2B5EF4-FFF2-40B4-BE49-F238E27FC236}">
                <a16:creationId xmlns:a16="http://schemas.microsoft.com/office/drawing/2014/main" id="{BAC16BBD-5762-4B29-B830-1EA55E0548BB}"/>
              </a:ext>
            </a:extLst>
          </p:cNvPr>
          <p:cNvPicPr>
            <a:picLocks noChangeAspect="1"/>
          </p:cNvPicPr>
          <p:nvPr/>
        </p:nvPicPr>
        <p:blipFill>
          <a:blip r:embed="rId4"/>
          <a:stretch>
            <a:fillRect/>
          </a:stretch>
        </p:blipFill>
        <p:spPr>
          <a:xfrm>
            <a:off x="-4912" y="4503174"/>
            <a:ext cx="4488180" cy="2415540"/>
          </a:xfrm>
          <a:prstGeom prst="rect">
            <a:avLst/>
          </a:prstGeom>
        </p:spPr>
      </p:pic>
      <p:pic>
        <p:nvPicPr>
          <p:cNvPr id="11" name="図 10">
            <a:extLst>
              <a:ext uri="{FF2B5EF4-FFF2-40B4-BE49-F238E27FC236}">
                <a16:creationId xmlns:a16="http://schemas.microsoft.com/office/drawing/2014/main" id="{C72324D0-C6D9-4610-8420-C9738CD39737}"/>
              </a:ext>
            </a:extLst>
          </p:cNvPr>
          <p:cNvPicPr>
            <a:picLocks noChangeAspect="1"/>
          </p:cNvPicPr>
          <p:nvPr/>
        </p:nvPicPr>
        <p:blipFill>
          <a:blip r:embed="rId5"/>
          <a:stretch>
            <a:fillRect/>
          </a:stretch>
        </p:blipFill>
        <p:spPr>
          <a:xfrm>
            <a:off x="4645293" y="3429000"/>
            <a:ext cx="4487045" cy="3420152"/>
          </a:xfrm>
          <a:prstGeom prst="rect">
            <a:avLst/>
          </a:prstGeom>
        </p:spPr>
      </p:pic>
      <p:pic>
        <p:nvPicPr>
          <p:cNvPr id="9" name="図 8">
            <a:extLst>
              <a:ext uri="{FF2B5EF4-FFF2-40B4-BE49-F238E27FC236}">
                <a16:creationId xmlns:a16="http://schemas.microsoft.com/office/drawing/2014/main" id="{1ED8484E-CF20-43FA-9AB9-C9EE86FC664C}"/>
              </a:ext>
            </a:extLst>
          </p:cNvPr>
          <p:cNvPicPr>
            <a:picLocks noChangeAspect="1"/>
          </p:cNvPicPr>
          <p:nvPr/>
        </p:nvPicPr>
        <p:blipFill>
          <a:blip r:embed="rId6"/>
          <a:stretch>
            <a:fillRect/>
          </a:stretch>
        </p:blipFill>
        <p:spPr>
          <a:xfrm>
            <a:off x="4511040" y="4503174"/>
            <a:ext cx="4632960" cy="2415540"/>
          </a:xfrm>
          <a:prstGeom prst="rect">
            <a:avLst/>
          </a:prstGeom>
        </p:spPr>
      </p:pic>
    </p:spTree>
    <p:extLst>
      <p:ext uri="{BB962C8B-B14F-4D97-AF65-F5344CB8AC3E}">
        <p14:creationId xmlns:p14="http://schemas.microsoft.com/office/powerpoint/2010/main" val="64823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8488BE0-AC5B-4DBA-B013-5E825061184A}"/>
              </a:ext>
            </a:extLst>
          </p:cNvPr>
          <p:cNvSpPr/>
          <p:nvPr/>
        </p:nvSpPr>
        <p:spPr bwMode="auto">
          <a:xfrm>
            <a:off x="6660232" y="6021288"/>
            <a:ext cx="2483768" cy="8367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 name="タイトル 1">
            <a:extLst>
              <a:ext uri="{FF2B5EF4-FFF2-40B4-BE49-F238E27FC236}">
                <a16:creationId xmlns:a16="http://schemas.microsoft.com/office/drawing/2014/main" id="{64EEED3B-A0EB-4839-AA2F-58141F5CA267}"/>
              </a:ext>
            </a:extLst>
          </p:cNvPr>
          <p:cNvSpPr>
            <a:spLocks noGrp="1"/>
          </p:cNvSpPr>
          <p:nvPr>
            <p:ph type="title"/>
          </p:nvPr>
        </p:nvSpPr>
        <p:spPr>
          <a:xfrm>
            <a:off x="633787" y="548680"/>
            <a:ext cx="8186685" cy="1056541"/>
          </a:xfrm>
        </p:spPr>
        <p:txBody>
          <a:bodyPr>
            <a:normAutofit fontScale="90000"/>
          </a:bodyPr>
          <a:lstStyle/>
          <a:p>
            <a:r>
              <a:rPr lang="en-US" altLang="ja-JP" dirty="0"/>
              <a:t>JES2015</a:t>
            </a:r>
            <a:r>
              <a:rPr lang="en-US" altLang="ja-JP" sz="2700" dirty="0">
                <a:solidFill>
                  <a:srgbClr val="CC6600"/>
                </a:solidFill>
              </a:rPr>
              <a:t>(2013.4</a:t>
            </a:r>
            <a:r>
              <a:rPr lang="ja-JP" altLang="en-US" sz="2700" dirty="0">
                <a:solidFill>
                  <a:srgbClr val="CC6600"/>
                </a:solidFill>
              </a:rPr>
              <a:t>～</a:t>
            </a:r>
            <a:r>
              <a:rPr lang="en-US" altLang="ja-JP" sz="2700" dirty="0">
                <a:solidFill>
                  <a:srgbClr val="CC6600"/>
                </a:solidFill>
              </a:rPr>
              <a:t>2015.3, 93</a:t>
            </a:r>
            <a:r>
              <a:rPr lang="ja-JP" altLang="en-US" sz="2700" dirty="0">
                <a:solidFill>
                  <a:srgbClr val="CC6600"/>
                </a:solidFill>
              </a:rPr>
              <a:t>施設</a:t>
            </a:r>
            <a:r>
              <a:rPr lang="en-US" altLang="ja-JP" sz="2700" dirty="0">
                <a:solidFill>
                  <a:srgbClr val="CC6600"/>
                </a:solidFill>
              </a:rPr>
              <a:t>)</a:t>
            </a:r>
            <a:r>
              <a:rPr lang="ja-JP" altLang="en-US" dirty="0"/>
              <a:t>　</a:t>
            </a:r>
            <a:br>
              <a:rPr lang="en-US" altLang="ja-JP" dirty="0"/>
            </a:br>
            <a:r>
              <a:rPr lang="ja-JP" altLang="en-US" dirty="0"/>
              <a:t>エピネット</a:t>
            </a:r>
            <a:r>
              <a:rPr kumimoji="1" lang="ja-JP" altLang="en-US" dirty="0"/>
              <a:t>報告書の選択違い事例</a:t>
            </a:r>
            <a:endParaRPr kumimoji="1" lang="ja-JP" altLang="en-US" sz="2200" dirty="0"/>
          </a:p>
        </p:txBody>
      </p:sp>
      <p:sp>
        <p:nvSpPr>
          <p:cNvPr id="3" name="コンテンツ プレースホルダー 2">
            <a:extLst>
              <a:ext uri="{FF2B5EF4-FFF2-40B4-BE49-F238E27FC236}">
                <a16:creationId xmlns:a16="http://schemas.microsoft.com/office/drawing/2014/main" id="{6F70F5D0-72B1-4F74-A157-6AEC087AFCF6}"/>
              </a:ext>
            </a:extLst>
          </p:cNvPr>
          <p:cNvSpPr>
            <a:spLocks noGrp="1"/>
          </p:cNvSpPr>
          <p:nvPr>
            <p:ph idx="1"/>
          </p:nvPr>
        </p:nvSpPr>
        <p:spPr>
          <a:xfrm>
            <a:off x="179512" y="1700808"/>
            <a:ext cx="8463006" cy="2232248"/>
          </a:xfrm>
        </p:spPr>
        <p:txBody>
          <a:bodyPr>
            <a:normAutofit lnSpcReduction="10000"/>
          </a:bodyPr>
          <a:lstStyle/>
          <a:p>
            <a:r>
              <a:rPr lang="ja-JP" altLang="en-US" sz="2800" dirty="0"/>
              <a:t>「爪・歯」による掻破創・咬創は </a:t>
            </a:r>
            <a:r>
              <a:rPr lang="en-US" altLang="ja-JP" sz="2800" dirty="0">
                <a:solidFill>
                  <a:schemeClr val="tx2"/>
                </a:solidFill>
              </a:rPr>
              <a:t>A:</a:t>
            </a:r>
            <a:r>
              <a:rPr lang="ja-JP" altLang="en-US" sz="2800" dirty="0">
                <a:solidFill>
                  <a:schemeClr val="tx2"/>
                </a:solidFill>
              </a:rPr>
              <a:t>針刺し切創報告書</a:t>
            </a:r>
            <a:r>
              <a:rPr lang="ja-JP" altLang="en-US" sz="2800" dirty="0"/>
              <a:t>で報告すべき所、</a:t>
            </a:r>
            <a:r>
              <a:rPr lang="en-US" altLang="ja-JP" sz="2800" dirty="0">
                <a:solidFill>
                  <a:schemeClr val="tx2"/>
                </a:solidFill>
              </a:rPr>
              <a:t>B:</a:t>
            </a:r>
            <a:r>
              <a:rPr lang="ja-JP" altLang="en-US" sz="2800" dirty="0">
                <a:solidFill>
                  <a:schemeClr val="tx2"/>
                </a:solidFill>
              </a:rPr>
              <a:t>皮膚・粘膜汚染報告</a:t>
            </a:r>
            <a:r>
              <a:rPr lang="en-US" altLang="ja-JP" sz="2800" dirty="0"/>
              <a:t>1,196</a:t>
            </a:r>
            <a:r>
              <a:rPr lang="ja-JP" altLang="en-US" sz="2800" dirty="0"/>
              <a:t>件中</a:t>
            </a:r>
            <a:r>
              <a:rPr lang="en-US" altLang="ja-JP" sz="2800" dirty="0"/>
              <a:t>129</a:t>
            </a:r>
            <a:r>
              <a:rPr lang="ja-JP" altLang="en-US" sz="2800" dirty="0"/>
              <a:t>件</a:t>
            </a:r>
            <a:r>
              <a:rPr lang="en-US" altLang="ja-JP" sz="2800" dirty="0"/>
              <a:t>(10.8%)</a:t>
            </a:r>
            <a:r>
              <a:rPr lang="ja-JP" altLang="en-US" sz="2800" dirty="0"/>
              <a:t>の患者の咬みつき・引っ掻きによる受傷事例が確認された</a:t>
            </a:r>
            <a:endParaRPr lang="en-US" altLang="ja-JP" sz="2800" dirty="0"/>
          </a:p>
          <a:p>
            <a:r>
              <a:rPr lang="en-US" altLang="ja-JP" sz="2800" dirty="0"/>
              <a:t>B</a:t>
            </a:r>
            <a:r>
              <a:rPr lang="ja-JP" altLang="en-US" sz="2800" dirty="0"/>
              <a:t>での「爪・歯」による受傷の報告事例</a:t>
            </a:r>
            <a:endParaRPr lang="en-US" altLang="ja-JP" sz="3000" dirty="0"/>
          </a:p>
        </p:txBody>
      </p:sp>
      <p:sp>
        <p:nvSpPr>
          <p:cNvPr id="5" name="四角形: 角を丸くする 4">
            <a:extLst>
              <a:ext uri="{FF2B5EF4-FFF2-40B4-BE49-F238E27FC236}">
                <a16:creationId xmlns:a16="http://schemas.microsoft.com/office/drawing/2014/main" id="{14D4C029-2542-428F-A9BB-0035BBE5D20C}"/>
              </a:ext>
            </a:extLst>
          </p:cNvPr>
          <p:cNvSpPr/>
          <p:nvPr/>
        </p:nvSpPr>
        <p:spPr bwMode="auto">
          <a:xfrm>
            <a:off x="179512" y="3789040"/>
            <a:ext cx="8836638" cy="122413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ja-JP" altLang="en-US" sz="2400" dirty="0"/>
              <a:t>口腔ケアの際バイトブロックをかませ、横から口蓋の痰をふき取っていたら患者が噛んだ。五秒ほど右第２指を噛まれ続け、開口した時に抜けたが、</a:t>
            </a:r>
            <a:r>
              <a:rPr lang="ja-JP" altLang="en-US" sz="2400" dirty="0">
                <a:solidFill>
                  <a:schemeClr val="tx2"/>
                </a:solidFill>
              </a:rPr>
              <a:t>手袋が破け皮膚が少し剥け少量の出血を認めた</a:t>
            </a:r>
            <a:endParaRPr kumimoji="1" lang="ja-JP" altLang="en-US" sz="24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7" name="四角形: 角を丸くする 6">
            <a:extLst>
              <a:ext uri="{FF2B5EF4-FFF2-40B4-BE49-F238E27FC236}">
                <a16:creationId xmlns:a16="http://schemas.microsoft.com/office/drawing/2014/main" id="{49F83CDD-BE10-46EE-9032-5C91CEEA707D}"/>
              </a:ext>
            </a:extLst>
          </p:cNvPr>
          <p:cNvSpPr/>
          <p:nvPr/>
        </p:nvSpPr>
        <p:spPr bwMode="auto">
          <a:xfrm>
            <a:off x="179512" y="5085184"/>
            <a:ext cx="8856984" cy="158417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ja-JP" altLang="en-US" sz="2400" dirty="0"/>
              <a:t>認知症の患者さんの採血の抑制介助を手袋をしてやっていた。採血・抑制に対して拒否反応があり手のつめを立ててつかんでいる腕をひっかいたり歯でかみついたりし、</a:t>
            </a:r>
            <a:r>
              <a:rPr lang="ja-JP" altLang="en-US" sz="2400" dirty="0">
                <a:solidFill>
                  <a:schemeClr val="tx2"/>
                </a:solidFill>
              </a:rPr>
              <a:t>手袋の上からかまれ爪で数か所皮がめくれたくらい引っかかれた</a:t>
            </a:r>
            <a:endParaRPr lang="ja-JP" altLang="en-US" sz="2400" dirty="0"/>
          </a:p>
        </p:txBody>
      </p:sp>
    </p:spTree>
    <p:extLst>
      <p:ext uri="{BB962C8B-B14F-4D97-AF65-F5344CB8AC3E}">
        <p14:creationId xmlns:p14="http://schemas.microsoft.com/office/powerpoint/2010/main" val="22033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EED3B-A0EB-4839-AA2F-58141F5CA267}"/>
              </a:ext>
            </a:extLst>
          </p:cNvPr>
          <p:cNvSpPr>
            <a:spLocks noGrp="1"/>
          </p:cNvSpPr>
          <p:nvPr>
            <p:ph type="title"/>
          </p:nvPr>
        </p:nvSpPr>
        <p:spPr/>
        <p:txBody>
          <a:bodyPr>
            <a:normAutofit fontScale="90000"/>
          </a:bodyPr>
          <a:lstStyle/>
          <a:p>
            <a:r>
              <a:rPr lang="en-US" altLang="ja-JP" dirty="0"/>
              <a:t>JES2015</a:t>
            </a:r>
            <a:r>
              <a:rPr lang="en-US" altLang="ja-JP" sz="2700" dirty="0"/>
              <a:t>(2013.4</a:t>
            </a:r>
            <a:r>
              <a:rPr lang="ja-JP" altLang="en-US" sz="2700" dirty="0"/>
              <a:t>～</a:t>
            </a:r>
            <a:r>
              <a:rPr lang="en-US" altLang="ja-JP" sz="2700" dirty="0"/>
              <a:t>2015.3, 93</a:t>
            </a:r>
            <a:r>
              <a:rPr lang="ja-JP" altLang="en-US" sz="2700" dirty="0"/>
              <a:t>施設</a:t>
            </a:r>
            <a:r>
              <a:rPr lang="en-US" altLang="ja-JP" sz="2700" dirty="0"/>
              <a:t>)</a:t>
            </a:r>
            <a:br>
              <a:rPr lang="en-US" altLang="ja-JP" dirty="0"/>
            </a:br>
            <a:r>
              <a:rPr lang="ja-JP" altLang="en-US" dirty="0"/>
              <a:t>咬みつき・引っ掻き事例の選択違いの修正例</a:t>
            </a:r>
            <a:endParaRPr kumimoji="1" lang="ja-JP" altLang="en-US" sz="2200" dirty="0"/>
          </a:p>
        </p:txBody>
      </p:sp>
      <p:sp>
        <p:nvSpPr>
          <p:cNvPr id="3" name="コンテンツ プレースホルダー 2">
            <a:extLst>
              <a:ext uri="{FF2B5EF4-FFF2-40B4-BE49-F238E27FC236}">
                <a16:creationId xmlns:a16="http://schemas.microsoft.com/office/drawing/2014/main" id="{6F70F5D0-72B1-4F74-A157-6AEC087AFCF6}"/>
              </a:ext>
            </a:extLst>
          </p:cNvPr>
          <p:cNvSpPr>
            <a:spLocks noGrp="1"/>
          </p:cNvSpPr>
          <p:nvPr>
            <p:ph idx="1"/>
          </p:nvPr>
        </p:nvSpPr>
        <p:spPr>
          <a:xfrm>
            <a:off x="357466" y="1556792"/>
            <a:ext cx="8786534" cy="2520280"/>
          </a:xfrm>
        </p:spPr>
        <p:txBody>
          <a:bodyPr/>
          <a:lstStyle/>
          <a:p>
            <a:r>
              <a:rPr lang="en-US" altLang="ja-JP" sz="2800" dirty="0"/>
              <a:t>B</a:t>
            </a:r>
            <a:r>
              <a:rPr lang="ja-JP" altLang="en-US" sz="2800" dirty="0"/>
              <a:t>（皮膚・粘膜汚染報告書）</a:t>
            </a:r>
            <a:r>
              <a:rPr lang="en-US" altLang="ja-JP" sz="2800" dirty="0"/>
              <a:t>1,196</a:t>
            </a:r>
            <a:r>
              <a:rPr lang="ja-JP" altLang="en-US" sz="2800" dirty="0"/>
              <a:t>件中</a:t>
            </a:r>
            <a:endParaRPr lang="en-US" altLang="ja-JP" sz="2800" dirty="0"/>
          </a:p>
          <a:p>
            <a:pPr lvl="1">
              <a:buFont typeface="Arial" panose="020B0604020202020204" pitchFamily="34" charset="0"/>
              <a:buChar char="•"/>
            </a:pPr>
            <a:r>
              <a:rPr lang="en-US" altLang="ja-JP" sz="2600" u="sng" dirty="0">
                <a:effectLst>
                  <a:outerShdw blurRad="38100" dist="38100" dir="2700000" algn="tl">
                    <a:srgbClr val="000000">
                      <a:alpha val="43137"/>
                    </a:srgbClr>
                  </a:outerShdw>
                </a:effectLst>
              </a:rPr>
              <a:t>129</a:t>
            </a:r>
            <a:r>
              <a:rPr lang="ja-JP" altLang="en-US" sz="2600" u="sng" dirty="0">
                <a:effectLst>
                  <a:outerShdw blurRad="38100" dist="38100" dir="2700000" algn="tl">
                    <a:srgbClr val="000000">
                      <a:alpha val="43137"/>
                    </a:srgbClr>
                  </a:outerShdw>
                </a:effectLst>
              </a:rPr>
              <a:t>件</a:t>
            </a:r>
            <a:r>
              <a:rPr lang="ja-JP" altLang="en-US" sz="2600" dirty="0"/>
              <a:t>（</a:t>
            </a:r>
            <a:r>
              <a:rPr lang="en-US" altLang="ja-JP" sz="2600" dirty="0"/>
              <a:t>10.8%</a:t>
            </a:r>
            <a:r>
              <a:rPr lang="ja-JP" altLang="en-US" sz="2600" dirty="0"/>
              <a:t>）が患者からの咬みつき・引っ掻き事例</a:t>
            </a:r>
            <a:endParaRPr lang="en-US" altLang="ja-JP" sz="2600" dirty="0"/>
          </a:p>
          <a:p>
            <a:r>
              <a:rPr kumimoji="1" lang="en-US" altLang="ja-JP" sz="2800" dirty="0"/>
              <a:t>A</a:t>
            </a:r>
            <a:r>
              <a:rPr kumimoji="1" lang="ja-JP" altLang="en-US" sz="2800" dirty="0"/>
              <a:t>（針刺し・切創報告書）</a:t>
            </a:r>
            <a:r>
              <a:rPr kumimoji="1" lang="en-US" altLang="ja-JP" sz="2800" dirty="0"/>
              <a:t>6,201</a:t>
            </a:r>
            <a:r>
              <a:rPr kumimoji="1" lang="ja-JP" altLang="en-US" sz="2800" dirty="0"/>
              <a:t>件中</a:t>
            </a:r>
            <a:endParaRPr kumimoji="1" lang="en-US" altLang="ja-JP" sz="2800" dirty="0"/>
          </a:p>
          <a:p>
            <a:pPr lvl="1">
              <a:buFont typeface="Arial" panose="020B0604020202020204" pitchFamily="34" charset="0"/>
              <a:buChar char="•"/>
            </a:pPr>
            <a:r>
              <a:rPr kumimoji="1" lang="en-US" altLang="ja-JP" sz="2600" dirty="0"/>
              <a:t>88</a:t>
            </a:r>
            <a:r>
              <a:rPr kumimoji="1" lang="ja-JP" altLang="en-US" sz="2600" dirty="0"/>
              <a:t>件</a:t>
            </a:r>
            <a:r>
              <a:rPr lang="ja-JP" altLang="en-US" sz="2600" dirty="0"/>
              <a:t>（</a:t>
            </a:r>
            <a:r>
              <a:rPr lang="en-US" altLang="ja-JP" sz="2600" dirty="0"/>
              <a:t>1.4%</a:t>
            </a:r>
            <a:r>
              <a:rPr lang="ja-JP" altLang="en-US" sz="2600" dirty="0"/>
              <a:t>）</a:t>
            </a:r>
            <a:r>
              <a:rPr kumimoji="1" lang="ja-JP" altLang="en-US" sz="2600" dirty="0"/>
              <a:t>が原因器材「指の爪、歯」で報告</a:t>
            </a:r>
            <a:endParaRPr kumimoji="1" lang="en-US" altLang="ja-JP" sz="2600" dirty="0"/>
          </a:p>
          <a:p>
            <a:pPr lvl="1">
              <a:buFont typeface="Arial" panose="020B0604020202020204" pitchFamily="34" charset="0"/>
              <a:buChar char="•"/>
            </a:pPr>
            <a:r>
              <a:rPr lang="ja-JP" altLang="en-US" sz="2600" dirty="0"/>
              <a:t>記載なし・その他のうち</a:t>
            </a:r>
            <a:r>
              <a:rPr lang="en-US" altLang="ja-JP" sz="2600" u="sng" dirty="0">
                <a:effectLst>
                  <a:outerShdw blurRad="38100" dist="38100" dir="2700000" algn="tl">
                    <a:srgbClr val="000000">
                      <a:alpha val="43137"/>
                    </a:srgbClr>
                  </a:outerShdw>
                </a:effectLst>
              </a:rPr>
              <a:t>31</a:t>
            </a:r>
            <a:r>
              <a:rPr lang="ja-JP" altLang="en-US" sz="2600" u="sng" dirty="0">
                <a:effectLst>
                  <a:outerShdw blurRad="38100" dist="38100" dir="2700000" algn="tl">
                    <a:srgbClr val="000000">
                      <a:alpha val="43137"/>
                    </a:srgbClr>
                  </a:outerShdw>
                </a:effectLst>
              </a:rPr>
              <a:t>件</a:t>
            </a:r>
            <a:r>
              <a:rPr lang="ja-JP" altLang="en-US" sz="2600" dirty="0"/>
              <a:t>が咬みつき・引っ掻き事例</a:t>
            </a:r>
            <a:endParaRPr kumimoji="1" lang="en-US" altLang="ja-JP" sz="2600" dirty="0"/>
          </a:p>
          <a:p>
            <a:pPr marL="0" indent="0">
              <a:buNone/>
            </a:pPr>
            <a:endParaRPr kumimoji="1" lang="ja-JP" altLang="en-US" sz="2800" dirty="0"/>
          </a:p>
        </p:txBody>
      </p:sp>
      <p:graphicFrame>
        <p:nvGraphicFramePr>
          <p:cNvPr id="14" name="グラフ 13">
            <a:extLst>
              <a:ext uri="{FF2B5EF4-FFF2-40B4-BE49-F238E27FC236}">
                <a16:creationId xmlns:a16="http://schemas.microsoft.com/office/drawing/2014/main" id="{8AF95599-F25A-4854-B9FF-F2AC09DDF84A}"/>
              </a:ext>
            </a:extLst>
          </p:cNvPr>
          <p:cNvGraphicFramePr/>
          <p:nvPr>
            <p:extLst>
              <p:ext uri="{D42A27DB-BD31-4B8C-83A1-F6EECF244321}">
                <p14:modId xmlns:p14="http://schemas.microsoft.com/office/powerpoint/2010/main" val="663838702"/>
              </p:ext>
            </p:extLst>
          </p:nvPr>
        </p:nvGraphicFramePr>
        <p:xfrm>
          <a:off x="1331640" y="4149080"/>
          <a:ext cx="5040560"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15" name="四角形: 角を丸くする 14">
            <a:extLst>
              <a:ext uri="{FF2B5EF4-FFF2-40B4-BE49-F238E27FC236}">
                <a16:creationId xmlns:a16="http://schemas.microsoft.com/office/drawing/2014/main" id="{E65B466B-A113-4421-A5AB-AE8A089D12C3}"/>
              </a:ext>
            </a:extLst>
          </p:cNvPr>
          <p:cNvSpPr/>
          <p:nvPr/>
        </p:nvSpPr>
        <p:spPr bwMode="auto">
          <a:xfrm>
            <a:off x="2267744" y="5733256"/>
            <a:ext cx="1224136" cy="720080"/>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20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Tahoma" pitchFamily="34" charset="0"/>
                <a:ea typeface="ＭＳ Ｐゴシック" pitchFamily="50" charset="-128"/>
              </a:rPr>
              <a:t>88</a:t>
            </a:r>
            <a:r>
              <a:rPr kumimoji="1" lang="ja-JP" altLang="en-US" sz="2200" b="0" i="0" u="none" strike="noStrike" cap="none" normalizeH="0" baseline="0" dirty="0">
                <a:ln>
                  <a:noFill/>
                </a:ln>
                <a:solidFill>
                  <a:schemeClr val="tx1"/>
                </a:solidFill>
                <a:effectLst/>
                <a:latin typeface="Tahoma" pitchFamily="34" charset="0"/>
                <a:ea typeface="ＭＳ Ｐゴシック" pitchFamily="50" charset="-128"/>
              </a:rPr>
              <a:t>件</a:t>
            </a:r>
            <a:endParaRPr kumimoji="1" lang="en-US" altLang="ja-JP" sz="22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ts val="2000"/>
              </a:lnSpc>
              <a:spcBef>
                <a:spcPct val="0"/>
              </a:spcBef>
              <a:spcAft>
                <a:spcPct val="0"/>
              </a:spcAft>
              <a:buClrTx/>
              <a:buSzTx/>
              <a:buFontTx/>
              <a:buNone/>
              <a:tabLst/>
            </a:pPr>
            <a:r>
              <a:rPr lang="ja-JP" altLang="en-US" sz="2200" dirty="0"/>
              <a:t>（</a:t>
            </a:r>
            <a:r>
              <a:rPr lang="en-US" altLang="ja-JP" sz="2200" dirty="0"/>
              <a:t>1.4%</a:t>
            </a:r>
            <a:r>
              <a:rPr lang="ja-JP" altLang="en-US" sz="2200" dirty="0"/>
              <a:t>）</a:t>
            </a:r>
            <a:endParaRPr kumimoji="1" lang="ja-JP" altLang="en-US" sz="22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16" name="四角形: 角を丸くする 15">
            <a:extLst>
              <a:ext uri="{FF2B5EF4-FFF2-40B4-BE49-F238E27FC236}">
                <a16:creationId xmlns:a16="http://schemas.microsoft.com/office/drawing/2014/main" id="{96076AF9-3F4F-4FC9-978B-FDCAF87316E5}"/>
              </a:ext>
            </a:extLst>
          </p:cNvPr>
          <p:cNvSpPr/>
          <p:nvPr/>
        </p:nvSpPr>
        <p:spPr bwMode="auto">
          <a:xfrm>
            <a:off x="4499992" y="4869160"/>
            <a:ext cx="1224136" cy="720080"/>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22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Tahoma" pitchFamily="34" charset="0"/>
                <a:ea typeface="ＭＳ Ｐゴシック" pitchFamily="50" charset="-128"/>
              </a:rPr>
              <a:t>248</a:t>
            </a:r>
            <a:r>
              <a:rPr kumimoji="1" lang="ja-JP" altLang="en-US" sz="2200" b="0" i="0" u="none" strike="noStrike" cap="none" normalizeH="0" baseline="0" dirty="0">
                <a:ln>
                  <a:noFill/>
                </a:ln>
                <a:solidFill>
                  <a:schemeClr val="tx1"/>
                </a:solidFill>
                <a:effectLst/>
                <a:latin typeface="Tahoma" pitchFamily="34" charset="0"/>
                <a:ea typeface="ＭＳ Ｐゴシック" pitchFamily="50" charset="-128"/>
              </a:rPr>
              <a:t>件</a:t>
            </a:r>
            <a:endParaRPr kumimoji="1" lang="en-US" altLang="ja-JP" sz="2200" b="0" i="0" u="none" strike="noStrike" cap="none" normalizeH="0" baseline="0" dirty="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ts val="2200"/>
              </a:lnSpc>
              <a:spcBef>
                <a:spcPct val="0"/>
              </a:spcBef>
              <a:spcAft>
                <a:spcPct val="0"/>
              </a:spcAft>
              <a:buClrTx/>
              <a:buSzTx/>
              <a:buFontTx/>
              <a:buNone/>
              <a:tabLst/>
            </a:pPr>
            <a:r>
              <a:rPr lang="ja-JP" altLang="en-US" sz="2200" dirty="0"/>
              <a:t>（</a:t>
            </a:r>
            <a:r>
              <a:rPr lang="en-US" altLang="ja-JP" sz="2200" dirty="0"/>
              <a:t>3.9%</a:t>
            </a:r>
            <a:r>
              <a:rPr lang="ja-JP" altLang="en-US" sz="2200" dirty="0"/>
              <a:t>）</a:t>
            </a:r>
            <a:endParaRPr kumimoji="1" lang="ja-JP" altLang="en-US" sz="2200" b="0" i="0" u="none" strike="noStrike" cap="none" normalizeH="0" baseline="0" dirty="0">
              <a:ln>
                <a:noFill/>
              </a:ln>
              <a:solidFill>
                <a:schemeClr val="tx1"/>
              </a:solidFill>
              <a:effectLst/>
              <a:latin typeface="Tahoma" pitchFamily="34" charset="0"/>
              <a:ea typeface="ＭＳ Ｐゴシック" pitchFamily="50" charset="-128"/>
            </a:endParaRPr>
          </a:p>
        </p:txBody>
      </p:sp>
      <p:sp>
        <p:nvSpPr>
          <p:cNvPr id="17" name="テキスト ボックス 16">
            <a:extLst>
              <a:ext uri="{FF2B5EF4-FFF2-40B4-BE49-F238E27FC236}">
                <a16:creationId xmlns:a16="http://schemas.microsoft.com/office/drawing/2014/main" id="{22D932F8-70E5-4B1C-B4A1-A36C93A04482}"/>
              </a:ext>
            </a:extLst>
          </p:cNvPr>
          <p:cNvSpPr txBox="1"/>
          <p:nvPr/>
        </p:nvSpPr>
        <p:spPr>
          <a:xfrm>
            <a:off x="395536" y="4119463"/>
            <a:ext cx="8352928" cy="461665"/>
          </a:xfrm>
          <a:prstGeom prst="rect">
            <a:avLst/>
          </a:prstGeom>
          <a:solidFill>
            <a:schemeClr val="accent6">
              <a:lumMod val="40000"/>
              <a:lumOff val="60000"/>
            </a:schemeClr>
          </a:solidFill>
        </p:spPr>
        <p:txBody>
          <a:bodyPr wrap="square" rtlCol="0">
            <a:spAutoFit/>
          </a:bodyPr>
          <a:lstStyle/>
          <a:p>
            <a:pPr algn="ctr"/>
            <a:r>
              <a:rPr kumimoji="1" lang="en-US" altLang="ja-JP" sz="2400" dirty="0">
                <a:latin typeface="Meiryo UI" panose="020B0604030504040204" pitchFamily="50" charset="-128"/>
                <a:ea typeface="Meiryo UI" panose="020B0604030504040204" pitchFamily="50" charset="-128"/>
              </a:rPr>
              <a:t>A </a:t>
            </a:r>
            <a:r>
              <a:rPr kumimoji="1" lang="ja-JP" altLang="en-US" sz="2400" dirty="0">
                <a:latin typeface="Meiryo UI" panose="020B0604030504040204" pitchFamily="50" charset="-128"/>
                <a:ea typeface="Meiryo UI" panose="020B0604030504040204" pitchFamily="50" charset="-128"/>
              </a:rPr>
              <a:t>針刺し切創報告での原因器材「爪</a:t>
            </a:r>
            <a:r>
              <a:rPr lang="ja-JP" altLang="en-US" sz="2400" dirty="0">
                <a:latin typeface="Meiryo UI" panose="020B0604030504040204" pitchFamily="50" charset="-128"/>
                <a:ea typeface="Meiryo UI" panose="020B0604030504040204" pitchFamily="50" charset="-128"/>
              </a:rPr>
              <a:t>・歯</a:t>
            </a:r>
            <a:r>
              <a:rPr kumimoji="1" lang="ja-JP" altLang="en-US" sz="2400" dirty="0">
                <a:latin typeface="Meiryo UI" panose="020B0604030504040204" pitchFamily="50" charset="-128"/>
                <a:ea typeface="Meiryo UI" panose="020B0604030504040204" pitchFamily="50" charset="-128"/>
              </a:rPr>
              <a:t>」の件数および割合の違い</a:t>
            </a:r>
          </a:p>
        </p:txBody>
      </p:sp>
      <p:sp>
        <p:nvSpPr>
          <p:cNvPr id="4" name="スライド番号プレースホルダー 3">
            <a:extLst>
              <a:ext uri="{FF2B5EF4-FFF2-40B4-BE49-F238E27FC236}">
                <a16:creationId xmlns:a16="http://schemas.microsoft.com/office/drawing/2014/main" id="{D91ADCEF-131F-418D-B92A-3A3BD4AE3E58}"/>
              </a:ext>
            </a:extLst>
          </p:cNvPr>
          <p:cNvSpPr>
            <a:spLocks noGrp="1"/>
          </p:cNvSpPr>
          <p:nvPr>
            <p:ph type="sldNum" sz="quarter" idx="12"/>
          </p:nvPr>
        </p:nvSpPr>
        <p:spPr/>
        <p:txBody>
          <a:bodyPr/>
          <a:lstStyle/>
          <a:p>
            <a:fld id="{F4ECA96E-B521-4663-834A-FAF7D2399001}" type="slidenum">
              <a:rPr lang="en-US" altLang="ja-JP" smtClean="0"/>
              <a:pPr/>
              <a:t>7</a:t>
            </a:fld>
            <a:endParaRPr lang="en-US" altLang="ja-JP"/>
          </a:p>
        </p:txBody>
      </p:sp>
    </p:spTree>
    <p:extLst>
      <p:ext uri="{BB962C8B-B14F-4D97-AF65-F5344CB8AC3E}">
        <p14:creationId xmlns:p14="http://schemas.microsoft.com/office/powerpoint/2010/main" val="325836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AF625AF4-EB55-4A59-BAA8-407895B246C6}"/>
              </a:ext>
            </a:extLst>
          </p:cNvPr>
          <p:cNvSpPr>
            <a:spLocks noGrp="1" noChangeArrowheads="1"/>
          </p:cNvSpPr>
          <p:nvPr>
            <p:ph type="title" idx="4294967295"/>
          </p:nvPr>
        </p:nvSpPr>
        <p:spPr>
          <a:xfrm>
            <a:off x="395536" y="44624"/>
            <a:ext cx="7772400" cy="914400"/>
          </a:xfrm>
        </p:spPr>
        <p:txBody>
          <a:bodyPr/>
          <a:lstStyle/>
          <a:p>
            <a:pPr algn="ctr"/>
            <a:r>
              <a:rPr lang="ja-JP" altLang="en-US" sz="2800" dirty="0"/>
              <a:t>エピネット日本版</a:t>
            </a:r>
            <a:r>
              <a:rPr lang="en-US" altLang="ja-JP" sz="2800" dirty="0"/>
              <a:t>A</a:t>
            </a:r>
            <a:r>
              <a:rPr lang="ja-JP" altLang="en-US" sz="2800" dirty="0"/>
              <a:t>：原因器材の特定</a:t>
            </a:r>
            <a:br>
              <a:rPr lang="ja-JP" altLang="en-US" sz="2800" dirty="0"/>
            </a:br>
            <a:r>
              <a:rPr lang="en-US" altLang="ja-JP" sz="2400" dirty="0"/>
              <a:t>10. </a:t>
            </a:r>
            <a:r>
              <a:rPr lang="ja-JP" altLang="en-US" sz="2400" dirty="0"/>
              <a:t>針刺し・切創の原因となった器材は</a:t>
            </a:r>
            <a:r>
              <a:rPr lang="en-US" altLang="ja-JP" sz="2400" dirty="0"/>
              <a:t>?</a:t>
            </a:r>
          </a:p>
        </p:txBody>
      </p:sp>
      <p:sp>
        <p:nvSpPr>
          <p:cNvPr id="394243" name="AutoShape 3">
            <a:extLst>
              <a:ext uri="{FF2B5EF4-FFF2-40B4-BE49-F238E27FC236}">
                <a16:creationId xmlns:a16="http://schemas.microsoft.com/office/drawing/2014/main" id="{A4F6B8F8-ACC4-47A6-A9A1-9EF8CE614D50}"/>
              </a:ext>
            </a:extLst>
          </p:cNvPr>
          <p:cNvSpPr>
            <a:spLocks noGrp="1" noChangeAspect="1" noChangeArrowheads="1"/>
          </p:cNvSpPr>
          <p:nvPr>
            <p:ph type="body" sz="half" idx="4294967295"/>
          </p:nvPr>
        </p:nvSpPr>
        <p:spPr>
          <a:xfrm>
            <a:off x="0" y="990600"/>
            <a:ext cx="4495800" cy="5562600"/>
          </a:xfrm>
        </p:spPr>
        <p:txBody>
          <a:bodyPr/>
          <a:lstStyle/>
          <a:p>
            <a:pPr>
              <a:lnSpc>
                <a:spcPct val="80000"/>
              </a:lnSpc>
              <a:buFont typeface="Symbol" panose="05050102010706020507" pitchFamily="18" charset="2"/>
              <a:buNone/>
            </a:pPr>
            <a:r>
              <a:rPr lang="en-US" altLang="ja-JP" sz="1800" dirty="0">
                <a:solidFill>
                  <a:schemeClr val="tx2"/>
                </a:solidFill>
                <a:latin typeface="HGSｺﾞｼｯｸE" panose="020B0900000000000000" pitchFamily="50" charset="-128"/>
                <a:ea typeface="HGSｺﾞｼｯｸE" panose="020B0900000000000000" pitchFamily="50" charset="-128"/>
              </a:rPr>
              <a:t>■</a:t>
            </a:r>
            <a:r>
              <a:rPr lang="ja-JP" altLang="en-US" sz="1800" dirty="0">
                <a:solidFill>
                  <a:schemeClr val="tx2"/>
                </a:solidFill>
                <a:latin typeface="HGSｺﾞｼｯｸE" panose="020B0900000000000000" pitchFamily="50" charset="-128"/>
                <a:ea typeface="HGSｺﾞｼｯｸE" panose="020B0900000000000000" pitchFamily="50" charset="-128"/>
              </a:rPr>
              <a:t>器材項目</a:t>
            </a:r>
            <a:r>
              <a:rPr lang="en-US" altLang="ja-JP" sz="1800" dirty="0">
                <a:solidFill>
                  <a:schemeClr val="tx2"/>
                </a:solidFill>
                <a:latin typeface="HGSｺﾞｼｯｸE" panose="020B0900000000000000" pitchFamily="50" charset="-128"/>
                <a:ea typeface="HGSｺﾞｼｯｸE" panose="020B0900000000000000" pitchFamily="50" charset="-128"/>
              </a:rPr>
              <a:t>: </a:t>
            </a:r>
            <a:r>
              <a:rPr lang="ja-JP" altLang="en-US" sz="1800" dirty="0">
                <a:solidFill>
                  <a:schemeClr val="tx2"/>
                </a:solidFill>
                <a:latin typeface="HGSｺﾞｼｯｸE" panose="020B0900000000000000" pitchFamily="50" charset="-128"/>
                <a:ea typeface="HGSｺﾞｼｯｸE" panose="020B0900000000000000" pitchFamily="50" charset="-128"/>
              </a:rPr>
              <a:t>針（中空針）（</a:t>
            </a:r>
            <a:r>
              <a:rPr lang="en-US" altLang="ja-JP" sz="1800" dirty="0">
                <a:solidFill>
                  <a:schemeClr val="tx2"/>
                </a:solidFill>
                <a:latin typeface="HGSｺﾞｼｯｸE" panose="020B0900000000000000" pitchFamily="50" charset="-128"/>
                <a:ea typeface="HGSｺﾞｼｯｸE" panose="020B0900000000000000" pitchFamily="50" charset="-128"/>
              </a:rPr>
              <a:t>1 </a:t>
            </a:r>
            <a:r>
              <a:rPr lang="ja-JP" altLang="en-US" sz="1800" dirty="0" err="1">
                <a:solidFill>
                  <a:schemeClr val="tx2"/>
                </a:solidFill>
                <a:latin typeface="HGSｺﾞｼｯｸE" panose="020B0900000000000000" pitchFamily="50" charset="-128"/>
                <a:ea typeface="HGSｺﾞｼｯｸE" panose="020B0900000000000000" pitchFamily="50" charset="-128"/>
              </a:rPr>
              <a:t>つだけ</a:t>
            </a:r>
            <a:r>
              <a:rPr lang="ja-JP" altLang="en-US" sz="1800" dirty="0">
                <a:solidFill>
                  <a:schemeClr val="tx2"/>
                </a:solidFill>
                <a:latin typeface="HGSｺﾞｼｯｸE" panose="020B0900000000000000" pitchFamily="50" charset="-128"/>
                <a:ea typeface="HGSｺﾞｼｯｸE" panose="020B0900000000000000" pitchFamily="50" charset="-128"/>
              </a:rPr>
              <a:t>ﾁｪｯｸ）</a:t>
            </a:r>
          </a:p>
          <a:p>
            <a:pPr>
              <a:lnSpc>
                <a:spcPct val="80000"/>
              </a:lnSpc>
              <a:buFont typeface="Symbol" panose="05050102010706020507" pitchFamily="18" charset="2"/>
              <a:buNone/>
            </a:pPr>
            <a:r>
              <a:rPr lang="ja-JP" altLang="en-US" sz="1800" dirty="0">
                <a:solidFill>
                  <a:schemeClr val="tx2"/>
                </a:solidFill>
                <a:latin typeface="HGSｺﾞｼｯｸE" panose="020B0900000000000000" pitchFamily="50" charset="-128"/>
                <a:ea typeface="HGSｺﾞｼｯｸE" panose="020B0900000000000000" pitchFamily="50" charset="-128"/>
              </a:rPr>
              <a:t>（</a:t>
            </a:r>
            <a:r>
              <a:rPr lang="en-US" altLang="ja-JP" sz="1800" dirty="0">
                <a:solidFill>
                  <a:schemeClr val="tx2"/>
                </a:solidFill>
                <a:latin typeface="HGSｺﾞｼｯｸE" panose="020B0900000000000000" pitchFamily="50" charset="-128"/>
                <a:ea typeface="HGSｺﾞｼｯｸE" panose="020B0900000000000000" pitchFamily="50" charset="-128"/>
              </a:rPr>
              <a:t>1</a:t>
            </a:r>
            <a:r>
              <a:rPr lang="ja-JP" altLang="en-US" sz="1800" dirty="0">
                <a:solidFill>
                  <a:schemeClr val="tx2"/>
                </a:solidFill>
                <a:latin typeface="HGSｺﾞｼｯｸE" panose="020B0900000000000000" pitchFamily="50" charset="-128"/>
                <a:ea typeface="HGSｺﾞｼｯｸE" panose="020B0900000000000000" pitchFamily="50" charset="-128"/>
              </a:rPr>
              <a:t>～</a:t>
            </a:r>
            <a:r>
              <a:rPr lang="en-US" altLang="ja-JP" sz="1800" dirty="0">
                <a:solidFill>
                  <a:schemeClr val="tx2"/>
                </a:solidFill>
                <a:latin typeface="HGSｺﾞｼｯｸE" panose="020B0900000000000000" pitchFamily="50" charset="-128"/>
                <a:ea typeface="HGSｺﾞｼｯｸE" panose="020B0900000000000000" pitchFamily="50" charset="-128"/>
              </a:rPr>
              <a:t>29</a:t>
            </a:r>
            <a:r>
              <a:rPr lang="ja-JP" altLang="en-US" sz="1800" dirty="0">
                <a:solidFill>
                  <a:schemeClr val="tx2"/>
                </a:solidFill>
                <a:latin typeface="HGSｺﾞｼｯｸE" panose="020B0900000000000000" pitchFamily="50" charset="-128"/>
                <a:ea typeface="HGSｺﾞｼｯｸE" panose="020B0900000000000000" pitchFamily="50" charset="-128"/>
              </a:rPr>
              <a:t>の針を選択した方は</a:t>
            </a:r>
            <a:r>
              <a:rPr lang="en-US" altLang="ja-JP" sz="1800" dirty="0">
                <a:solidFill>
                  <a:schemeClr val="tx2"/>
                </a:solidFill>
                <a:latin typeface="HGSｺﾞｼｯｸE" panose="020B0900000000000000" pitchFamily="50" charset="-128"/>
                <a:ea typeface="HGSｺﾞｼｯｸE" panose="020B0900000000000000" pitchFamily="50" charset="-128"/>
              </a:rPr>
              <a:t>,『</a:t>
            </a:r>
            <a:r>
              <a:rPr lang="ja-JP" altLang="en-US" sz="1800" dirty="0">
                <a:solidFill>
                  <a:schemeClr val="tx2"/>
                </a:solidFill>
                <a:latin typeface="HGSｺﾞｼｯｸE" panose="020B0900000000000000" pitchFamily="50" charset="-128"/>
                <a:ea typeface="HGSｺﾞｼｯｸE" panose="020B0900000000000000" pitchFamily="50" charset="-128"/>
              </a:rPr>
              <a:t>原因器材のｹﾞｰｼﾞ数</a:t>
            </a:r>
            <a:r>
              <a:rPr lang="en-US" altLang="ja-JP" sz="1800" dirty="0">
                <a:solidFill>
                  <a:schemeClr val="tx2"/>
                </a:solidFill>
                <a:latin typeface="HGSｺﾞｼｯｸE" panose="020B0900000000000000" pitchFamily="50" charset="-128"/>
                <a:ea typeface="HGSｺﾞｼｯｸE" panose="020B0900000000000000" pitchFamily="50" charset="-128"/>
              </a:rPr>
              <a:t>』</a:t>
            </a:r>
            <a:r>
              <a:rPr lang="ja-JP" altLang="en-US" sz="1800" dirty="0">
                <a:solidFill>
                  <a:schemeClr val="tx2"/>
                </a:solidFill>
                <a:latin typeface="HGSｺﾞｼｯｸE" panose="020B0900000000000000" pitchFamily="50" charset="-128"/>
                <a:ea typeface="HGSｺﾞｼｯｸE" panose="020B0900000000000000" pitchFamily="50" charset="-128"/>
              </a:rPr>
              <a:t>をお答えください）</a:t>
            </a:r>
          </a:p>
          <a:p>
            <a:pPr>
              <a:lnSpc>
                <a:spcPct val="80000"/>
              </a:lnSpc>
              <a:buFont typeface="Symbol" panose="05050102010706020507" pitchFamily="18" charset="2"/>
              <a:buNone/>
            </a:pPr>
            <a:endPar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endParaRP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1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使い捨て注射器の針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2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最初から薬剤が充填されている注射器の針</a:t>
            </a:r>
          </a:p>
          <a:p>
            <a:pPr>
              <a:lnSpc>
                <a:spcPct val="80000"/>
              </a:lnSpc>
              <a:buFont typeface="Symbol" panose="05050102010706020507" pitchFamily="18" charset="2"/>
              <a:buNone/>
            </a:pP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（ペン式インスリン用注射器等）</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3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血液ガス専用の注射器の針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4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その他、あるいは種類のわからない注射器の針</a:t>
            </a: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ガラス製注射器の針を含む</a:t>
            </a: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a:t>
            </a:r>
            <a:endPar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endParaRP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5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点滴ライン接続・増設等に用いる針</a:t>
            </a:r>
          </a:p>
          <a:p>
            <a:pPr>
              <a:lnSpc>
                <a:spcPct val="80000"/>
              </a:lnSpc>
              <a:buFont typeface="Symbol" panose="05050102010706020507" pitchFamily="18" charset="2"/>
              <a:buNone/>
            </a:pPr>
            <a:r>
              <a:rPr lang="en-US" altLang="ja-JP" sz="1400" b="1" dirty="0">
                <a:solidFill>
                  <a:schemeClr val="accent4">
                    <a:lumMod val="50000"/>
                    <a:lumOff val="50000"/>
                  </a:schemeClr>
                </a:solidFill>
                <a:latin typeface="HGSｺﾞｼｯｸE" panose="020B0900000000000000" pitchFamily="50" charset="-128"/>
                <a:ea typeface="HGSｺﾞｼｯｸE" panose="020B0900000000000000" pitchFamily="50" charset="-128"/>
              </a:rPr>
              <a:t>6 </a:t>
            </a:r>
            <a:r>
              <a:rPr lang="ja-JP" altLang="en-US" sz="1400" b="1" dirty="0">
                <a:solidFill>
                  <a:schemeClr val="accent4">
                    <a:lumMod val="50000"/>
                    <a:lumOff val="50000"/>
                  </a:schemeClr>
                </a:solidFill>
                <a:latin typeface="HGSｺﾞｼｯｸE" panose="020B0900000000000000" pitchFamily="50" charset="-128"/>
                <a:ea typeface="HGSｺﾞｼｯｸE" panose="020B0900000000000000" pitchFamily="50" charset="-128"/>
              </a:rPr>
              <a:t>翼状針及び点滴セットと一体となった翼状針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7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静脈留置針（静脈カテーテル、サーフロー、エラスター、</a:t>
            </a:r>
          </a:p>
          <a:p>
            <a:pPr>
              <a:lnSpc>
                <a:spcPct val="80000"/>
              </a:lnSpc>
              <a:buFont typeface="Symbol" panose="05050102010706020507" pitchFamily="18" charset="2"/>
              <a:buNone/>
            </a:pP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アンギオカット等）</a:t>
            </a:r>
          </a:p>
          <a:p>
            <a:pPr>
              <a:lnSpc>
                <a:spcPct val="80000"/>
              </a:lnSpc>
              <a:buFont typeface="Symbol" panose="05050102010706020507" pitchFamily="18" charset="2"/>
              <a:buNone/>
            </a:pPr>
            <a:r>
              <a:rPr lang="en-US" altLang="ja-JP" sz="1400" b="1" dirty="0">
                <a:solidFill>
                  <a:schemeClr val="accent4">
                    <a:lumMod val="50000"/>
                    <a:lumOff val="50000"/>
                  </a:schemeClr>
                </a:solidFill>
                <a:latin typeface="HGSｺﾞｼｯｸE" panose="020B0900000000000000" pitchFamily="50" charset="-128"/>
                <a:ea typeface="HGSｺﾞｼｯｸE" panose="020B0900000000000000" pitchFamily="50" charset="-128"/>
              </a:rPr>
              <a:t>8 </a:t>
            </a:r>
            <a:r>
              <a:rPr lang="ja-JP" altLang="en-US" sz="1400" b="1" dirty="0">
                <a:solidFill>
                  <a:schemeClr val="accent4">
                    <a:lumMod val="50000"/>
                    <a:lumOff val="50000"/>
                  </a:schemeClr>
                </a:solidFill>
                <a:latin typeface="HGSｺﾞｼｯｸE" panose="020B0900000000000000" pitchFamily="50" charset="-128"/>
                <a:ea typeface="HGSｺﾞｼｯｸE" panose="020B0900000000000000" pitchFamily="50" charset="-128"/>
              </a:rPr>
              <a:t>真空採血セットの針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9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ルンバール針又は硬膜外針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10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何にも接続されていない注射針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11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動脈カテーテル誘導針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12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中心静脈カテーテル誘導針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13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鼓膜カテーテル針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14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その他の血液用カテーテル（心臓カテーテル等）</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15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その他の非血液用カテーテル（眼科用等）</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28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分類不能な針</a:t>
            </a:r>
          </a:p>
          <a:p>
            <a:pPr>
              <a:lnSpc>
                <a:spcPct val="80000"/>
              </a:lnSpc>
              <a:buFont typeface="Symbol" panose="05050102010706020507" pitchFamily="18" charset="2"/>
              <a:buNone/>
            </a:pPr>
            <a:r>
              <a:rPr lang="en-US" altLang="ja-JP"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29 </a:t>
            </a:r>
            <a:r>
              <a:rPr lang="ja-JP" altLang="en-US" sz="1400" dirty="0">
                <a:solidFill>
                  <a:schemeClr val="accent4">
                    <a:lumMod val="50000"/>
                    <a:lumOff val="50000"/>
                  </a:schemeClr>
                </a:solidFill>
                <a:latin typeface="HGSｺﾞｼｯｸE" panose="020B0900000000000000" pitchFamily="50" charset="-128"/>
                <a:ea typeface="HGSｺﾞｼｯｸE" panose="020B0900000000000000" pitchFamily="50" charset="-128"/>
              </a:rPr>
              <a:t>その他の針</a:t>
            </a:r>
          </a:p>
        </p:txBody>
      </p:sp>
      <p:sp>
        <p:nvSpPr>
          <p:cNvPr id="394244" name="AutoShape 4">
            <a:extLst>
              <a:ext uri="{FF2B5EF4-FFF2-40B4-BE49-F238E27FC236}">
                <a16:creationId xmlns:a16="http://schemas.microsoft.com/office/drawing/2014/main" id="{A2888758-4EA1-4323-AB2A-B453637715B0}"/>
              </a:ext>
            </a:extLst>
          </p:cNvPr>
          <p:cNvSpPr>
            <a:spLocks noChangeAspect="1" noChangeArrowheads="1"/>
          </p:cNvSpPr>
          <p:nvPr/>
        </p:nvSpPr>
        <p:spPr bwMode="auto">
          <a:xfrm>
            <a:off x="4355976" y="990600"/>
            <a:ext cx="475252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90000"/>
              <a:buFont typeface="Symbol" panose="05050102010706020507" pitchFamily="18" charset="2"/>
              <a:buChar cha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20000"/>
              </a:spcBef>
              <a:spcAft>
                <a:spcPct val="0"/>
              </a:spcAft>
              <a:buChar char="•"/>
              <a:defRPr kumimoji="1">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20000"/>
              </a:spcBef>
              <a:spcAft>
                <a:spcPct val="0"/>
              </a:spcAft>
              <a:buChar char="•"/>
              <a:defRPr kumimoji="1">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20000"/>
              </a:spcBef>
              <a:spcAft>
                <a:spcPct val="0"/>
              </a:spcAft>
              <a:buChar char="•"/>
              <a:defRPr kumimoji="1">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20000"/>
              </a:spcBef>
              <a:spcAft>
                <a:spcPct val="0"/>
              </a:spcAft>
              <a:buChar char="•"/>
              <a:defRPr kumimoji="1">
                <a:solidFill>
                  <a:schemeClr val="tx1"/>
                </a:solidFill>
                <a:latin typeface="Times New Roman" panose="02020603050405020304" pitchFamily="18" charset="0"/>
                <a:ea typeface="ＭＳ Ｐゴシック" panose="020B0600070205080204" pitchFamily="50" charset="-128"/>
              </a:defRPr>
            </a:lvl9pPr>
          </a:lstStyle>
          <a:p>
            <a:pPr>
              <a:lnSpc>
                <a:spcPct val="90000"/>
              </a:lnSpc>
              <a:buFont typeface="Symbol" panose="05050102010706020507" pitchFamily="18" charset="2"/>
              <a:buNone/>
            </a:pPr>
            <a:r>
              <a:rPr lang="en-US" altLang="ja-JP" sz="1800" i="0" dirty="0">
                <a:solidFill>
                  <a:schemeClr val="tx2"/>
                </a:solidFill>
                <a:latin typeface="HGSｺﾞｼｯｸE" panose="020B0900000000000000" pitchFamily="50" charset="-128"/>
                <a:ea typeface="HGSｺﾞｼｯｸE" panose="020B0900000000000000" pitchFamily="50" charset="-128"/>
              </a:rPr>
              <a:t>■</a:t>
            </a:r>
            <a:r>
              <a:rPr lang="ja-JP" altLang="en-US" sz="1800" i="0" dirty="0">
                <a:solidFill>
                  <a:schemeClr val="tx2"/>
                </a:solidFill>
                <a:latin typeface="HGSｺﾞｼｯｸE" panose="020B0900000000000000" pitchFamily="50" charset="-128"/>
                <a:ea typeface="HGSｺﾞｼｯｸE" panose="020B0900000000000000" pitchFamily="50" charset="-128"/>
              </a:rPr>
              <a:t>器材項目</a:t>
            </a:r>
            <a:r>
              <a:rPr lang="en-US" altLang="ja-JP" sz="1800" i="0" dirty="0">
                <a:solidFill>
                  <a:schemeClr val="tx2"/>
                </a:solidFill>
                <a:latin typeface="HGSｺﾞｼｯｸE" panose="020B0900000000000000" pitchFamily="50" charset="-128"/>
                <a:ea typeface="HGSｺﾞｼｯｸE" panose="020B0900000000000000" pitchFamily="50" charset="-128"/>
              </a:rPr>
              <a:t>: </a:t>
            </a:r>
            <a:r>
              <a:rPr lang="ja-JP" altLang="en-US" sz="1800" i="0" dirty="0">
                <a:solidFill>
                  <a:schemeClr val="tx2"/>
                </a:solidFill>
                <a:latin typeface="HGSｺﾞｼｯｸE" panose="020B0900000000000000" pitchFamily="50" charset="-128"/>
                <a:ea typeface="HGSｺﾞｼｯｸE" panose="020B0900000000000000" pitchFamily="50" charset="-128"/>
              </a:rPr>
              <a:t>手術器材等（手術器材およびその他の鋭利な器材）（</a:t>
            </a:r>
            <a:r>
              <a:rPr lang="en-US" altLang="ja-JP" sz="1800" i="0" dirty="0">
                <a:solidFill>
                  <a:schemeClr val="tx2"/>
                </a:solidFill>
                <a:latin typeface="HGSｺﾞｼｯｸE" panose="020B0900000000000000" pitchFamily="50" charset="-128"/>
                <a:ea typeface="HGSｺﾞｼｯｸE" panose="020B0900000000000000" pitchFamily="50" charset="-128"/>
              </a:rPr>
              <a:t>1</a:t>
            </a:r>
            <a:r>
              <a:rPr lang="ja-JP" altLang="en-US" sz="1800" i="0" dirty="0" err="1">
                <a:solidFill>
                  <a:schemeClr val="tx2"/>
                </a:solidFill>
                <a:latin typeface="HGSｺﾞｼｯｸE" panose="020B0900000000000000" pitchFamily="50" charset="-128"/>
                <a:ea typeface="HGSｺﾞｼｯｸE" panose="020B0900000000000000" pitchFamily="50" charset="-128"/>
              </a:rPr>
              <a:t>つだけ</a:t>
            </a:r>
            <a:r>
              <a:rPr lang="ja-JP" altLang="en-US" sz="1800" i="0" dirty="0">
                <a:solidFill>
                  <a:schemeClr val="tx2"/>
                </a:solidFill>
                <a:latin typeface="HGSｺﾞｼｯｸE" panose="020B0900000000000000" pitchFamily="50" charset="-128"/>
                <a:ea typeface="HGSｺﾞｼｯｸE" panose="020B0900000000000000" pitchFamily="50" charset="-128"/>
              </a:rPr>
              <a:t>ﾁｪｯｸ）</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30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ランセット（耳介・指・足底からの穿刺採血用）</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31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縫合針</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32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再生使用する外科用メス（替え刃を含む）</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33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剃刀、刃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34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プラスチック製ピペット</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35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はさみ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36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電気メス</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37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骨切りメス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38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骨片</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39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布鉗子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40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マイクロトームの刃</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41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トロッカー</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套管針</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)42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プラスチック製の吸引チューブ</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43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プラスチック製の検体容器・試験管</a:t>
            </a:r>
          </a:p>
          <a:p>
            <a:pPr>
              <a:lnSpc>
                <a:spcPct val="90000"/>
              </a:lnSpc>
              <a:buFont typeface="Symbol" panose="05050102010706020507" pitchFamily="18" charset="2"/>
              <a:buNone/>
            </a:pPr>
            <a:r>
              <a:rPr lang="en-US" altLang="ja-JP" sz="1400" b="1" i="0" dirty="0">
                <a:solidFill>
                  <a:srgbClr val="C00000"/>
                </a:solidFill>
                <a:latin typeface="HGSｺﾞｼｯｸE" panose="020B0900000000000000" pitchFamily="50" charset="-128"/>
                <a:ea typeface="HGSｺﾞｼｯｸE" panose="020B0900000000000000" pitchFamily="50" charset="-128"/>
              </a:rPr>
              <a:t>44 </a:t>
            </a:r>
            <a:r>
              <a:rPr lang="ja-JP" altLang="en-US" sz="1400" b="1" i="0" dirty="0">
                <a:solidFill>
                  <a:srgbClr val="C00000"/>
                </a:solidFill>
                <a:latin typeface="HGSｺﾞｼｯｸE" panose="020B0900000000000000" pitchFamily="50" charset="-128"/>
                <a:ea typeface="HGSｺﾞｼｯｸE" panose="020B0900000000000000" pitchFamily="50" charset="-128"/>
              </a:rPr>
              <a:t>指の爪、歯</a:t>
            </a:r>
            <a:r>
              <a:rPr lang="ja-JP" altLang="en-US" sz="1400" i="0" dirty="0">
                <a:latin typeface="HGSｺﾞｼｯｸE" panose="020B0900000000000000" pitchFamily="50" charset="-128"/>
                <a:ea typeface="HGSｺﾞｼｯｸE" panose="020B0900000000000000" pitchFamily="50" charset="-128"/>
              </a:rPr>
              <a:t>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45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ディスポーザブル外科用メス</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46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レトラクター、スキンフック、ボーンフック</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47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ステーブル</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金属縫合糸</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48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ワイヤ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49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ピン</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50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ドリルビット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51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摂子、鉗子類</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58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種類のわからない鋭利器材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59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その他</a:t>
            </a:r>
          </a:p>
          <a:p>
            <a:pPr>
              <a:lnSpc>
                <a:spcPct val="90000"/>
              </a:lnSpc>
              <a:buFont typeface="Symbol" panose="05050102010706020507" pitchFamily="18" charset="2"/>
              <a:buNone/>
            </a:pPr>
            <a:r>
              <a:rPr lang="ja-JP" altLang="en-US" sz="18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 器材項目</a:t>
            </a:r>
            <a:r>
              <a:rPr lang="en-US" altLang="ja-JP" sz="18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 </a:t>
            </a:r>
            <a:r>
              <a:rPr lang="ja-JP" altLang="en-US" sz="18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ガラス製器材（</a:t>
            </a:r>
            <a:r>
              <a:rPr lang="en-US" altLang="ja-JP" sz="18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1 </a:t>
            </a:r>
            <a:r>
              <a:rPr lang="ja-JP" altLang="en-US" sz="1800" i="0" dirty="0" err="1">
                <a:solidFill>
                  <a:schemeClr val="accent4">
                    <a:lumMod val="50000"/>
                    <a:lumOff val="50000"/>
                  </a:schemeClr>
                </a:solidFill>
                <a:latin typeface="HGSｺﾞｼｯｸE" panose="020B0900000000000000" pitchFamily="50" charset="-128"/>
                <a:ea typeface="HGSｺﾞｼｯｸE" panose="020B0900000000000000" pitchFamily="50" charset="-128"/>
              </a:rPr>
              <a:t>つだけ</a:t>
            </a:r>
            <a:r>
              <a:rPr lang="ja-JP" altLang="en-US" sz="18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ﾁｪｯｸ）</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60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薬剤アンプル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61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薬剤バイアル</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62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点滴液瓶あるいは大きな薬液瓶</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63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ガラス製ピペット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64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ガラス製の真空採血管</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65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試験管・検体容器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66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ガラスの毛細管</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67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ガラススライド	</a:t>
            </a: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78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種類のわからないガラス製品</a:t>
            </a:r>
          </a:p>
          <a:p>
            <a:pPr>
              <a:lnSpc>
                <a:spcPct val="90000"/>
              </a:lnSpc>
              <a:buFont typeface="Symbol" panose="05050102010706020507" pitchFamily="18" charset="2"/>
              <a:buNone/>
            </a:pPr>
            <a:r>
              <a:rPr lang="en-US" altLang="ja-JP"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79 </a:t>
            </a:r>
            <a:r>
              <a:rPr lang="ja-JP" altLang="en-US" sz="1400" i="0" dirty="0">
                <a:solidFill>
                  <a:schemeClr val="accent4">
                    <a:lumMod val="50000"/>
                    <a:lumOff val="50000"/>
                  </a:schemeClr>
                </a:solidFill>
                <a:latin typeface="HGSｺﾞｼｯｸE" panose="020B0900000000000000" pitchFamily="50" charset="-128"/>
                <a:ea typeface="HGSｺﾞｼｯｸE" panose="020B0900000000000000" pitchFamily="50" charset="-128"/>
              </a:rPr>
              <a:t>その他のガラス製品</a:t>
            </a:r>
          </a:p>
        </p:txBody>
      </p:sp>
      <p:sp>
        <p:nvSpPr>
          <p:cNvPr id="394245" name="Rectangle 5">
            <a:extLst>
              <a:ext uri="{FF2B5EF4-FFF2-40B4-BE49-F238E27FC236}">
                <a16:creationId xmlns:a16="http://schemas.microsoft.com/office/drawing/2014/main" id="{C802FDFD-954C-4A3B-988C-92CD02E41412}"/>
              </a:ext>
            </a:extLst>
          </p:cNvPr>
          <p:cNvSpPr>
            <a:spLocks noChangeArrowheads="1"/>
          </p:cNvSpPr>
          <p:nvPr/>
        </p:nvSpPr>
        <p:spPr bwMode="auto">
          <a:xfrm>
            <a:off x="44896" y="990600"/>
            <a:ext cx="8991600" cy="57912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吹き出し: 四角形 1">
            <a:extLst>
              <a:ext uri="{FF2B5EF4-FFF2-40B4-BE49-F238E27FC236}">
                <a16:creationId xmlns:a16="http://schemas.microsoft.com/office/drawing/2014/main" id="{4C6E5531-35A5-4C9E-A6C6-C1036A13378C}"/>
              </a:ext>
            </a:extLst>
          </p:cNvPr>
          <p:cNvSpPr/>
          <p:nvPr/>
        </p:nvSpPr>
        <p:spPr bwMode="auto">
          <a:xfrm>
            <a:off x="128765" y="1484784"/>
            <a:ext cx="4227212" cy="2718047"/>
          </a:xfrm>
          <a:prstGeom prst="wedgeRectCallout">
            <a:avLst>
              <a:gd name="adj1" fmla="val 51515"/>
              <a:gd name="adj2" fmla="val -58571"/>
            </a:avLst>
          </a:prstGeom>
          <a:solidFill>
            <a:schemeClr val="accent1"/>
          </a:solidFill>
          <a:ln w="9525" cap="flat" cmpd="sng" algn="ctr">
            <a:solidFill>
              <a:schemeClr val="tx1"/>
            </a:solidFill>
            <a:prstDash val="solid"/>
            <a:round/>
            <a:headEnd type="none" w="med" len="med"/>
            <a:tailEnd type="none" w="med" len="med"/>
          </a:ln>
          <a:effectLst>
            <a:glow rad="63500">
              <a:schemeClr val="accent4">
                <a:satMod val="175000"/>
                <a:alpha val="40000"/>
              </a:scheme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2400" dirty="0">
                <a:latin typeface="Meiryo UI" panose="020B0604030504040204" pitchFamily="50" charset="-128"/>
                <a:ea typeface="Meiryo UI" panose="020B0604030504040204" pitchFamily="50" charset="-128"/>
              </a:rPr>
              <a:t>エピネット日本版</a:t>
            </a:r>
            <a:r>
              <a:rPr lang="en-US" altLang="ja-JP" sz="2400" dirty="0">
                <a:latin typeface="Meiryo UI" panose="020B0604030504040204" pitchFamily="50" charset="-128"/>
                <a:ea typeface="Meiryo UI" panose="020B0604030504040204" pitchFamily="50" charset="-128"/>
              </a:rPr>
              <a:t>Ver.5</a:t>
            </a:r>
            <a:r>
              <a:rPr lang="ja-JP" altLang="en-US" sz="2400" dirty="0" err="1">
                <a:latin typeface="Meiryo UI" panose="020B0604030504040204" pitchFamily="50" charset="-128"/>
                <a:ea typeface="Meiryo UI" panose="020B0604030504040204" pitchFamily="50" charset="-128"/>
              </a:rPr>
              <a:t>での</a:t>
            </a:r>
            <a:r>
              <a:rPr lang="ja-JP" altLang="en-US" sz="2400" dirty="0">
                <a:latin typeface="Meiryo UI" panose="020B0604030504040204" pitchFamily="50" charset="-128"/>
                <a:ea typeface="Meiryo UI" panose="020B0604030504040204" pitchFamily="50" charset="-128"/>
              </a:rPr>
              <a:t>変更</a:t>
            </a:r>
            <a:endParaRPr lang="en-US" altLang="ja-JP" sz="2400" dirty="0">
              <a:latin typeface="Meiryo UI" panose="020B0604030504040204" pitchFamily="50" charset="-128"/>
              <a:ea typeface="Meiryo UI" panose="020B0604030504040204" pitchFamily="50" charset="-128"/>
            </a:endParaRPr>
          </a:p>
          <a:p>
            <a:r>
              <a:rPr lang="ja-JP" altLang="ja-JP" sz="2400" dirty="0">
                <a:latin typeface="Meiryo UI" panose="020B0604030504040204" pitchFamily="50" charset="-128"/>
                <a:ea typeface="Meiryo UI" panose="020B0604030504040204" pitchFamily="50" charset="-128"/>
              </a:rPr>
              <a:t>■器材項目</a:t>
            </a:r>
            <a:r>
              <a:rPr lang="en-US" altLang="ja-JP" sz="2400" dirty="0">
                <a:latin typeface="Meiryo UI" panose="020B0604030504040204" pitchFamily="50" charset="-128"/>
                <a:ea typeface="Meiryo UI" panose="020B0604030504040204" pitchFamily="50" charset="-128"/>
              </a:rPr>
              <a:t> :</a:t>
            </a:r>
            <a:r>
              <a:rPr lang="ja-JP" altLang="ja-JP" sz="2400" dirty="0">
                <a:latin typeface="Meiryo UI" panose="020B0604030504040204" pitchFamily="50" charset="-128"/>
                <a:ea typeface="Meiryo UI" panose="020B0604030504040204" pitchFamily="50" charset="-128"/>
              </a:rPr>
              <a:t>手術器材およびその他の</a:t>
            </a:r>
            <a:r>
              <a:rPr lang="ja-JP" altLang="ja-JP" sz="2400" u="sng" dirty="0">
                <a:solidFill>
                  <a:schemeClr val="tx2"/>
                </a:solidFill>
                <a:latin typeface="Meiryo UI" panose="020B0604030504040204" pitchFamily="50" charset="-128"/>
                <a:ea typeface="Meiryo UI" panose="020B0604030504040204" pitchFamily="50" charset="-128"/>
              </a:rPr>
              <a:t>鋭利物（</a:t>
            </a:r>
            <a:r>
              <a:rPr lang="en-US" altLang="ja-JP" sz="2400" u="sng" dirty="0">
                <a:solidFill>
                  <a:schemeClr val="tx2"/>
                </a:solidFill>
                <a:latin typeface="Meiryo UI" panose="020B0604030504040204" pitchFamily="50" charset="-128"/>
                <a:ea typeface="Meiryo UI" panose="020B0604030504040204" pitchFamily="50" charset="-128"/>
              </a:rPr>
              <a:t>44.</a:t>
            </a:r>
            <a:r>
              <a:rPr lang="ja-JP" altLang="ja-JP" sz="2400" u="sng" dirty="0">
                <a:solidFill>
                  <a:schemeClr val="tx2"/>
                </a:solidFill>
                <a:latin typeface="Meiryo UI" panose="020B0604030504040204" pitchFamily="50" charset="-128"/>
                <a:ea typeface="Meiryo UI" panose="020B0604030504040204" pitchFamily="50" charset="-128"/>
              </a:rPr>
              <a:t>患者の爪・歯含む）</a:t>
            </a:r>
            <a:r>
              <a:rPr lang="ja-JP" altLang="en-US" sz="2400" dirty="0">
                <a:latin typeface="Meiryo UI" panose="020B0604030504040204" pitchFamily="50" charset="-128"/>
                <a:ea typeface="Meiryo UI" panose="020B0604030504040204" pitchFamily="50" charset="-128"/>
              </a:rPr>
              <a:t>と表記変更</a:t>
            </a:r>
            <a:endParaRPr lang="ja-JP" altLang="ja-JP" sz="2400" u="sng" dirty="0">
              <a:latin typeface="Meiryo UI" panose="020B0604030504040204" pitchFamily="50" charset="-128"/>
              <a:ea typeface="Meiryo UI" panose="020B0604030504040204" pitchFamily="50" charset="-128"/>
            </a:endParaRPr>
          </a:p>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en-US" altLang="ja-JP" sz="2400" dirty="0">
                <a:solidFill>
                  <a:schemeClr val="tx2"/>
                </a:solidFill>
                <a:latin typeface="Meiryo UI" panose="020B0604030504040204" pitchFamily="50" charset="-128"/>
                <a:ea typeface="Meiryo UI" panose="020B0604030504040204" pitchFamily="50" charset="-128"/>
              </a:rPr>
              <a:t>44.</a:t>
            </a:r>
            <a:r>
              <a:rPr lang="ja-JP" altLang="en-US" sz="2400" dirty="0">
                <a:solidFill>
                  <a:schemeClr val="tx2"/>
                </a:solidFill>
                <a:latin typeface="Meiryo UI" panose="020B0604030504040204" pitchFamily="50" charset="-128"/>
                <a:ea typeface="Meiryo UI" panose="020B0604030504040204" pitchFamily="50" charset="-128"/>
              </a:rPr>
              <a:t>指の爪、歯</a:t>
            </a:r>
            <a:r>
              <a:rPr lang="ja-JP" altLang="en-US" sz="2400" u="sng" dirty="0">
                <a:solidFill>
                  <a:schemeClr val="tx2"/>
                </a:solidFill>
                <a:latin typeface="Meiryo UI" panose="020B0604030504040204" pitchFamily="50" charset="-128"/>
                <a:ea typeface="Meiryo UI" panose="020B0604030504040204" pitchFamily="50" charset="-128"/>
              </a:rPr>
              <a:t>（患者に咬まれた、引っ掻かれた等）</a:t>
            </a:r>
            <a:r>
              <a:rPr lang="ja-JP" altLang="en-US" sz="2400" dirty="0">
                <a:latin typeface="Meiryo UI" panose="020B0604030504040204" pitchFamily="50" charset="-128"/>
                <a:ea typeface="Meiryo UI" panose="020B0604030504040204" pitchFamily="50" charset="-128"/>
              </a:rPr>
              <a:t>」と表記変更</a:t>
            </a:r>
            <a:endParaRPr lang="ja-JP" altLang="ja-JP" sz="2400" dirty="0">
              <a:latin typeface="Meiryo UI" panose="020B0604030504040204" pitchFamily="50" charset="-128"/>
              <a:ea typeface="Meiryo UI" panose="020B0604030504040204" pitchFamily="50" charset="-128"/>
            </a:endParaRP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ja-JP" altLang="en-US" sz="2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A8C1EDCA-7B62-4AAB-939C-50061C9821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512" y="4476055"/>
            <a:ext cx="7251547" cy="2265313"/>
          </a:xfrm>
          <a:prstGeom prst="rect">
            <a:avLst/>
          </a:prstGeom>
          <a:ln>
            <a:solidFill>
              <a:schemeClr val="tx2"/>
            </a:solidFill>
          </a:ln>
          <a:effectLst>
            <a:outerShdw blurRad="63500" sx="102000" sy="102000" algn="ctr" rotWithShape="0">
              <a:prstClr val="black">
                <a:alpha val="40000"/>
              </a:prstClr>
            </a:outerShdw>
          </a:effectLst>
        </p:spPr>
      </p:pic>
      <p:sp>
        <p:nvSpPr>
          <p:cNvPr id="5" name="テキスト ボックス 4">
            <a:extLst>
              <a:ext uri="{FF2B5EF4-FFF2-40B4-BE49-F238E27FC236}">
                <a16:creationId xmlns:a16="http://schemas.microsoft.com/office/drawing/2014/main" id="{54926CEB-2668-408B-A2F7-482F52CE9B1A}"/>
              </a:ext>
            </a:extLst>
          </p:cNvPr>
          <p:cNvSpPr txBox="1"/>
          <p:nvPr/>
        </p:nvSpPr>
        <p:spPr>
          <a:xfrm>
            <a:off x="3131840" y="4653136"/>
            <a:ext cx="4176464" cy="83099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職業感染制御研究会ﾎｰﾑﾍﾟｰｼﾞ</a:t>
            </a:r>
            <a:r>
              <a:rPr kumimoji="1" lang="en-US" altLang="ja-JP" sz="2400" dirty="0">
                <a:latin typeface="Meiryo UI" panose="020B0604030504040204" pitchFamily="50" charset="-128"/>
                <a:ea typeface="Meiryo UI" panose="020B0604030504040204" pitchFamily="50" charset="-128"/>
              </a:rPr>
              <a:t>FAQ</a:t>
            </a:r>
            <a:r>
              <a:rPr lang="ja-JP" altLang="en-US" sz="2400" dirty="0">
                <a:latin typeface="Meiryo UI" panose="020B0604030504040204" pitchFamily="50" charset="-128"/>
                <a:ea typeface="Meiryo UI" panose="020B0604030504040204" pitchFamily="50" charset="-128"/>
              </a:rPr>
              <a:t>に表記</a:t>
            </a:r>
            <a:r>
              <a:rPr lang="en-US" altLang="ja-JP" sz="2000" dirty="0">
                <a:latin typeface="Meiryo UI" panose="020B0604030504040204" pitchFamily="50" charset="-128"/>
                <a:ea typeface="Meiryo UI" panose="020B0604030504040204" pitchFamily="50" charset="-128"/>
              </a:rPr>
              <a:t>(2013.6</a:t>
            </a:r>
            <a:r>
              <a:rPr lang="ja-JP" altLang="en-US" sz="2000" dirty="0">
                <a:latin typeface="Meiryo UI" panose="020B0604030504040204" pitchFamily="50" charset="-128"/>
                <a:ea typeface="Meiryo UI" panose="020B0604030504040204" pitchFamily="50" charset="-128"/>
              </a:rPr>
              <a:t>より</a:t>
            </a:r>
            <a:r>
              <a:rPr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890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79210" name="Picture 10">
            <a:extLst>
              <a:ext uri="{FF2B5EF4-FFF2-40B4-BE49-F238E27FC236}">
                <a16:creationId xmlns:a16="http://schemas.microsoft.com/office/drawing/2014/main" id="{3541BBB6-9F72-472C-85E1-C3F2CD5BB6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5000" y="115888"/>
            <a:ext cx="466407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209" name="Picture 9">
            <a:extLst>
              <a:ext uri="{FF2B5EF4-FFF2-40B4-BE49-F238E27FC236}">
                <a16:creationId xmlns:a16="http://schemas.microsoft.com/office/drawing/2014/main" id="{255A3269-218F-4613-9726-BB3BD306314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563" y="115888"/>
            <a:ext cx="4335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204" name="Rectangle 4">
            <a:extLst>
              <a:ext uri="{FF2B5EF4-FFF2-40B4-BE49-F238E27FC236}">
                <a16:creationId xmlns:a16="http://schemas.microsoft.com/office/drawing/2014/main" id="{DD8F3FE7-B874-467A-8540-43F32E43B7A0}"/>
              </a:ext>
            </a:extLst>
          </p:cNvPr>
          <p:cNvSpPr>
            <a:spLocks noGrp="1" noChangeArrowheads="1"/>
          </p:cNvSpPr>
          <p:nvPr>
            <p:ph type="body" idx="1"/>
          </p:nvPr>
        </p:nvSpPr>
        <p:spPr>
          <a:xfrm>
            <a:off x="755576" y="1052736"/>
            <a:ext cx="7704856" cy="4720208"/>
          </a:xfrm>
          <a:solidFill>
            <a:schemeClr val="bg2"/>
          </a:solidFill>
          <a:ln w="38100">
            <a:solidFill>
              <a:srgbClr val="CC6600">
                <a:alpha val="60000"/>
              </a:srgbClr>
            </a:solidFill>
            <a:miter lim="800000"/>
            <a:headEnd/>
            <a:tailEnd/>
          </a:ln>
          <a:effectLst>
            <a:outerShdw blurRad="50800" dist="38100" dir="2700000" algn="tl" rotWithShape="0">
              <a:prstClr val="black">
                <a:alpha val="40000"/>
              </a:prstClr>
            </a:outerShdw>
          </a:effectLst>
        </p:spPr>
        <p:txBody>
          <a:bodyPr lIns="90488" tIns="44450" rIns="90488" bIns="44450"/>
          <a:lstStyle/>
          <a:p>
            <a:pPr algn="ctr">
              <a:lnSpc>
                <a:spcPct val="90000"/>
              </a:lnSpc>
              <a:buFont typeface="Symbol" panose="05050102010706020507" pitchFamily="18" charset="2"/>
              <a:buNone/>
            </a:pPr>
            <a:r>
              <a:rPr lang="en-US" altLang="ja-JP" sz="2600" dirty="0">
                <a:solidFill>
                  <a:schemeClr val="tx2">
                    <a:lumMod val="50000"/>
                  </a:schemeClr>
                </a:solidFill>
              </a:rPr>
              <a:t>A</a:t>
            </a:r>
            <a:r>
              <a:rPr lang="ja-JP" altLang="en-US" sz="2600" dirty="0">
                <a:solidFill>
                  <a:schemeClr val="tx2">
                    <a:lumMod val="50000"/>
                  </a:schemeClr>
                </a:solidFill>
              </a:rPr>
              <a:t>：針刺し・切創報告書の設問</a:t>
            </a:r>
          </a:p>
          <a:p>
            <a:pPr>
              <a:lnSpc>
                <a:spcPct val="90000"/>
              </a:lnSpc>
              <a:buFont typeface="Symbol" panose="05050102010706020507" pitchFamily="18" charset="2"/>
              <a:buNone/>
            </a:pPr>
            <a:r>
              <a:rPr lang="en-US" altLang="ja-JP" sz="2800" dirty="0">
                <a:solidFill>
                  <a:schemeClr val="accent3">
                    <a:lumMod val="50000"/>
                  </a:schemeClr>
                </a:solidFill>
              </a:rPr>
              <a:t>1.</a:t>
            </a:r>
            <a:r>
              <a:rPr lang="ja-JP" altLang="en-US" sz="2800" dirty="0">
                <a:solidFill>
                  <a:schemeClr val="accent3">
                    <a:lumMod val="50000"/>
                  </a:schemeClr>
                </a:solidFill>
              </a:rPr>
              <a:t>報告者  </a:t>
            </a:r>
            <a:r>
              <a:rPr lang="en-US" altLang="ja-JP" sz="2800" dirty="0">
                <a:solidFill>
                  <a:schemeClr val="accent3">
                    <a:lumMod val="50000"/>
                  </a:schemeClr>
                </a:solidFill>
              </a:rPr>
              <a:t>2.</a:t>
            </a:r>
            <a:r>
              <a:rPr lang="ja-JP" altLang="en-US" sz="2800" dirty="0">
                <a:solidFill>
                  <a:schemeClr val="accent3">
                    <a:lumMod val="50000"/>
                  </a:schemeClr>
                </a:solidFill>
              </a:rPr>
              <a:t>発生日時  </a:t>
            </a:r>
            <a:r>
              <a:rPr lang="en-US" altLang="ja-JP" sz="2800" dirty="0">
                <a:solidFill>
                  <a:schemeClr val="accent3">
                    <a:lumMod val="50000"/>
                  </a:schemeClr>
                </a:solidFill>
              </a:rPr>
              <a:t>3.</a:t>
            </a:r>
            <a:r>
              <a:rPr lang="ja-JP" altLang="en-US" sz="2800" dirty="0">
                <a:solidFill>
                  <a:schemeClr val="accent3">
                    <a:lumMod val="50000"/>
                  </a:schemeClr>
                </a:solidFill>
              </a:rPr>
              <a:t>職種  </a:t>
            </a:r>
            <a:r>
              <a:rPr lang="en-US" altLang="ja-JP" sz="2800" dirty="0">
                <a:solidFill>
                  <a:schemeClr val="accent3">
                    <a:lumMod val="50000"/>
                  </a:schemeClr>
                </a:solidFill>
              </a:rPr>
              <a:t>4.</a:t>
            </a:r>
            <a:r>
              <a:rPr lang="ja-JP" altLang="en-US" sz="2800" dirty="0">
                <a:solidFill>
                  <a:schemeClr val="accent3">
                    <a:lumMod val="50000"/>
                  </a:schemeClr>
                </a:solidFill>
              </a:rPr>
              <a:t>発生場所</a:t>
            </a:r>
            <a:endParaRPr lang="en-US" altLang="ja-JP" sz="2800" dirty="0">
              <a:solidFill>
                <a:schemeClr val="accent3">
                  <a:lumMod val="50000"/>
                </a:schemeClr>
              </a:solidFill>
            </a:endParaRPr>
          </a:p>
          <a:p>
            <a:pPr>
              <a:lnSpc>
                <a:spcPct val="90000"/>
              </a:lnSpc>
              <a:buFont typeface="Symbol" panose="05050102010706020507" pitchFamily="18" charset="2"/>
              <a:buNone/>
            </a:pPr>
            <a:r>
              <a:rPr lang="en-US" altLang="ja-JP" sz="2800" dirty="0">
                <a:solidFill>
                  <a:schemeClr val="accent3">
                    <a:lumMod val="50000"/>
                  </a:schemeClr>
                </a:solidFill>
              </a:rPr>
              <a:t>5.</a:t>
            </a:r>
            <a:r>
              <a:rPr lang="ja-JP" altLang="en-US" sz="2800" dirty="0">
                <a:solidFill>
                  <a:schemeClr val="accent3">
                    <a:lumMod val="50000"/>
                  </a:schemeClr>
                </a:solidFill>
              </a:rPr>
              <a:t>曝露源の患者の感染性</a:t>
            </a:r>
            <a:r>
              <a:rPr lang="ja-JP" altLang="en-US" sz="2800" dirty="0">
                <a:solidFill>
                  <a:schemeClr val="tx2"/>
                </a:solidFill>
              </a:rPr>
              <a:t>   </a:t>
            </a:r>
            <a:r>
              <a:rPr lang="en-US" altLang="ja-JP" sz="2800" dirty="0">
                <a:solidFill>
                  <a:schemeClr val="tx2"/>
                </a:solidFill>
              </a:rPr>
              <a:t>6.</a:t>
            </a:r>
            <a:r>
              <a:rPr lang="ja-JP" altLang="en-US" sz="2800" dirty="0">
                <a:solidFill>
                  <a:schemeClr val="tx2"/>
                </a:solidFill>
              </a:rPr>
              <a:t>器材の選択使用者</a:t>
            </a:r>
          </a:p>
          <a:p>
            <a:pPr>
              <a:lnSpc>
                <a:spcPct val="90000"/>
              </a:lnSpc>
              <a:buFont typeface="Symbol" panose="05050102010706020507" pitchFamily="18" charset="2"/>
              <a:buNone/>
            </a:pPr>
            <a:r>
              <a:rPr lang="en-US" altLang="ja-JP" sz="2800" dirty="0">
                <a:solidFill>
                  <a:schemeClr val="tx2"/>
                </a:solidFill>
              </a:rPr>
              <a:t>7.</a:t>
            </a:r>
            <a:r>
              <a:rPr lang="ja-JP" altLang="en-US" sz="2800" dirty="0">
                <a:solidFill>
                  <a:schemeClr val="tx2"/>
                </a:solidFill>
              </a:rPr>
              <a:t>器材が血液等で汚染されていた程度</a:t>
            </a:r>
          </a:p>
          <a:p>
            <a:pPr>
              <a:lnSpc>
                <a:spcPct val="90000"/>
              </a:lnSpc>
              <a:buFont typeface="Symbol" panose="05050102010706020507" pitchFamily="18" charset="2"/>
              <a:buNone/>
            </a:pPr>
            <a:r>
              <a:rPr lang="en-US" altLang="ja-JP" sz="2800" dirty="0">
                <a:solidFill>
                  <a:schemeClr val="tx2"/>
                </a:solidFill>
              </a:rPr>
              <a:t>8.</a:t>
            </a:r>
            <a:r>
              <a:rPr lang="ja-JP" altLang="en-US" sz="2800" dirty="0">
                <a:solidFill>
                  <a:schemeClr val="tx2"/>
                </a:solidFill>
              </a:rPr>
              <a:t>器材の使用された目的　</a:t>
            </a:r>
            <a:r>
              <a:rPr lang="en-US" altLang="ja-JP" sz="2800" dirty="0">
                <a:solidFill>
                  <a:schemeClr val="tx2"/>
                </a:solidFill>
              </a:rPr>
              <a:t>9.</a:t>
            </a:r>
            <a:r>
              <a:rPr lang="ja-JP" altLang="en-US" sz="2800" dirty="0">
                <a:solidFill>
                  <a:schemeClr val="tx2"/>
                </a:solidFill>
              </a:rPr>
              <a:t>発生状況</a:t>
            </a:r>
            <a:endParaRPr lang="en-US" altLang="ja-JP" sz="2800" dirty="0">
              <a:solidFill>
                <a:schemeClr val="tx2"/>
              </a:solidFill>
            </a:endParaRPr>
          </a:p>
          <a:p>
            <a:pPr>
              <a:lnSpc>
                <a:spcPct val="90000"/>
              </a:lnSpc>
              <a:buFont typeface="Symbol" panose="05050102010706020507" pitchFamily="18" charset="2"/>
              <a:buNone/>
            </a:pPr>
            <a:r>
              <a:rPr lang="en-US" altLang="ja-JP" sz="2800" dirty="0">
                <a:solidFill>
                  <a:schemeClr val="tx2"/>
                </a:solidFill>
              </a:rPr>
              <a:t>10.</a:t>
            </a:r>
            <a:r>
              <a:rPr lang="ja-JP" altLang="en-US" sz="2800" dirty="0">
                <a:solidFill>
                  <a:schemeClr val="tx2"/>
                </a:solidFill>
              </a:rPr>
              <a:t>原因器材　</a:t>
            </a:r>
            <a:r>
              <a:rPr lang="en-US" altLang="ja-JP" sz="2800" dirty="0">
                <a:solidFill>
                  <a:schemeClr val="tx2"/>
                </a:solidFill>
              </a:rPr>
              <a:t>11.</a:t>
            </a:r>
            <a:r>
              <a:rPr lang="ja-JP" altLang="en-US" sz="2800" dirty="0">
                <a:solidFill>
                  <a:schemeClr val="tx2"/>
                </a:solidFill>
              </a:rPr>
              <a:t>安全器材の有無</a:t>
            </a:r>
          </a:p>
          <a:p>
            <a:pPr>
              <a:lnSpc>
                <a:spcPct val="90000"/>
              </a:lnSpc>
              <a:buFont typeface="Symbol" panose="05050102010706020507" pitchFamily="18" charset="2"/>
              <a:buNone/>
            </a:pPr>
            <a:r>
              <a:rPr lang="en-US" altLang="ja-JP" sz="2800" dirty="0">
                <a:solidFill>
                  <a:schemeClr val="tx2"/>
                </a:solidFill>
              </a:rPr>
              <a:t>12.</a:t>
            </a:r>
            <a:r>
              <a:rPr lang="ja-JP" altLang="en-US" sz="2800" dirty="0">
                <a:solidFill>
                  <a:schemeClr val="tx2"/>
                </a:solidFill>
              </a:rPr>
              <a:t>受傷部位　</a:t>
            </a:r>
            <a:r>
              <a:rPr lang="en-US" altLang="ja-JP" sz="2800" dirty="0">
                <a:solidFill>
                  <a:schemeClr val="tx2"/>
                </a:solidFill>
              </a:rPr>
              <a:t>13.</a:t>
            </a:r>
            <a:r>
              <a:rPr lang="ja-JP" altLang="en-US" sz="2800" dirty="0">
                <a:solidFill>
                  <a:schemeClr val="tx2"/>
                </a:solidFill>
              </a:rPr>
              <a:t>受傷の程度　</a:t>
            </a:r>
            <a:r>
              <a:rPr lang="en-US" altLang="ja-JP" sz="2800" dirty="0">
                <a:solidFill>
                  <a:schemeClr val="tx2"/>
                </a:solidFill>
              </a:rPr>
              <a:t>14.</a:t>
            </a:r>
            <a:r>
              <a:rPr lang="ja-JP" altLang="en-US" sz="2800" dirty="0">
                <a:solidFill>
                  <a:schemeClr val="tx2"/>
                </a:solidFill>
              </a:rPr>
              <a:t>手袋着用有無</a:t>
            </a:r>
            <a:endParaRPr lang="en-US" altLang="ja-JP" sz="2800" dirty="0">
              <a:solidFill>
                <a:schemeClr val="tx2"/>
              </a:solidFill>
            </a:endParaRPr>
          </a:p>
          <a:p>
            <a:pPr>
              <a:lnSpc>
                <a:spcPct val="90000"/>
              </a:lnSpc>
              <a:buFont typeface="Symbol" panose="05050102010706020507" pitchFamily="18" charset="2"/>
              <a:buNone/>
            </a:pPr>
            <a:r>
              <a:rPr lang="en-US" altLang="ja-JP" sz="2800" dirty="0">
                <a:solidFill>
                  <a:schemeClr val="accent3">
                    <a:lumMod val="50000"/>
                  </a:schemeClr>
                </a:solidFill>
              </a:rPr>
              <a:t>15.</a:t>
            </a:r>
            <a:r>
              <a:rPr lang="ja-JP" altLang="en-US" sz="2800" dirty="0">
                <a:solidFill>
                  <a:schemeClr val="accent3">
                    <a:lumMod val="50000"/>
                  </a:schemeClr>
                </a:solidFill>
              </a:rPr>
              <a:t>受傷者の</a:t>
            </a:r>
            <a:r>
              <a:rPr lang="en-US" altLang="ja-JP" sz="2800" dirty="0">
                <a:solidFill>
                  <a:schemeClr val="accent3">
                    <a:lumMod val="50000"/>
                  </a:schemeClr>
                </a:solidFill>
              </a:rPr>
              <a:t>HBs</a:t>
            </a:r>
            <a:r>
              <a:rPr lang="ja-JP" altLang="en-US" sz="2800" dirty="0">
                <a:solidFill>
                  <a:schemeClr val="accent3">
                    <a:lumMod val="50000"/>
                  </a:schemeClr>
                </a:solidFill>
              </a:rPr>
              <a:t>抗体　</a:t>
            </a:r>
            <a:r>
              <a:rPr lang="en-US" altLang="ja-JP" sz="2800" dirty="0">
                <a:solidFill>
                  <a:schemeClr val="accent3">
                    <a:lumMod val="50000"/>
                  </a:schemeClr>
                </a:solidFill>
              </a:rPr>
              <a:t>16. </a:t>
            </a:r>
            <a:r>
              <a:rPr lang="ja-JP" altLang="en-US" sz="2800" dirty="0">
                <a:solidFill>
                  <a:schemeClr val="accent3">
                    <a:lumMod val="50000"/>
                  </a:schemeClr>
                </a:solidFill>
              </a:rPr>
              <a:t>緊急処置時の有無</a:t>
            </a:r>
            <a:endParaRPr lang="en-US" altLang="ja-JP" sz="2800" dirty="0">
              <a:solidFill>
                <a:schemeClr val="accent3">
                  <a:lumMod val="50000"/>
                </a:schemeClr>
              </a:solidFill>
            </a:endParaRPr>
          </a:p>
          <a:p>
            <a:pPr>
              <a:lnSpc>
                <a:spcPct val="90000"/>
              </a:lnSpc>
              <a:buFont typeface="Symbol" panose="05050102010706020507" pitchFamily="18" charset="2"/>
              <a:buNone/>
            </a:pPr>
            <a:r>
              <a:rPr lang="en-US" altLang="ja-JP" sz="2800" dirty="0">
                <a:solidFill>
                  <a:schemeClr val="accent3">
                    <a:lumMod val="50000"/>
                  </a:schemeClr>
                </a:solidFill>
              </a:rPr>
              <a:t>17.</a:t>
            </a:r>
            <a:r>
              <a:rPr lang="ja-JP" altLang="en-US" sz="2800" dirty="0">
                <a:solidFill>
                  <a:schemeClr val="accent3">
                    <a:lumMod val="50000"/>
                  </a:schemeClr>
                </a:solidFill>
              </a:rPr>
              <a:t>受傷時の状況や背景について詳しく記載</a:t>
            </a:r>
            <a:endParaRPr lang="en-US" altLang="ja-JP" sz="2800" dirty="0">
              <a:solidFill>
                <a:schemeClr val="accent3">
                  <a:lumMod val="50000"/>
                </a:schemeClr>
              </a:solidFill>
            </a:endParaRPr>
          </a:p>
          <a:p>
            <a:pPr>
              <a:lnSpc>
                <a:spcPct val="90000"/>
              </a:lnSpc>
              <a:buFont typeface="Symbol" panose="05050102010706020507" pitchFamily="18" charset="2"/>
              <a:buNone/>
            </a:pPr>
            <a:r>
              <a:rPr lang="en-US" altLang="ja-JP" sz="2800" dirty="0">
                <a:solidFill>
                  <a:schemeClr val="accent3">
                    <a:lumMod val="50000"/>
                  </a:schemeClr>
                </a:solidFill>
              </a:rPr>
              <a:t>18.</a:t>
            </a:r>
            <a:r>
              <a:rPr lang="ja-JP" altLang="en-US" sz="2800" dirty="0">
                <a:solidFill>
                  <a:schemeClr val="accent3">
                    <a:lumMod val="50000"/>
                  </a:schemeClr>
                </a:solidFill>
              </a:rPr>
              <a:t>どうすれば受傷を防ぐことができたか記載</a:t>
            </a:r>
          </a:p>
        </p:txBody>
      </p:sp>
      <p:sp>
        <p:nvSpPr>
          <p:cNvPr id="4" name="スライド番号プレースホルダー 3">
            <a:extLst>
              <a:ext uri="{FF2B5EF4-FFF2-40B4-BE49-F238E27FC236}">
                <a16:creationId xmlns:a16="http://schemas.microsoft.com/office/drawing/2014/main" id="{C2C2C857-7E0F-43DC-A87C-39F27AB38E21}"/>
              </a:ext>
            </a:extLst>
          </p:cNvPr>
          <p:cNvSpPr>
            <a:spLocks noGrp="1"/>
          </p:cNvSpPr>
          <p:nvPr>
            <p:ph type="sldNum" sz="quarter" idx="12"/>
          </p:nvPr>
        </p:nvSpPr>
        <p:spPr/>
        <p:txBody>
          <a:bodyPr/>
          <a:lstStyle/>
          <a:p>
            <a:fld id="{F4ECA96E-B521-4663-834A-FAF7D2399001}" type="slidenum">
              <a:rPr lang="en-US" altLang="ja-JP" smtClean="0"/>
              <a:pPr/>
              <a:t>9</a:t>
            </a:fld>
            <a:endParaRPr lang="en-US" altLang="ja-JP"/>
          </a:p>
        </p:txBody>
      </p:sp>
      <p:sp>
        <p:nvSpPr>
          <p:cNvPr id="2" name="テキスト ボックス 1">
            <a:extLst>
              <a:ext uri="{FF2B5EF4-FFF2-40B4-BE49-F238E27FC236}">
                <a16:creationId xmlns:a16="http://schemas.microsoft.com/office/drawing/2014/main" id="{E6E100FD-A6E0-4F75-A0DE-23A5AB624C9F}"/>
              </a:ext>
            </a:extLst>
          </p:cNvPr>
          <p:cNvSpPr txBox="1"/>
          <p:nvPr/>
        </p:nvSpPr>
        <p:spPr>
          <a:xfrm>
            <a:off x="539552" y="5877272"/>
            <a:ext cx="7978080" cy="830997"/>
          </a:xfrm>
          <a:prstGeom prst="rect">
            <a:avLst/>
          </a:prstGeom>
          <a:solidFill>
            <a:srgbClr val="FFEEDD"/>
          </a:solidFill>
        </p:spPr>
        <p:txBody>
          <a:bodyPr wrap="square" rtlCol="0">
            <a:spAutoFit/>
          </a:bodyPr>
          <a:lstStyle/>
          <a:p>
            <a:pPr marL="342900" indent="-342900">
              <a:buFont typeface="Wingdings" panose="05000000000000000000" pitchFamily="2" charset="2"/>
              <a:buChar char="ü"/>
            </a:pPr>
            <a:r>
              <a:rPr lang="en-US" altLang="ja-JP" sz="2400" dirty="0">
                <a:solidFill>
                  <a:schemeClr val="tx2"/>
                </a:solidFill>
                <a:latin typeface="Meiryo UI" panose="020B0604030504040204" pitchFamily="50" charset="-128"/>
                <a:ea typeface="Meiryo UI" panose="020B0604030504040204" pitchFamily="50" charset="-128"/>
              </a:rPr>
              <a:t>6.</a:t>
            </a:r>
            <a:r>
              <a:rPr lang="ja-JP" altLang="en-US" sz="2400" dirty="0">
                <a:solidFill>
                  <a:schemeClr val="tx2"/>
                </a:solidFill>
                <a:latin typeface="Meiryo UI" panose="020B0604030504040204" pitchFamily="50" charset="-128"/>
                <a:ea typeface="Meiryo UI" panose="020B0604030504040204" pitchFamily="50" charset="-128"/>
              </a:rPr>
              <a:t>～</a:t>
            </a:r>
            <a:r>
              <a:rPr lang="en-US" altLang="ja-JP" sz="2400" dirty="0">
                <a:solidFill>
                  <a:schemeClr val="tx2"/>
                </a:solidFill>
                <a:latin typeface="Meiryo UI" panose="020B0604030504040204" pitchFamily="50" charset="-128"/>
                <a:ea typeface="Meiryo UI" panose="020B0604030504040204" pitchFamily="50" charset="-128"/>
              </a:rPr>
              <a:t>14.</a:t>
            </a:r>
            <a:r>
              <a:rPr lang="ja-JP" altLang="en-US" sz="2400" dirty="0">
                <a:solidFill>
                  <a:schemeClr val="tx2"/>
                </a:solidFill>
                <a:latin typeface="Meiryo UI" panose="020B0604030504040204" pitchFamily="50" charset="-128"/>
                <a:ea typeface="Meiryo UI" panose="020B0604030504040204" pitchFamily="50" charset="-128"/>
              </a:rPr>
              <a:t>の９つの設問は、</a:t>
            </a:r>
            <a:r>
              <a:rPr lang="en-US" altLang="ja-JP" sz="2400" dirty="0">
                <a:solidFill>
                  <a:schemeClr val="tx2"/>
                </a:solidFill>
                <a:latin typeface="Meiryo UI" panose="020B0604030504040204" pitchFamily="50" charset="-128"/>
                <a:ea typeface="Meiryo UI" panose="020B0604030504040204" pitchFamily="50" charset="-128"/>
              </a:rPr>
              <a:t>B.</a:t>
            </a:r>
            <a:r>
              <a:rPr lang="ja-JP" altLang="en-US" sz="2400" dirty="0">
                <a:solidFill>
                  <a:schemeClr val="tx2"/>
                </a:solidFill>
                <a:latin typeface="Meiryo UI" panose="020B0604030504040204" pitchFamily="50" charset="-128"/>
                <a:ea typeface="Meiryo UI" panose="020B0604030504040204" pitchFamily="50" charset="-128"/>
              </a:rPr>
              <a:t>皮膚・粘膜曝露報告書にはない針刺し・切創報告書特有の設問</a:t>
            </a:r>
            <a:endParaRPr kumimoji="1" lang="ja-JP" altLang="en-US" sz="24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61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dissolve">
                                      <p:cBhvr>
                                        <p:cTn id="7" dur="5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autoUpdateAnimBg="0"/>
    </p:bldLst>
  </p:timing>
</p:sld>
</file>

<file path=ppt/theme/theme1.xml><?xml version="1.0" encoding="utf-8"?>
<a:theme xmlns:a="http://schemas.openxmlformats.org/drawingml/2006/main" name="GLOBAL_TP01069026">
  <a:themeElements>
    <a:clrScheme name="GLOBAL_TP01069026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_TP01069026">
      <a:majorFont>
        <a:latin typeface="Times New Roman"/>
        <a:ea typeface="ＭＳ Ｐゴシック"/>
        <a:cs typeface="Tahoma"/>
      </a:majorFont>
      <a:minorFont>
        <a:latin typeface="Tahoma"/>
        <a:ea typeface="ＭＳ Ｐゴシック"/>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GLOBAL_TP01069026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_TP01069026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_TP01069026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_TP01069026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_TP01069026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_TP01069026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_TP01069026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_TP01069026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_TP01069026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E568E4-B7FB-45D2-864A-15A288FD12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地球状のデザイン テンプレート</Template>
  <TotalTime>39518</TotalTime>
  <Words>2712</Words>
  <Application>Microsoft Office PowerPoint</Application>
  <PresentationFormat>画面に合わせる (4:3)</PresentationFormat>
  <Paragraphs>437</Paragraphs>
  <Slides>28</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28</vt:i4>
      </vt:variant>
    </vt:vector>
  </HeadingPairs>
  <TitlesOfParts>
    <vt:vector size="41" baseType="lpstr">
      <vt:lpstr>HGSｺﾞｼｯｸE</vt:lpstr>
      <vt:lpstr>Meiryo UI</vt:lpstr>
      <vt:lpstr>ＭＳ Ｐゴシック</vt:lpstr>
      <vt:lpstr>ＭＳ Ｐ明朝</vt:lpstr>
      <vt:lpstr>Arial</vt:lpstr>
      <vt:lpstr>Calibri</vt:lpstr>
      <vt:lpstr>Symbol</vt:lpstr>
      <vt:lpstr>Tahoma</vt:lpstr>
      <vt:lpstr>Times New Roman</vt:lpstr>
      <vt:lpstr>Wingdings</vt:lpstr>
      <vt:lpstr>Wingdings 2</vt:lpstr>
      <vt:lpstr>GLOBAL_TP01069026</vt:lpstr>
      <vt:lpstr>Office テーマ</vt:lpstr>
      <vt:lpstr>エピネット日本版の正しい データ収集・入力方法 -データ入力の間違い事例等から-</vt:lpstr>
      <vt:lpstr>PowerPoint プレゼンテーション</vt:lpstr>
      <vt:lpstr>職業感染制御研究会JESWGによる エピネット日本版全国サーベイランス(JES) http://jrgoicp.umin.ac.jp/</vt:lpstr>
      <vt:lpstr>エピネット日本版の 正しいデータ収集・入力のポイント</vt:lpstr>
      <vt:lpstr>エピネット日本版（職業感染制御研究会編） 報告書の種類</vt:lpstr>
      <vt:lpstr>JES2015(2013.4～2015.3, 93施設)　 エピネット報告書の選択違い事例</vt:lpstr>
      <vt:lpstr>JES2015(2013.4～2015.3, 93施設) 咬みつき・引っ掻き事例の選択違いの修正例</vt:lpstr>
      <vt:lpstr>エピネット日本版A：原因器材の特定 10. 針刺し・切創の原因となった器材は?</vt:lpstr>
      <vt:lpstr>PowerPoint プレゼンテーション</vt:lpstr>
      <vt:lpstr>A:針刺し・切創報告書のうち　B:皮膚・粘膜汚染報告書にはない「受傷」に関する重要な情報</vt:lpstr>
      <vt:lpstr>A. 針刺し・切創報告書で把握可能な針刺し損傷による感染リスクを高める要因に関連した情報</vt:lpstr>
      <vt:lpstr>JES2015 A.針刺し切創報告書「8.使用目的」の設問の「その他」回答で記載の多い事項</vt:lpstr>
      <vt:lpstr>設問「10. 針刺し・切創の原因となった器材は?」 JES2015 原因器材の回答間違い事例</vt:lpstr>
      <vt:lpstr>JES2015 「8.真空採血セットの針」が原因器材と入力されたデータの詳細検証</vt:lpstr>
      <vt:lpstr>エピネット日本版A：原因器材の特定 10. 針刺し・切創の原因となった器材は?</vt:lpstr>
      <vt:lpstr>PowerPoint プレゼンテーション</vt:lpstr>
      <vt:lpstr>B:皮膚・粘膜汚染報告書のうちA:針刺し・切創報告書にはない皮膚粘膜曝露の設問</vt:lpstr>
      <vt:lpstr>報告者が曝露の実態を正しく報告するには？</vt:lpstr>
      <vt:lpstr>JES2015血液体液曝露に関する施設調査結果  HCV針刺し割合の推移 http://jrgoicp.umin.ac.jp/</vt:lpstr>
      <vt:lpstr>報告書AとBのHCV報告割合の違い (職種別)</vt:lpstr>
      <vt:lpstr>EPINetTM（エピネット）の目的 細見由美子：EPINet〔1〕,Infection　Control,1997.Vol.6 No.1</vt:lpstr>
      <vt:lpstr>血液体液曝露サーベイランスによって明らかになる針刺し切創の原因と有効な対策</vt:lpstr>
      <vt:lpstr>工学的管理方法（engineering controls） CDC Workbook for designing, Implementing, and Evaluating a Sharps Injury Prevention Program　　　http://jrgoicp.umin.ac.jp/related/CDCワークブック監訳版.pdf</vt:lpstr>
      <vt:lpstr>作業手順による管理方法（work-practice controls） CDC Workbook for designing, Implementing, and Evaluating a Sharps Injury Prevention Program　　http://jrgoicp.umin.ac.jp/related/CDCワークブック監訳版.pdf</vt:lpstr>
      <vt:lpstr>PowerPoint プレゼンテーション</vt:lpstr>
      <vt:lpstr>エピネット日本版のデータ入力方法 -JES2015施設調査結果より-</vt:lpstr>
      <vt:lpstr>JES2015 100稼動床あたりの針刺し切創報告件数（病床数別比較）　　http://jrgoicp.umin.ac.jp/</vt:lpstr>
      <vt:lpstr>職業感染制御研究会ホームページhttp://jrgoicp.umin.ac.jp/</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Yumiko Hosomi</dc:creator>
  <cp:keywords/>
  <dc:description/>
  <cp:lastModifiedBy>Yonezawa Shoji</cp:lastModifiedBy>
  <cp:revision>282</cp:revision>
  <cp:lastPrinted>2018-02-19T05:39:10Z</cp:lastPrinted>
  <dcterms:created xsi:type="dcterms:W3CDTF">2018-01-14T06:05:31Z</dcterms:created>
  <dcterms:modified xsi:type="dcterms:W3CDTF">2018-03-27T09:50:06Z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TC010690261041</vt:lpwstr>
  </property>
</Properties>
</file>