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7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5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E76530F-B2B7-46D5-A126-42ED0AD322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255A4F8-9D7C-4092-AE5D-1BBA7FF97C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F325B-1C73-47E3-B0B2-86BD80E515ED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FAAFA02-1D59-4100-A939-C82081B486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69E6B64-ECB2-497E-8226-3566D77DB7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AAD3E-1699-441E-839B-AFBC29734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9606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F45D0-2C03-449E-84F7-51955DBDAB09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3D959-1FEE-4FA5-A2F4-EA9022120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3174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FEA833-7148-43D1-858B-65BD22BC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2BA7C87-88CC-4717-A764-8468A65E9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6F41-C6B2-4845-914D-FCE7130D0A05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FA20E31-40B8-4302-B0E0-355AA90D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A8BD26E-3AF7-4C3A-BC1B-F8632C8E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843A-9205-4E91-8A1C-A72F966BD7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39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JESWG2011 by JRGOICP (The Research Group of Occupational Infection Control and Prevention in Japan)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5CD86-3DDC-4AD2-BD91-45C6DF04CFC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722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21C939D-6CA3-49FD-B792-25109A6C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26EE55-3684-41E0-A1C7-73595592F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71CD80-0801-4BA5-BAA6-8822D4F8B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A6F41-C6B2-4845-914D-FCE7130D0A05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3F4DB1-5A10-4873-B164-088B8AB15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A5B846-E085-46ED-9130-336D328A3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4843A-9205-4E91-8A1C-A72F966BD7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19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7E73566-34B9-43CE-B8EA-CE49438BA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40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エピネット日本版および施設調査</a:t>
            </a:r>
            <a:br>
              <a:rPr kumimoji="1" lang="en-US" altLang="ja-JP" sz="40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40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40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JES2015</a:t>
            </a:r>
            <a:r>
              <a:rPr lang="ja-JP" altLang="en-US" sz="40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まで）のデータ分析から見える</a:t>
            </a:r>
            <a:br>
              <a:rPr lang="en-US" altLang="ja-JP" sz="40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手術室における針刺し、切創の課題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5D8614-8070-4AD4-8FD2-73071A41ED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3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BF70281-6A98-4EC7-A84C-B847D2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3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発生状況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824777B-FF1A-4B21-813A-43C4E46AAB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4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7A83777-529F-4A19-9E73-E9DFC8F98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8AE179E-A14A-4ED8-A3BA-30E9B2DBD6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9073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C197276-2948-4ACF-AFD7-5F1A7630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ja-JP" altLang="en-US" sz="3100" b="1"/>
              <a:t>米国における</a:t>
            </a:r>
            <a:r>
              <a:rPr lang="en-US" altLang="ja-JP" sz="3100" b="1"/>
              <a:t>2000</a:t>
            </a:r>
            <a:r>
              <a:rPr lang="ja-JP" altLang="en-US" sz="3100" b="1"/>
              <a:t>年の針刺し予防連邦法制定後の</a:t>
            </a:r>
            <a:br>
              <a:rPr lang="en-US" altLang="ja-JP" sz="3100" b="1"/>
            </a:br>
            <a:r>
              <a:rPr lang="ja-JP" altLang="en-US" sz="3100" b="1"/>
              <a:t>手術室以外と手術室での針刺し切創発生率の変化</a:t>
            </a:r>
            <a:br>
              <a:rPr lang="en-GB" altLang="ja-JP" sz="2800"/>
            </a:br>
            <a:r>
              <a:rPr lang="en-GB" altLang="ja-JP" sz="2800"/>
              <a:t>OR versus Non-OR Injury Rates</a:t>
            </a:r>
            <a:br>
              <a:rPr lang="en-GB" altLang="ja-JP" sz="2800"/>
            </a:br>
            <a:r>
              <a:rPr lang="en-GB" altLang="ja-JP" sz="1000" b="1"/>
              <a:t>EPINet 1993-2003: 87 hospitals; total injuries = 28,895. Excludes injuries occurring before use of device</a:t>
            </a:r>
            <a:endParaRPr lang="en-GB" altLang="ja-JP" sz="10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D05E63A-A7D0-45C7-BC95-AAE28AD549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6498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77B77D4-3B68-4BAF-828C-008C252C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今日の鋭利器材損傷防止策</a:t>
            </a:r>
            <a:br>
              <a:rPr lang="en-US" altLang="ja-JP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</a:br>
            <a:r>
              <a:rPr lang="ja-JP" altLang="en-US" sz="32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管理の階層化と複合的アプローチ</a:t>
            </a:r>
            <a:br>
              <a:rPr lang="en-US" altLang="ja-JP" sz="3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69418B-60E3-462D-9262-BEF75874E0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87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3A9E7D4-8EAC-4B76-88D0-5B8EBB53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164314F-C330-49B6-8B18-0A5595C289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3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5A8F62A-6EBC-4079-9293-4CF6645D2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60DD35-6EED-48E4-837C-C8DB7B141F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8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A4063CA-41DF-4E15-A4F3-B019B510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25B20F3-E65F-4A11-B51E-90FDDA1DD1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16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8A1B394-9FF1-4485-9535-EEB1F23B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手術</a:t>
            </a:r>
            <a:r>
              <a:rPr kumimoji="1" lang="en-US" altLang="ja-JP" sz="32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1,000</a:t>
            </a:r>
            <a:r>
              <a:rPr kumimoji="1" lang="ja-JP" altLang="en-US" sz="32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件あたりの発生件数</a:t>
            </a:r>
            <a:br>
              <a:rPr kumimoji="1" lang="en-US" altLang="ja-JP" sz="32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</a:br>
            <a:r>
              <a:rPr kumimoji="1" lang="ja-JP" altLang="en-US" sz="32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（手術部での針刺し件数）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75A231-BB62-47B1-A579-B5702BC230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65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CCB1088-ECFF-4932-B07F-98C85D755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</a:t>
            </a:r>
            <a:r>
              <a:rPr lang="ja-JP" altLang="en-US" sz="3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：エピネット手術部版</a:t>
            </a:r>
            <a:br>
              <a:rPr lang="en-US" altLang="ja-JP" sz="3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8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－発生時間帯－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824E74B-8F13-45B2-84C8-02D4351524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2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9C8FEFF-5B7D-419A-9F5F-CB581640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エピネット手術部版</a:t>
            </a:r>
            <a:br>
              <a:rPr lang="en-US" altLang="ja-JP" sz="32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</a:br>
            <a:r>
              <a:rPr lang="ja-JP" altLang="en-US" sz="32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針刺し・切創の発生場所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D2B05B-D776-4B70-A3C5-F2776ED879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9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81908E7-67A5-4D48-A65F-718C08A03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99C81C-C448-43B0-8772-38D18DEC1B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75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D478245-BE2D-4273-A453-409551BBA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手術室における</a:t>
            </a:r>
            <a:br>
              <a:rPr lang="en-US" altLang="ja-JP" sz="3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主な針刺し・切創原因器材割合の推移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926261-F727-494F-B439-B4CDC3579A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3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30EB57F-5546-436A-A12D-4774E97D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F5EEA0-21F7-4F65-B8CC-C5821C982E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80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10D05A6-22E6-41A7-B0AB-4CF71450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エピネット手術部版</a:t>
            </a:r>
            <a:br>
              <a:rPr lang="en-US" altLang="ja-JP" sz="32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</a:br>
            <a:r>
              <a:rPr lang="ja-JP" altLang="en-US" sz="32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縫合針による損傷：縫合針の種類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2BE5AF-7E5F-49A4-A198-75FAD7FCC9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55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FF180AC-8A4B-425D-B7EF-EEE126D1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>
                <a:solidFill>
                  <a:prstClr val="black"/>
                </a:solidFill>
              </a:rPr>
              <a:t>エピネット手術部版</a:t>
            </a:r>
            <a:br>
              <a:rPr lang="en-US" altLang="ja-JP" sz="3600">
                <a:solidFill>
                  <a:prstClr val="black"/>
                </a:solidFill>
              </a:rPr>
            </a:br>
            <a:r>
              <a:rPr lang="ja-JP" altLang="en-US" sz="3600">
                <a:solidFill>
                  <a:prstClr val="black"/>
                </a:solidFill>
              </a:rPr>
              <a:t>縫合針による損傷：発生段階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F83D27-83EB-4B9C-A2B6-62811C4C6E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3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C526406-6475-4314-8CB7-42002B71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エピネット手術部版</a:t>
            </a:r>
            <a:br>
              <a:rPr lang="en-US" altLang="ja-JP" sz="320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</a:br>
            <a:r>
              <a:rPr lang="en-US" altLang="ja-JP" sz="320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‐</a:t>
            </a:r>
            <a:r>
              <a:rPr lang="ja-JP" altLang="en-US" sz="320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縫合針による損傷：職種別発生段階</a:t>
            </a:r>
            <a:r>
              <a:rPr lang="en-US" altLang="ja-JP" sz="320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‐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8FAE950-7A6C-4E1D-B3D0-CC19475BD2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59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73426D1-1B94-4240-88B9-A433B7164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30" y="22132"/>
            <a:ext cx="2422769" cy="28792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8D81313-BECA-4D1B-9075-9B3E0F654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31" y="22132"/>
            <a:ext cx="2422769" cy="28792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B61918C-BDE3-479B-A4B0-F05837371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41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D5A4963-220D-4E06-A141-C0556B87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70F9C9-AD67-4993-B055-CAE6910E20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20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C572791-2CD3-48F5-A086-3D591049D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200"/>
              <a:t>ハンズフリー実施の有無と</a:t>
            </a:r>
            <a:br>
              <a:rPr lang="en-US" altLang="ja-JP" sz="3200"/>
            </a:br>
            <a:r>
              <a:rPr lang="ja-JP" altLang="en-US" sz="3200"/>
              <a:t>縫合針１０万本使用あたりの針刺し発生件数</a:t>
            </a:r>
            <a:br>
              <a:rPr lang="en-US" altLang="ja-JP" sz="3200"/>
            </a:br>
            <a:r>
              <a:rPr lang="ja-JP" altLang="en-US" sz="2800"/>
              <a:t>（</a:t>
            </a:r>
            <a:r>
              <a:rPr lang="en-US" altLang="ja-JP" sz="2800"/>
              <a:t>JES2015,</a:t>
            </a:r>
            <a:r>
              <a:rPr lang="ja-JP" altLang="en-US" sz="2800"/>
              <a:t> </a:t>
            </a:r>
            <a:r>
              <a:rPr lang="en-US" altLang="ja-JP" sz="2800"/>
              <a:t>n=</a:t>
            </a:r>
            <a:r>
              <a:rPr lang="ja-JP" altLang="en-US" sz="2800"/>
              <a:t>６８施設、</a:t>
            </a:r>
            <a:r>
              <a:rPr lang="ja-JP" altLang="en-US" sz="1600"/>
              <a:t>縫合針出庫数記載ナシ除く</a:t>
            </a:r>
            <a:r>
              <a:rPr lang="ja-JP" altLang="en-US" sz="2800"/>
              <a:t>）</a:t>
            </a:r>
            <a:endParaRPr kumimoji="1" lang="ja-JP" altLang="en-US" sz="32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066985-A714-4FCF-B526-ADFBB01B05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79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58A89C1-24CA-4A4F-8DD9-43B38CE2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ja-JP" altLang="en-US" sz="3600"/>
              <a:t>ハンズフリーテクニック実施関連コメント</a:t>
            </a:r>
            <a:br>
              <a:rPr lang="en-US" altLang="ja-JP" sz="3200"/>
            </a:br>
            <a:r>
              <a:rPr lang="ja-JP" altLang="en-US" sz="2700"/>
              <a:t>（</a:t>
            </a:r>
            <a:r>
              <a:rPr lang="en-US" altLang="ja-JP" sz="2700"/>
              <a:t>2012</a:t>
            </a:r>
            <a:r>
              <a:rPr lang="ja-JP" altLang="en-US" sz="2700"/>
              <a:t>年度、</a:t>
            </a:r>
            <a:r>
              <a:rPr lang="en-US" altLang="ja-JP" sz="2700"/>
              <a:t>2014</a:t>
            </a:r>
            <a:r>
              <a:rPr lang="ja-JP" altLang="en-US" sz="2700"/>
              <a:t>年度の</a:t>
            </a:r>
            <a:r>
              <a:rPr lang="en-US" altLang="ja-JP" sz="2700"/>
              <a:t>179</a:t>
            </a:r>
            <a:r>
              <a:rPr lang="ja-JP" altLang="en-US" sz="2700"/>
              <a:t>施設調査より）</a:t>
            </a:r>
            <a:endParaRPr kumimoji="1" lang="ja-JP" altLang="en-US" sz="27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E592475-D9BE-4E8B-9119-36482BC6F5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25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7F48767-4FB3-46A5-A2E8-FA756C37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ja-JP" altLang="en-US" sz="3200">
                <a:solidFill>
                  <a:prstClr val="black"/>
                </a:solidFill>
              </a:rPr>
              <a:t>手術部における針刺し切創発生件数 </a:t>
            </a:r>
            <a:br>
              <a:rPr kumimoji="0" lang="en-US" altLang="ja-JP" sz="3200">
                <a:solidFill>
                  <a:prstClr val="black"/>
                </a:solidFill>
              </a:rPr>
            </a:br>
            <a:r>
              <a:rPr kumimoji="0" lang="ja-JP" altLang="en-US" sz="3200">
                <a:solidFill>
                  <a:prstClr val="black"/>
                </a:solidFill>
              </a:rPr>
              <a:t>器材別・職種別の経験年数による推移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941896F-C1B1-42AF-8951-F4CC957D41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5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1D54AD2-094C-4818-874C-22E9677A0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本日の話の流れ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F72813-CE94-45FC-A98A-20203DF72E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62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FBBF2D2-38CE-4E5A-8FD4-2E715198B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sz="3000"/>
              <a:t>手術</a:t>
            </a:r>
            <a:r>
              <a:rPr lang="ja-JP" altLang="en-US" sz="3000"/>
              <a:t>方法（内視鏡</a:t>
            </a:r>
            <a:r>
              <a:rPr lang="en-US" altLang="ja-JP" sz="3000"/>
              <a:t>vs</a:t>
            </a:r>
            <a:r>
              <a:rPr lang="ja-JP" altLang="en-US" sz="3000"/>
              <a:t>非内視鏡）別</a:t>
            </a:r>
            <a:r>
              <a:rPr kumimoji="1" lang="ja-JP" altLang="en-US" sz="3000"/>
              <a:t>針刺し・切創状況</a:t>
            </a:r>
            <a:br>
              <a:rPr kumimoji="1" lang="en-US" altLang="ja-JP" sz="2800"/>
            </a:br>
            <a:r>
              <a:rPr kumimoji="1" lang="ja-JP" altLang="en-US" sz="2000"/>
              <a:t>（</a:t>
            </a:r>
            <a:r>
              <a:rPr kumimoji="1" lang="en-US" altLang="ja-JP" sz="2000"/>
              <a:t>2013</a:t>
            </a:r>
            <a:r>
              <a:rPr lang="ja-JP" altLang="en-US" sz="2000"/>
              <a:t>年</a:t>
            </a:r>
            <a:r>
              <a:rPr kumimoji="1" lang="en-US" altLang="ja-JP" sz="2000"/>
              <a:t>9</a:t>
            </a:r>
            <a:r>
              <a:rPr lang="ja-JP" altLang="en-US" sz="2000"/>
              <a:t>月</a:t>
            </a:r>
            <a:r>
              <a:rPr kumimoji="1" lang="ja-JP" altLang="en-US" sz="2000"/>
              <a:t>～</a:t>
            </a:r>
            <a:r>
              <a:rPr kumimoji="1" lang="en-US" altLang="ja-JP" sz="2000"/>
              <a:t>2015</a:t>
            </a:r>
            <a:r>
              <a:rPr kumimoji="1" lang="ja-JP" altLang="en-US" sz="2000"/>
              <a:t>年</a:t>
            </a:r>
            <a:r>
              <a:rPr kumimoji="1" lang="en-US" altLang="ja-JP" sz="2000"/>
              <a:t>3</a:t>
            </a:r>
            <a:r>
              <a:rPr kumimoji="1" lang="ja-JP" altLang="en-US" sz="2000"/>
              <a:t>月　エピネット</a:t>
            </a:r>
            <a:r>
              <a:rPr lang="ja-JP" altLang="en-US" sz="2000"/>
              <a:t>手術部</a:t>
            </a:r>
            <a:r>
              <a:rPr kumimoji="1" lang="ja-JP" altLang="en-US" sz="2000"/>
              <a:t>版より）　</a:t>
            </a:r>
            <a:endParaRPr kumimoji="1" lang="ja-JP" altLang="en-US" sz="20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1ECEA9-33D3-4D1D-9AEF-DAC299F67B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14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D28A6B0-D22E-4CED-AC9D-43E5F985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今後の課題（提言）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221C26A-B72B-498A-AE43-D6FA78D52A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9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9EC9B9C-2BC3-4C6B-87B2-BC57D80C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BA6C229-D667-432C-9DAD-83F8E7283D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1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F2694AB-BDA1-4FAC-81FC-25CB3BC9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32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32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稼動病床数あたりの針刺し件数</a:t>
            </a:r>
            <a:br>
              <a:rPr lang="en-US" altLang="ja-JP" sz="32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</a:br>
            <a:r>
              <a:rPr lang="en-US" altLang="ja-JP" sz="28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8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病床数別比較</a:t>
            </a:r>
            <a:r>
              <a:rPr lang="en-US" altLang="ja-JP" sz="28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)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57D2BCB-F836-44C9-B121-329E1C3E56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7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4919C65-3468-4D8B-9C5B-5E5BD3DE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97E733-ECCF-4D7B-9AD2-EA01D4ADB7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4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A917633-13FA-45A6-B112-AD128034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ja-JP" altLang="ja-JP" sz="400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原因器材</a:t>
            </a:r>
            <a:br>
              <a:rPr lang="en-US" altLang="ja-JP" sz="220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lang="ja-JP" altLang="en-US" sz="2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1B23B3-81BC-4466-9624-0173A4713B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0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A670FD4-4AC5-4678-B89D-D69C5DE4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安全器材導入状況の推移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93E73C-456D-4393-B33C-83D18846F0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69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4FC0677-A643-4949-A584-61551F0F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200">
                <a:latin typeface="+mn-ea"/>
                <a:ea typeface="+mn-ea"/>
                <a:cs typeface="Meiryo UI" panose="020B0604030504040204" pitchFamily="50" charset="-128"/>
              </a:rPr>
              <a:t>原因器材針刺し割合と</a:t>
            </a:r>
            <a:br>
              <a:rPr lang="en-US" altLang="ja-JP" sz="3200">
                <a:latin typeface="+mn-ea"/>
                <a:ea typeface="+mn-ea"/>
                <a:cs typeface="Meiryo UI" panose="020B0604030504040204" pitchFamily="50" charset="-128"/>
              </a:rPr>
            </a:br>
            <a:r>
              <a:rPr lang="en-US" altLang="ja-JP" sz="3200">
                <a:latin typeface="+mn-ea"/>
                <a:ea typeface="+mn-ea"/>
                <a:cs typeface="Meiryo UI" panose="020B0604030504040204" pitchFamily="50" charset="-128"/>
              </a:rPr>
              <a:t>10</a:t>
            </a:r>
            <a:r>
              <a:rPr lang="ja-JP" altLang="en-US" sz="3200">
                <a:latin typeface="+mn-ea"/>
                <a:ea typeface="+mn-ea"/>
                <a:cs typeface="Meiryo UI" panose="020B0604030504040204" pitchFamily="50" charset="-128"/>
              </a:rPr>
              <a:t>万本使用あたりの針刺し件数の比較　</a:t>
            </a:r>
            <a:br>
              <a:rPr lang="en-US" altLang="ja-JP" sz="3200">
                <a:latin typeface="+mn-ea"/>
                <a:ea typeface="+mn-ea"/>
                <a:cs typeface="Meiryo UI" panose="020B0604030504040204" pitchFamily="50" charset="-128"/>
              </a:rPr>
            </a:br>
            <a:r>
              <a:rPr lang="en-US" altLang="ja-JP" sz="2400">
                <a:latin typeface="+mn-ea"/>
                <a:ea typeface="+mn-ea"/>
                <a:cs typeface="Meiryo UI" panose="020B0604030504040204" pitchFamily="50" charset="-128"/>
              </a:rPr>
              <a:t>2014</a:t>
            </a:r>
            <a:r>
              <a:rPr lang="ja-JP" altLang="en-US" sz="2400">
                <a:latin typeface="+mn-ea"/>
                <a:ea typeface="+mn-ea"/>
                <a:cs typeface="Meiryo UI" panose="020B0604030504040204" pitchFamily="50" charset="-128"/>
              </a:rPr>
              <a:t>年度</a:t>
            </a:r>
            <a:r>
              <a:rPr lang="ja-JP" altLang="en-US" sz="2800">
                <a:latin typeface="+mn-ea"/>
                <a:ea typeface="+mn-ea"/>
                <a:cs typeface="Meiryo UI" panose="020B0604030504040204" pitchFamily="50" charset="-128"/>
              </a:rPr>
              <a:t>　</a:t>
            </a:r>
            <a:r>
              <a:rPr lang="en-US" altLang="ja-JP" sz="2000">
                <a:latin typeface="+mn-ea"/>
                <a:ea typeface="+mn-ea"/>
                <a:cs typeface="Meiryo UI" panose="020B0604030504040204" pitchFamily="50" charset="-128"/>
              </a:rPr>
              <a:t>(n=3,143</a:t>
            </a:r>
            <a:r>
              <a:rPr lang="ja-JP" altLang="en-US" sz="2000">
                <a:latin typeface="+mn-ea"/>
                <a:ea typeface="+mn-ea"/>
                <a:cs typeface="Meiryo UI" panose="020B0604030504040204" pitchFamily="50" charset="-128"/>
              </a:rPr>
              <a:t>件 </a:t>
            </a:r>
            <a:r>
              <a:rPr lang="en-US" altLang="ja-JP" sz="2000">
                <a:latin typeface="+mn-ea"/>
                <a:ea typeface="+mn-ea"/>
                <a:cs typeface="Meiryo UI" panose="020B0604030504040204" pitchFamily="50" charset="-128"/>
              </a:rPr>
              <a:t>86</a:t>
            </a:r>
            <a:r>
              <a:rPr lang="ja-JP" altLang="en-US" sz="2000">
                <a:latin typeface="+mn-ea"/>
                <a:ea typeface="+mn-ea"/>
                <a:cs typeface="Meiryo UI" panose="020B0604030504040204" pitchFamily="50" charset="-128"/>
              </a:rPr>
              <a:t>施設）　</a:t>
            </a:r>
            <a:endParaRPr lang="ja-JP" altLang="en-US" sz="2000" dirty="0">
              <a:latin typeface="+mn-ea"/>
              <a:ea typeface="+mn-ea"/>
              <a:cs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70A614-DC70-41E1-AABC-BBC8DB623D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52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106</Words>
  <Application>Microsoft Office PowerPoint</Application>
  <PresentationFormat>画面に合わせる (4:3)</PresentationFormat>
  <Paragraphs>21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エピネット日本版および施設調査 （JES2015まで）のデータ分析から見える 手術室における針刺し、切創の課題</vt:lpstr>
      <vt:lpstr>PowerPoint プレゼンテーション</vt:lpstr>
      <vt:lpstr>本日の話の流れ</vt:lpstr>
      <vt:lpstr>PowerPoint プレゼンテーション</vt:lpstr>
      <vt:lpstr>100稼動病床数あたりの針刺し件数 (病床数別比較)</vt:lpstr>
      <vt:lpstr>PowerPoint プレゼンテーション</vt:lpstr>
      <vt:lpstr>原因器材 </vt:lpstr>
      <vt:lpstr>安全器材導入状況の推移</vt:lpstr>
      <vt:lpstr>原因器材針刺し割合と 10万本使用あたりの針刺し件数の比較　 2014年度　(n=3,143件 86施設）　</vt:lpstr>
      <vt:lpstr>発生状況</vt:lpstr>
      <vt:lpstr>PowerPoint プレゼンテーション</vt:lpstr>
      <vt:lpstr>米国における2000年の針刺し予防連邦法制定後の 手術室以外と手術室での針刺し切創発生率の変化 OR versus Non-OR Injury Rates EPINet 1993-2003: 87 hospitals; total injuries = 28,895. Excludes injuries occurring before use of device</vt:lpstr>
      <vt:lpstr> 今日の鋭利器材損傷防止策 管理の階層化と複合的アプローチ </vt:lpstr>
      <vt:lpstr>PowerPoint プレゼンテーション</vt:lpstr>
      <vt:lpstr>PowerPoint プレゼンテーション</vt:lpstr>
      <vt:lpstr>PowerPoint プレゼンテーション</vt:lpstr>
      <vt:lpstr>手術1,000件あたりの発生件数 （手術部での針刺し件数）</vt:lpstr>
      <vt:lpstr>結果16：エピネット手術部版 －発生時間帯－</vt:lpstr>
      <vt:lpstr>エピネット手術部版 針刺し・切創の発生場所</vt:lpstr>
      <vt:lpstr>手術室における 主な針刺し・切創原因器材割合の推移</vt:lpstr>
      <vt:lpstr>PowerPoint プレゼンテーション</vt:lpstr>
      <vt:lpstr>エピネット手術部版 縫合針による損傷：縫合針の種類</vt:lpstr>
      <vt:lpstr>エピネット手術部版 縫合針による損傷：発生段階</vt:lpstr>
      <vt:lpstr>エピネット手術部版 ‐縫合針による損傷：職種別発生段階‐</vt:lpstr>
      <vt:lpstr>PowerPoint プレゼンテーション</vt:lpstr>
      <vt:lpstr>PowerPoint プレゼンテーション</vt:lpstr>
      <vt:lpstr>ハンズフリー実施の有無と 縫合針１０万本使用あたりの針刺し発生件数 （JES2015, n=６８施設、縫合針出庫数記載ナシ除く）</vt:lpstr>
      <vt:lpstr>ハンズフリーテクニック実施関連コメント （2012年度、2014年度の179施設調査より）</vt:lpstr>
      <vt:lpstr>手術部における針刺し切創発生件数  器材別・職種別の経験年数による推移</vt:lpstr>
      <vt:lpstr>手術方法（内視鏡vs非内視鏡）別針刺し・切創状況 （2013年9月～2015年3月　エピネット手術部版より）　</vt:lpstr>
      <vt:lpstr>今後の課題（提言）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エピネット日本版および施設調査 （JES2015まで）のデータ分析から見える 手術室における針刺し、切創の課題</dc:title>
  <dc:creator>Yonezawa Shoji</dc:creator>
  <cp:lastModifiedBy>Yonezawa Shoji</cp:lastModifiedBy>
  <cp:revision>3</cp:revision>
  <cp:lastPrinted>2018-03-27T22:35:16Z</cp:lastPrinted>
  <dcterms:created xsi:type="dcterms:W3CDTF">2018-03-25T21:00:48Z</dcterms:created>
  <dcterms:modified xsi:type="dcterms:W3CDTF">2018-03-27T22:35:26Z</dcterms:modified>
</cp:coreProperties>
</file>